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95"/>
  </p:notesMasterIdLst>
  <p:handoutMasterIdLst>
    <p:handoutMasterId r:id="rId96"/>
  </p:handoutMasterIdLst>
  <p:sldIdLst>
    <p:sldId id="258" r:id="rId5"/>
    <p:sldId id="259" r:id="rId6"/>
    <p:sldId id="262" r:id="rId7"/>
    <p:sldId id="263" r:id="rId8"/>
    <p:sldId id="257" r:id="rId9"/>
    <p:sldId id="264" r:id="rId10"/>
    <p:sldId id="266" r:id="rId11"/>
    <p:sldId id="279" r:id="rId12"/>
    <p:sldId id="267" r:id="rId13"/>
    <p:sldId id="268" r:id="rId14"/>
    <p:sldId id="265" r:id="rId15"/>
    <p:sldId id="280" r:id="rId16"/>
    <p:sldId id="281" r:id="rId17"/>
    <p:sldId id="282" r:id="rId18"/>
    <p:sldId id="283" r:id="rId19"/>
    <p:sldId id="284" r:id="rId20"/>
    <p:sldId id="285" r:id="rId21"/>
    <p:sldId id="286" r:id="rId22"/>
    <p:sldId id="269" r:id="rId23"/>
    <p:sldId id="270" r:id="rId24"/>
    <p:sldId id="287" r:id="rId25"/>
    <p:sldId id="288" r:id="rId26"/>
    <p:sldId id="289" r:id="rId27"/>
    <p:sldId id="290" r:id="rId28"/>
    <p:sldId id="291" r:id="rId29"/>
    <p:sldId id="292" r:id="rId30"/>
    <p:sldId id="293" r:id="rId31"/>
    <p:sldId id="294" r:id="rId32"/>
    <p:sldId id="295" r:id="rId33"/>
    <p:sldId id="296" r:id="rId34"/>
    <p:sldId id="297" r:id="rId35"/>
    <p:sldId id="271" r:id="rId36"/>
    <p:sldId id="272"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3" r:id="rId51"/>
    <p:sldId id="312" r:id="rId52"/>
    <p:sldId id="311" r:id="rId53"/>
    <p:sldId id="314" r:id="rId54"/>
    <p:sldId id="315" r:id="rId55"/>
    <p:sldId id="316" r:id="rId56"/>
    <p:sldId id="317" r:id="rId57"/>
    <p:sldId id="318" r:id="rId58"/>
    <p:sldId id="319" r:id="rId59"/>
    <p:sldId id="320" r:id="rId60"/>
    <p:sldId id="321" r:id="rId61"/>
    <p:sldId id="322" r:id="rId62"/>
    <p:sldId id="323" r:id="rId63"/>
    <p:sldId id="324" r:id="rId64"/>
    <p:sldId id="273" r:id="rId65"/>
    <p:sldId id="329" r:id="rId66"/>
    <p:sldId id="274" r:id="rId67"/>
    <p:sldId id="327" r:id="rId68"/>
    <p:sldId id="325" r:id="rId69"/>
    <p:sldId id="326" r:id="rId70"/>
    <p:sldId id="328" r:id="rId71"/>
    <p:sldId id="275" r:id="rId72"/>
    <p:sldId id="277" r:id="rId73"/>
    <p:sldId id="330" r:id="rId74"/>
    <p:sldId id="331" r:id="rId75"/>
    <p:sldId id="332" r:id="rId76"/>
    <p:sldId id="333" r:id="rId77"/>
    <p:sldId id="334" r:id="rId78"/>
    <p:sldId id="338" r:id="rId79"/>
    <p:sldId id="336" r:id="rId80"/>
    <p:sldId id="337" r:id="rId81"/>
    <p:sldId id="276" r:id="rId82"/>
    <p:sldId id="278" r:id="rId83"/>
    <p:sldId id="339" r:id="rId84"/>
    <p:sldId id="340" r:id="rId85"/>
    <p:sldId id="341" r:id="rId86"/>
    <p:sldId id="342" r:id="rId87"/>
    <p:sldId id="343" r:id="rId88"/>
    <p:sldId id="344" r:id="rId89"/>
    <p:sldId id="345" r:id="rId90"/>
    <p:sldId id="346" r:id="rId91"/>
    <p:sldId id="347" r:id="rId92"/>
    <p:sldId id="348" r:id="rId93"/>
    <p:sldId id="349"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88E"/>
    <a:srgbClr val="FA5544"/>
    <a:srgbClr val="B2E0D6"/>
    <a:srgbClr val="546E1F"/>
    <a:srgbClr val="325F21"/>
    <a:srgbClr val="169B7C"/>
    <a:srgbClr val="CADB2B"/>
    <a:srgbClr val="A3C4BD"/>
    <a:srgbClr val="1B52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F6E85-D000-4E7B-9F58-588B404E3D5C}" v="1" dt="2019-07-29T19:01:03.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1" autoAdjust="0"/>
    <p:restoredTop sz="91463"/>
  </p:normalViewPr>
  <p:slideViewPr>
    <p:cSldViewPr snapToGrid="0">
      <p:cViewPr varScale="1">
        <p:scale>
          <a:sx n="97" d="100"/>
          <a:sy n="97" d="100"/>
        </p:scale>
        <p:origin x="28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D'Souza" userId="0002138a-1d4b-4177-863f-8624265030d5" providerId="ADAL" clId="{B42F6E85-D000-4E7B-9F58-588B404E3D5C}"/>
    <pc:docChg chg="modSld">
      <pc:chgData name="Frank D'Souza" userId="0002138a-1d4b-4177-863f-8624265030d5" providerId="ADAL" clId="{B42F6E85-D000-4E7B-9F58-588B404E3D5C}" dt="2019-07-29T19:01:03.049" v="0" actId="1076"/>
      <pc:docMkLst>
        <pc:docMk/>
      </pc:docMkLst>
      <pc:sldChg chg="modSp">
        <pc:chgData name="Frank D'Souza" userId="0002138a-1d4b-4177-863f-8624265030d5" providerId="ADAL" clId="{B42F6E85-D000-4E7B-9F58-588B404E3D5C}" dt="2019-07-29T19:01:03.049" v="0" actId="1076"/>
        <pc:sldMkLst>
          <pc:docMk/>
          <pc:sldMk cId="2027100192" sldId="258"/>
        </pc:sldMkLst>
        <pc:picChg chg="mod">
          <ac:chgData name="Frank D'Souza" userId="0002138a-1d4b-4177-863f-8624265030d5" providerId="ADAL" clId="{B42F6E85-D000-4E7B-9F58-588B404E3D5C}" dt="2019-07-29T19:01:03.049" v="0" actId="1076"/>
          <ac:picMkLst>
            <pc:docMk/>
            <pc:sldMk cId="2027100192" sldId="258"/>
            <ac:picMk id="6"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oodle.loyola.edu/pluginfile.php/1085841/mod_resource/content/0/SAP%20Portfolio%2006.26.20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localhost\Users\Liz\Library\Containers\com.apple.mail\Data\Library\Mail%20Downloads\F3FA8F35-2E8F-4660-AEC7-13EFE78556F7\SAP%20Portfolio%2006.26.2017%20(1)%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7F82-49E7-AD8C-91F1E7181DC2}"/>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7F82-49E7-AD8C-91F1E7181DC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7F82-49E7-AD8C-91F1E7181DC2}"/>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F82-49E7-AD8C-91F1E7181DC2}"/>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7F82-49E7-AD8C-91F1E7181DC2}"/>
              </c:ext>
            </c:extLst>
          </c:dPt>
          <c:dLbls>
            <c:dLbl>
              <c:idx val="0"/>
              <c:layout>
                <c:manualLayout>
                  <c:x val="0"/>
                  <c:y val="-8.7312169058714001E-2"/>
                </c:manualLayout>
              </c:layout>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2-49E7-AD8C-91F1E7181DC2}"/>
                </c:ext>
              </c:extLst>
            </c:dLbl>
            <c:dLbl>
              <c:idx val="1"/>
              <c:layout>
                <c:manualLayout>
                  <c:x val="6.0261882525995202E-2"/>
                  <c:y val="-8.4495647476174898E-2"/>
                </c:manualLayout>
              </c:layout>
              <c:tx>
                <c:rich>
                  <a:bodyPr/>
                  <a:lstStyle/>
                  <a:p>
                    <a:r>
                      <a:rPr lang="en-US"/>
                      <a:t>21%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2-49E7-AD8C-91F1E7181DC2}"/>
                </c:ext>
              </c:extLst>
            </c:dLbl>
            <c:dLbl>
              <c:idx val="2"/>
              <c:layout>
                <c:manualLayout>
                  <c:x val="3.8348470698360601E-2"/>
                  <c:y val="8.7312169058713904E-2"/>
                </c:manualLayout>
              </c:layout>
              <c:tx>
                <c:rich>
                  <a:bodyPr/>
                  <a:lstStyle/>
                  <a:p>
                    <a:r>
                      <a:rPr lang="en-US"/>
                      <a:t>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82-49E7-AD8C-91F1E7181DC2}"/>
                </c:ext>
              </c:extLst>
            </c:dLbl>
            <c:dLbl>
              <c:idx val="3"/>
              <c:layout>
                <c:manualLayout>
                  <c:x val="-4.0174588350663502E-2"/>
                  <c:y val="7.8862604311096596E-2"/>
                </c:manualLayout>
              </c:layout>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82-49E7-AD8C-91F1E7181DC2}"/>
                </c:ext>
              </c:extLst>
            </c:dLbl>
            <c:dLbl>
              <c:idx val="4"/>
              <c:layout>
                <c:manualLayout>
                  <c:x val="0"/>
                  <c:y val="-0.219688683438055"/>
                </c:manualLayout>
              </c:layout>
              <c:tx>
                <c:rich>
                  <a:bodyPr/>
                  <a:lstStyle/>
                  <a:p>
                    <a:r>
                      <a:rPr lang="en-US"/>
                      <a:t>41%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82-49E7-AD8C-91F1E7181D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Sheet1!$B$5:$B$9</c:f>
              <c:strCache>
                <c:ptCount val="5"/>
                <c:pt idx="0">
                  <c:v>Cash</c:v>
                </c:pt>
                <c:pt idx="1">
                  <c:v>Growth</c:v>
                </c:pt>
                <c:pt idx="2">
                  <c:v>Value</c:v>
                </c:pt>
                <c:pt idx="3">
                  <c:v>Dividend</c:v>
                </c:pt>
                <c:pt idx="4">
                  <c:v>ETF</c:v>
                </c:pt>
              </c:strCache>
            </c:strRef>
          </c:cat>
          <c:val>
            <c:numRef>
              <c:f>Sheet1!$C$5:$C$9</c:f>
              <c:numCache>
                <c:formatCode>General</c:formatCode>
                <c:ptCount val="5"/>
                <c:pt idx="0">
                  <c:v>2</c:v>
                </c:pt>
                <c:pt idx="1">
                  <c:v>21</c:v>
                </c:pt>
                <c:pt idx="2">
                  <c:v>29</c:v>
                </c:pt>
                <c:pt idx="3">
                  <c:v>7</c:v>
                </c:pt>
                <c:pt idx="4">
                  <c:v>41</c:v>
                </c:pt>
              </c:numCache>
            </c:numRef>
          </c:val>
          <c:extLst>
            <c:ext xmlns:c16="http://schemas.microsoft.com/office/drawing/2014/chart" uri="{C3380CC4-5D6E-409C-BE32-E72D297353CC}">
              <c16:uniqueId val="{0000000A-7F82-49E7-AD8C-91F1E7181DC2}"/>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236126471075957"/>
          <c:y val="0.89755866807545404"/>
          <c:w val="0.55941579005771502"/>
          <c:h val="8.9826811071476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236126471075957"/>
          <c:y val="0.89755866807545404"/>
          <c:w val="0.55941579005771502"/>
          <c:h val="8.9826811071476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54418856966601"/>
          <c:y val="7.8538129427626294E-2"/>
          <c:w val="0.56138848200996005"/>
          <c:h val="0.54157979533277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EF-480F-8318-6CC09A0497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EF-480F-8318-6CC09A0497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EF-480F-8318-6CC09A0497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EF-480F-8318-6CC09A0497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2EF-480F-8318-6CC09A0497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2EF-480F-8318-6CC09A0497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2EF-480F-8318-6CC09A0497A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2EF-480F-8318-6CC09A0497A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2EF-480F-8318-6CC09A0497A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2EF-480F-8318-6CC09A0497A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2EF-480F-8318-6CC09A0497AB}"/>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2EF-480F-8318-6CC09A0497AB}"/>
              </c:ext>
            </c:extLst>
          </c:dPt>
          <c:dLbls>
            <c:dLbl>
              <c:idx val="0"/>
              <c:layout>
                <c:manualLayout>
                  <c:x val="6.9403698360961399E-2"/>
                  <c:y val="-7.5100597288826704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7545724923451"/>
                      <c:h val="0.12505850622213299"/>
                    </c:manualLayout>
                  </c15:layout>
                </c:ext>
                <c:ext xmlns:c16="http://schemas.microsoft.com/office/drawing/2014/chart" uri="{C3380CC4-5D6E-409C-BE32-E72D297353CC}">
                  <c16:uniqueId val="{00000001-A2EF-480F-8318-6CC09A0497AB}"/>
                </c:ext>
              </c:extLst>
            </c:dLbl>
            <c:dLbl>
              <c:idx val="1"/>
              <c:layout>
                <c:manualLayout>
                  <c:x val="0.18970344218662799"/>
                  <c:y val="-3.34773886160711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F-480F-8318-6CC09A0497AB}"/>
                </c:ext>
              </c:extLst>
            </c:dLbl>
            <c:dLbl>
              <c:idx val="2"/>
              <c:layout>
                <c:manualLayout>
                  <c:x val="0.12029974382566699"/>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2EF-480F-8318-6CC09A0497AB}"/>
                </c:ext>
              </c:extLst>
            </c:dLbl>
            <c:dLbl>
              <c:idx val="3"/>
              <c:layout>
                <c:manualLayout>
                  <c:x val="0.10179209092941"/>
                  <c:y val="4.68683440624996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F-480F-8318-6CC09A0497AB}"/>
                </c:ext>
              </c:extLst>
            </c:dLbl>
            <c:dLbl>
              <c:idx val="4"/>
              <c:layout>
                <c:manualLayout>
                  <c:x val="4.6269132240640901E-2"/>
                  <c:y val="6.91866031398802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2EF-480F-8318-6CC09A0497AB}"/>
                </c:ext>
              </c:extLst>
            </c:dLbl>
            <c:dLbl>
              <c:idx val="5"/>
              <c:layout>
                <c:manualLayout>
                  <c:x val="-7.4030611585025594E-2"/>
                  <c:y val="6.47229513244041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2EF-480F-8318-6CC09A0497AB}"/>
                </c:ext>
              </c:extLst>
            </c:dLbl>
            <c:dLbl>
              <c:idx val="6"/>
              <c:layout>
                <c:manualLayout>
                  <c:x val="-6.7090241748929497E-2"/>
                  <c:y val="0.1584596394494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2EF-480F-8318-6CC09A0497AB}"/>
                </c:ext>
              </c:extLst>
            </c:dLbl>
            <c:dLbl>
              <c:idx val="7"/>
              <c:layout>
                <c:manualLayout>
                  <c:x val="-0.10873246076550599"/>
                  <c:y val="-3.80498502973080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2EF-480F-8318-6CC09A0497AB}"/>
                </c:ext>
              </c:extLst>
            </c:dLbl>
            <c:dLbl>
              <c:idx val="8"/>
              <c:layout>
                <c:manualLayout>
                  <c:x val="6.47767851368974E-2"/>
                  <c:y val="0.150085520617159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2EF-480F-8318-6CC09A0497AB}"/>
                </c:ext>
              </c:extLst>
            </c:dLbl>
            <c:dLbl>
              <c:idx val="9"/>
              <c:layout>
                <c:manualLayout>
                  <c:x val="-0.19548717479767699"/>
                  <c:y val="-9.72384230916985E-2"/>
                </c:manualLayout>
              </c:layout>
              <c:showLegendKey val="0"/>
              <c:showVal val="0"/>
              <c:showCatName val="1"/>
              <c:showSerName val="0"/>
              <c:showPercent val="1"/>
              <c:showBubbleSize val="0"/>
              <c:extLst>
                <c:ext xmlns:c15="http://schemas.microsoft.com/office/drawing/2012/chart" uri="{CE6537A1-D6FC-4f65-9D91-7224C49458BB}">
                  <c15:layout>
                    <c:manualLayout>
                      <c:w val="0.31084768875665503"/>
                      <c:h val="0.108442073347328"/>
                    </c:manualLayout>
                  </c15:layout>
                </c:ext>
                <c:ext xmlns:c16="http://schemas.microsoft.com/office/drawing/2014/chart" uri="{C3380CC4-5D6E-409C-BE32-E72D297353CC}">
                  <c16:uniqueId val="{00000013-A2EF-480F-8318-6CC09A0497AB}"/>
                </c:ext>
              </c:extLst>
            </c:dLbl>
            <c:dLbl>
              <c:idx val="10"/>
              <c:layout>
                <c:manualLayout>
                  <c:x val="9.0224807869249996E-2"/>
                  <c:y val="9.3010745171197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A2EF-480F-8318-6CC09A0497AB}"/>
                </c:ext>
              </c:extLst>
            </c:dLbl>
            <c:dLbl>
              <c:idx val="11"/>
              <c:layout>
                <c:manualLayout>
                  <c:x val="-4.65988453483401E-3"/>
                  <c:y val="-8.69300928043505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A2EF-480F-8318-6CC09A0497A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Sheet2!$A$1:$A$12</c:f>
              <c:strCache>
                <c:ptCount val="12"/>
                <c:pt idx="0">
                  <c:v>Consumer Discretionary</c:v>
                </c:pt>
                <c:pt idx="1">
                  <c:v>Consumar Staples</c:v>
                </c:pt>
                <c:pt idx="2">
                  <c:v>Energy</c:v>
                </c:pt>
                <c:pt idx="3">
                  <c:v>Financials</c:v>
                </c:pt>
                <c:pt idx="4">
                  <c:v>Healthcare</c:v>
                </c:pt>
                <c:pt idx="5">
                  <c:v>Industrials</c:v>
                </c:pt>
                <c:pt idx="6">
                  <c:v>Information-Technology</c:v>
                </c:pt>
                <c:pt idx="7">
                  <c:v>Materials</c:v>
                </c:pt>
                <c:pt idx="8">
                  <c:v>Real Estate</c:v>
                </c:pt>
                <c:pt idx="9">
                  <c:v>Telecommunications</c:v>
                </c:pt>
                <c:pt idx="10">
                  <c:v>Utilities</c:v>
                </c:pt>
                <c:pt idx="11">
                  <c:v>Cash</c:v>
                </c:pt>
              </c:strCache>
            </c:strRef>
          </c:cat>
          <c:val>
            <c:numRef>
              <c:f>Sheet2!$B$1:$B$12</c:f>
              <c:numCache>
                <c:formatCode>0.00%</c:formatCode>
                <c:ptCount val="12"/>
                <c:pt idx="0">
                  <c:v>0.1077</c:v>
                </c:pt>
                <c:pt idx="1">
                  <c:v>7.9500000000000001E-2</c:v>
                </c:pt>
                <c:pt idx="2">
                  <c:v>4.6399999999999997E-2</c:v>
                </c:pt>
                <c:pt idx="3">
                  <c:v>0.16020000000000001</c:v>
                </c:pt>
                <c:pt idx="4">
                  <c:v>7.7200000000000005E-2</c:v>
                </c:pt>
                <c:pt idx="5">
                  <c:v>0.1492</c:v>
                </c:pt>
                <c:pt idx="6">
                  <c:v>0.2021</c:v>
                </c:pt>
                <c:pt idx="7">
                  <c:v>4.5999999999999999E-2</c:v>
                </c:pt>
                <c:pt idx="8">
                  <c:v>3.85E-2</c:v>
                </c:pt>
                <c:pt idx="9">
                  <c:v>2.4400000000000002E-2</c:v>
                </c:pt>
                <c:pt idx="10">
                  <c:v>5.0700000000000002E-2</c:v>
                </c:pt>
                <c:pt idx="11">
                  <c:v>1.8200000000000001E-2</c:v>
                </c:pt>
              </c:numCache>
            </c:numRef>
          </c:val>
          <c:extLst>
            <c:ext xmlns:c16="http://schemas.microsoft.com/office/drawing/2014/chart" uri="{C3380CC4-5D6E-409C-BE32-E72D297353CC}">
              <c16:uniqueId val="{00000018-A2EF-480F-8318-6CC09A0497A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charset="0"/>
                <a:ea typeface="Arial" charset="0"/>
                <a:cs typeface="Arial" charset="0"/>
              </a:defRPr>
            </a:pPr>
            <a:r>
              <a:rPr lang="en-US"/>
              <a:t>Beta vs Return</a:t>
            </a:r>
          </a:p>
        </c:rich>
      </c:tx>
      <c:overlay val="0"/>
      <c:spPr>
        <a:noFill/>
        <a:ln>
          <a:noFill/>
        </a:ln>
        <a:effectLst/>
      </c:spPr>
      <c:txPr>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charset="0"/>
              <a:ea typeface="Arial" charset="0"/>
              <a:cs typeface="Arial" charset="0"/>
            </a:defRPr>
          </a:pPr>
          <a:endParaRPr lang="en-US"/>
        </a:p>
      </c:txPr>
    </c:title>
    <c:autoTitleDeleted val="0"/>
    <c:plotArea>
      <c:layout>
        <c:manualLayout>
          <c:layoutTarget val="inner"/>
          <c:xMode val="edge"/>
          <c:yMode val="edge"/>
          <c:x val="0.108783378979801"/>
          <c:y val="0.10661208067826899"/>
          <c:w val="0.85753009813990599"/>
          <c:h val="0.81486786973943404"/>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'[SAP Portfolio 06.26.2017.xlsx]Sheet1'!$D$2:$D$32</c:f>
              <c:numCache>
                <c:formatCode>General</c:formatCode>
                <c:ptCount val="31"/>
                <c:pt idx="0">
                  <c:v>0.66800000000000004</c:v>
                </c:pt>
                <c:pt idx="1">
                  <c:v>0.89800000000000002</c:v>
                </c:pt>
                <c:pt idx="2">
                  <c:v>1.032</c:v>
                </c:pt>
                <c:pt idx="3">
                  <c:v>1.06</c:v>
                </c:pt>
                <c:pt idx="4">
                  <c:v>0.61</c:v>
                </c:pt>
                <c:pt idx="5">
                  <c:v>0.68</c:v>
                </c:pt>
                <c:pt idx="6">
                  <c:v>0.25</c:v>
                </c:pt>
                <c:pt idx="7">
                  <c:v>1.22</c:v>
                </c:pt>
                <c:pt idx="8">
                  <c:v>1.3</c:v>
                </c:pt>
                <c:pt idx="9">
                  <c:v>0.93</c:v>
                </c:pt>
                <c:pt idx="10">
                  <c:v>1.35</c:v>
                </c:pt>
                <c:pt idx="11">
                  <c:v>1.26</c:v>
                </c:pt>
                <c:pt idx="12">
                  <c:v>0.82</c:v>
                </c:pt>
                <c:pt idx="13">
                  <c:v>1.1599999999999999</c:v>
                </c:pt>
                <c:pt idx="14">
                  <c:v>1.1599999999999999</c:v>
                </c:pt>
                <c:pt idx="15">
                  <c:v>1.1100000000000001</c:v>
                </c:pt>
                <c:pt idx="16">
                  <c:v>1.22</c:v>
                </c:pt>
                <c:pt idx="17">
                  <c:v>1.1000000000000001</c:v>
                </c:pt>
                <c:pt idx="18">
                  <c:v>1.45</c:v>
                </c:pt>
                <c:pt idx="19">
                  <c:v>1</c:v>
                </c:pt>
                <c:pt idx="20">
                  <c:v>1</c:v>
                </c:pt>
                <c:pt idx="21">
                  <c:v>0.02</c:v>
                </c:pt>
                <c:pt idx="22">
                  <c:v>0.67</c:v>
                </c:pt>
                <c:pt idx="23">
                  <c:v>0.76</c:v>
                </c:pt>
                <c:pt idx="24">
                  <c:v>1.35</c:v>
                </c:pt>
                <c:pt idx="27">
                  <c:v>1.18</c:v>
                </c:pt>
                <c:pt idx="28">
                  <c:v>0.47</c:v>
                </c:pt>
                <c:pt idx="29">
                  <c:v>0.22</c:v>
                </c:pt>
                <c:pt idx="30">
                  <c:v>0.26</c:v>
                </c:pt>
              </c:numCache>
            </c:numRef>
          </c:xVal>
          <c:yVal>
            <c:numRef>
              <c:f>'[SAP Portfolio 06.26.2017.xlsx]Sheet1'!$E$2:$E$32</c:f>
              <c:numCache>
                <c:formatCode>0.000%</c:formatCode>
                <c:ptCount val="31"/>
                <c:pt idx="0">
                  <c:v>-3.4095262418592898E-2</c:v>
                </c:pt>
                <c:pt idx="1">
                  <c:v>5.4751429360878998E-2</c:v>
                </c:pt>
                <c:pt idx="2">
                  <c:v>-6.4909798372833394E-2</c:v>
                </c:pt>
                <c:pt idx="3">
                  <c:v>6.1106718434686201E-2</c:v>
                </c:pt>
                <c:pt idx="4">
                  <c:v>6.0047505938242103E-2</c:v>
                </c:pt>
                <c:pt idx="5">
                  <c:v>-3.5618878005342801E-3</c:v>
                </c:pt>
                <c:pt idx="6">
                  <c:v>2.1484374999999899E-2</c:v>
                </c:pt>
                <c:pt idx="7">
                  <c:v>6.3502245028864507E-2</c:v>
                </c:pt>
                <c:pt idx="8">
                  <c:v>-0.106584617606662</c:v>
                </c:pt>
                <c:pt idx="9">
                  <c:v>6.55452170325895E-3</c:v>
                </c:pt>
                <c:pt idx="10">
                  <c:v>1.9710502001847801E-2</c:v>
                </c:pt>
                <c:pt idx="11">
                  <c:v>3.4754318469364102E-2</c:v>
                </c:pt>
                <c:pt idx="12">
                  <c:v>0.135929030191241</c:v>
                </c:pt>
                <c:pt idx="13">
                  <c:v>6.1836468616129701E-2</c:v>
                </c:pt>
                <c:pt idx="14">
                  <c:v>0.109244072027099</c:v>
                </c:pt>
                <c:pt idx="15">
                  <c:v>7.87229289422859E-2</c:v>
                </c:pt>
                <c:pt idx="16">
                  <c:v>0.10983022427164101</c:v>
                </c:pt>
                <c:pt idx="17">
                  <c:v>8.4465356302648495E-2</c:v>
                </c:pt>
                <c:pt idx="18">
                  <c:v>6.0255516840882803E-2</c:v>
                </c:pt>
                <c:pt idx="19">
                  <c:v>0.11443683302117499</c:v>
                </c:pt>
                <c:pt idx="20">
                  <c:v>0.146320277953253</c:v>
                </c:pt>
                <c:pt idx="21">
                  <c:v>0.37642239417387302</c:v>
                </c:pt>
                <c:pt idx="22">
                  <c:v>0.14276174222749899</c:v>
                </c:pt>
                <c:pt idx="23">
                  <c:v>1.92180251822399E-2</c:v>
                </c:pt>
                <c:pt idx="24">
                  <c:v>4.0330131428373397E-2</c:v>
                </c:pt>
                <c:pt idx="25">
                  <c:v>6.6814159292035904E-3</c:v>
                </c:pt>
                <c:pt idx="26">
                  <c:v>6.7795058571975098E-2</c:v>
                </c:pt>
                <c:pt idx="27">
                  <c:v>1.7819706498951801E-2</c:v>
                </c:pt>
                <c:pt idx="28">
                  <c:v>-8.80453922911368E-4</c:v>
                </c:pt>
                <c:pt idx="29">
                  <c:v>0.109610348779005</c:v>
                </c:pt>
                <c:pt idx="30">
                  <c:v>2.0120448946071599E-2</c:v>
                </c:pt>
              </c:numCache>
            </c:numRef>
          </c:yVal>
          <c:smooth val="0"/>
          <c:extLst>
            <c:ext xmlns:c16="http://schemas.microsoft.com/office/drawing/2014/chart" uri="{C3380CC4-5D6E-409C-BE32-E72D297353CC}">
              <c16:uniqueId val="{00000000-5546-4C4F-9ED8-29D843FC6FA5}"/>
            </c:ext>
          </c:extLst>
        </c:ser>
        <c:dLbls>
          <c:showLegendKey val="0"/>
          <c:showVal val="0"/>
          <c:showCatName val="0"/>
          <c:showSerName val="0"/>
          <c:showPercent val="0"/>
          <c:showBubbleSize val="0"/>
        </c:dLbls>
        <c:axId val="-2104739696"/>
        <c:axId val="-2092109776"/>
      </c:scatterChart>
      <c:valAx>
        <c:axId val="-2104739696"/>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400" b="1" i="0" u="none" strike="noStrike" kern="1200" cap="all" baseline="0">
                    <a:solidFill>
                      <a:schemeClr val="lt1">
                        <a:lumMod val="75000"/>
                      </a:schemeClr>
                    </a:solidFill>
                    <a:latin typeface="Arial" charset="0"/>
                    <a:ea typeface="Arial" charset="0"/>
                    <a:cs typeface="Arial" charset="0"/>
                  </a:defRPr>
                </a:pPr>
                <a:r>
                  <a:rPr lang="en-US"/>
                  <a:t>Beta</a:t>
                </a:r>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75000"/>
                    </a:schemeClr>
                  </a:solidFill>
                  <a:latin typeface="Arial" charset="0"/>
                  <a:ea typeface="Arial" charset="0"/>
                  <a:cs typeface="Arial" charset="0"/>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Arial" charset="0"/>
                <a:ea typeface="Arial" charset="0"/>
                <a:cs typeface="Arial" charset="0"/>
              </a:defRPr>
            </a:pPr>
            <a:endParaRPr lang="en-US"/>
          </a:p>
        </c:txPr>
        <c:crossAx val="-2092109776"/>
        <c:crosses val="autoZero"/>
        <c:crossBetween val="midCat"/>
      </c:valAx>
      <c:valAx>
        <c:axId val="-2092109776"/>
        <c:scaling>
          <c:orientation val="minMax"/>
          <c:max val="0.15"/>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75000"/>
                      </a:schemeClr>
                    </a:solidFill>
                    <a:latin typeface="Arial" charset="0"/>
                    <a:ea typeface="Arial" charset="0"/>
                    <a:cs typeface="Arial" charset="0"/>
                  </a:defRPr>
                </a:pPr>
                <a:r>
                  <a:rPr lang="en-US"/>
                  <a:t>*Return (%)</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75000"/>
                    </a:schemeClr>
                  </a:solidFill>
                  <a:latin typeface="Arial" charset="0"/>
                  <a:ea typeface="Arial" charset="0"/>
                  <a:cs typeface="Arial" charset="0"/>
                </a:defRPr>
              </a:pPr>
              <a:endParaRPr lang="en-US"/>
            </a:p>
          </c:txPr>
        </c:title>
        <c:numFmt formatCode="0%" sourceLinked="0"/>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Arial" charset="0"/>
                <a:ea typeface="Arial" charset="0"/>
                <a:cs typeface="Arial" charset="0"/>
              </a:defRPr>
            </a:pPr>
            <a:endParaRPr lang="en-US"/>
          </a:p>
        </c:txPr>
        <c:crossAx val="-2104739696"/>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a:latin typeface="Arial" charset="0"/>
          <a:ea typeface="Arial" charset="0"/>
          <a:cs typeface="Arial"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Sheet1!$E$5:$E$8</c:f>
              <c:strCache>
                <c:ptCount val="4"/>
                <c:pt idx="0">
                  <c:v>S&amp;P 500</c:v>
                </c:pt>
                <c:pt idx="1">
                  <c:v>NASDAQ</c:v>
                </c:pt>
                <c:pt idx="2">
                  <c:v>DJIA</c:v>
                </c:pt>
                <c:pt idx="3">
                  <c:v>SAP</c:v>
                </c:pt>
              </c:strCache>
            </c:strRef>
          </c:cat>
          <c:val>
            <c:numRef>
              <c:f>Sheet1!$F$5:$F$8</c:f>
              <c:numCache>
                <c:formatCode>0.00%</c:formatCode>
                <c:ptCount val="4"/>
                <c:pt idx="0">
                  <c:v>2.0299999999999999E-2</c:v>
                </c:pt>
                <c:pt idx="1">
                  <c:v>1.5900000000000001E-2</c:v>
                </c:pt>
                <c:pt idx="2">
                  <c:v>2.0400000000000001E-2</c:v>
                </c:pt>
                <c:pt idx="3">
                  <c:v>3.9800000000000002E-2</c:v>
                </c:pt>
              </c:numCache>
            </c:numRef>
          </c:val>
          <c:extLst>
            <c:ext xmlns:c16="http://schemas.microsoft.com/office/drawing/2014/chart" uri="{C3380CC4-5D6E-409C-BE32-E72D297353CC}">
              <c16:uniqueId val="{00000000-51EA-40C2-A8A8-18F6BA1A4F9C}"/>
            </c:ext>
          </c:extLst>
        </c:ser>
        <c:dLbls>
          <c:showLegendKey val="0"/>
          <c:showVal val="0"/>
          <c:showCatName val="0"/>
          <c:showSerName val="0"/>
          <c:showPercent val="0"/>
          <c:showBubbleSize val="0"/>
        </c:dLbls>
        <c:gapWidth val="100"/>
        <c:overlap val="-24"/>
        <c:axId val="-2079915744"/>
        <c:axId val="1752417360"/>
      </c:barChart>
      <c:catAx>
        <c:axId val="-20799157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1752417360"/>
        <c:crosses val="autoZero"/>
        <c:auto val="1"/>
        <c:lblAlgn val="ctr"/>
        <c:lblOffset val="100"/>
        <c:noMultiLvlLbl val="0"/>
      </c:catAx>
      <c:valAx>
        <c:axId val="17524173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207991574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a:t>SAP vs S&amp;P 500</a:t>
            </a:r>
          </a:p>
        </c:rich>
      </c:tx>
      <c:overlay val="0"/>
      <c:spPr>
        <a:noFill/>
        <a:ln>
          <a:noFill/>
        </a:ln>
        <a:effectLst/>
      </c:spPr>
      <c:txPr>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areaChart>
        <c:grouping val="stacked"/>
        <c:varyColors val="0"/>
        <c:ser>
          <c:idx val="0"/>
          <c:order val="0"/>
          <c:tx>
            <c:strRef>
              <c:f>'S&amp;P500'!$F$1</c:f>
              <c:strCache>
                <c:ptCount val="1"/>
                <c:pt idx="0">
                  <c:v>% Chg S&amp;P500</c:v>
                </c:pt>
              </c:strCache>
            </c:strRef>
          </c:tx>
          <c:spPr>
            <a:gradFill rotWithShape="1">
              <a:gsLst>
                <a:gs pos="0">
                  <a:schemeClr val="accent3">
                    <a:shade val="76000"/>
                    <a:satMod val="103000"/>
                    <a:lumMod val="102000"/>
                    <a:tint val="94000"/>
                  </a:schemeClr>
                </a:gs>
                <a:gs pos="50000">
                  <a:schemeClr val="accent3">
                    <a:shade val="76000"/>
                    <a:satMod val="110000"/>
                    <a:lumMod val="100000"/>
                    <a:shade val="100000"/>
                  </a:schemeClr>
                </a:gs>
                <a:gs pos="100000">
                  <a:schemeClr val="accent3">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numRef>
              <c:f>'S&amp;P500'!$A$2:$A$32</c:f>
              <c:numCache>
                <c:formatCode>m/d/yyyy</c:formatCode>
                <c:ptCount val="31"/>
                <c:pt idx="0">
                  <c:v>42867</c:v>
                </c:pt>
                <c:pt idx="1">
                  <c:v>42870</c:v>
                </c:pt>
                <c:pt idx="2">
                  <c:v>42871</c:v>
                </c:pt>
                <c:pt idx="3">
                  <c:v>42872</c:v>
                </c:pt>
                <c:pt idx="4">
                  <c:v>42873</c:v>
                </c:pt>
                <c:pt idx="5">
                  <c:v>42874</c:v>
                </c:pt>
                <c:pt idx="6">
                  <c:v>42877</c:v>
                </c:pt>
                <c:pt idx="7">
                  <c:v>42878</c:v>
                </c:pt>
                <c:pt idx="8">
                  <c:v>42879</c:v>
                </c:pt>
                <c:pt idx="9">
                  <c:v>42880</c:v>
                </c:pt>
                <c:pt idx="10">
                  <c:v>42881</c:v>
                </c:pt>
                <c:pt idx="11">
                  <c:v>42885</c:v>
                </c:pt>
                <c:pt idx="12">
                  <c:v>42886</c:v>
                </c:pt>
                <c:pt idx="13">
                  <c:v>42887</c:v>
                </c:pt>
                <c:pt idx="14">
                  <c:v>42888</c:v>
                </c:pt>
                <c:pt idx="15">
                  <c:v>42891</c:v>
                </c:pt>
                <c:pt idx="16">
                  <c:v>42892</c:v>
                </c:pt>
                <c:pt idx="17">
                  <c:v>42893</c:v>
                </c:pt>
                <c:pt idx="18">
                  <c:v>42894</c:v>
                </c:pt>
                <c:pt idx="19">
                  <c:v>42895</c:v>
                </c:pt>
                <c:pt idx="20">
                  <c:v>42898</c:v>
                </c:pt>
                <c:pt idx="21">
                  <c:v>42899</c:v>
                </c:pt>
                <c:pt idx="22">
                  <c:v>42900</c:v>
                </c:pt>
                <c:pt idx="23">
                  <c:v>42901</c:v>
                </c:pt>
                <c:pt idx="24">
                  <c:v>42902</c:v>
                </c:pt>
                <c:pt idx="25">
                  <c:v>42905</c:v>
                </c:pt>
                <c:pt idx="26">
                  <c:v>42906</c:v>
                </c:pt>
                <c:pt idx="27">
                  <c:v>42907</c:v>
                </c:pt>
                <c:pt idx="28">
                  <c:v>42908</c:v>
                </c:pt>
                <c:pt idx="29">
                  <c:v>42909</c:v>
                </c:pt>
                <c:pt idx="30">
                  <c:v>42912</c:v>
                </c:pt>
              </c:numCache>
            </c:numRef>
          </c:cat>
          <c:val>
            <c:numRef>
              <c:f>'S&amp;P500'!$F$2:$F$32</c:f>
              <c:numCache>
                <c:formatCode>0.00%</c:formatCode>
                <c:ptCount val="31"/>
                <c:pt idx="1">
                  <c:v>4.77644401689743E-3</c:v>
                </c:pt>
                <c:pt idx="2">
                  <c:v>-6.8683605847684405E-4</c:v>
                </c:pt>
                <c:pt idx="3">
                  <c:v>-1.8178258569482599E-2</c:v>
                </c:pt>
                <c:pt idx="4">
                  <c:v>3.6868431882494499E-3</c:v>
                </c:pt>
                <c:pt idx="5">
                  <c:v>6.76749573068673E-3</c:v>
                </c:pt>
                <c:pt idx="6">
                  <c:v>5.1601147065368303E-3</c:v>
                </c:pt>
                <c:pt idx="7">
                  <c:v>1.8379127993918599E-3</c:v>
                </c:pt>
                <c:pt idx="8">
                  <c:v>2.4891386829662002E-3</c:v>
                </c:pt>
                <c:pt idx="9">
                  <c:v>4.44187507018424E-3</c:v>
                </c:pt>
                <c:pt idx="10">
                  <c:v>3.1055000476176698E-4</c:v>
                </c:pt>
                <c:pt idx="11">
                  <c:v>-1.2045599423799399E-3</c:v>
                </c:pt>
                <c:pt idx="12">
                  <c:v>-4.6002544645248802E-4</c:v>
                </c:pt>
                <c:pt idx="13">
                  <c:v>7.5711087154821197E-3</c:v>
                </c:pt>
                <c:pt idx="14">
                  <c:v>3.7077273812170198E-3</c:v>
                </c:pt>
                <c:pt idx="15">
                  <c:v>-1.2176772294359101E-3</c:v>
                </c:pt>
                <c:pt idx="16">
                  <c:v>-2.7790320594392598E-3</c:v>
                </c:pt>
                <c:pt idx="17">
                  <c:v>1.5683336557816101E-3</c:v>
                </c:pt>
                <c:pt idx="18">
                  <c:v>2.6714451285174298E-4</c:v>
                </c:pt>
                <c:pt idx="19">
                  <c:v>-8.2998122270203404E-4</c:v>
                </c:pt>
                <c:pt idx="20">
                  <c:v>-9.7871098006806104E-4</c:v>
                </c:pt>
                <c:pt idx="21">
                  <c:v>4.5114205623634097E-3</c:v>
                </c:pt>
                <c:pt idx="22">
                  <c:v>-9.9575880508936693E-4</c:v>
                </c:pt>
                <c:pt idx="23">
                  <c:v>-2.23961409726326E-3</c:v>
                </c:pt>
                <c:pt idx="24">
                  <c:v>2.8366345181423498E-4</c:v>
                </c:pt>
                <c:pt idx="25">
                  <c:v>8.3472042414154193E-3</c:v>
                </c:pt>
                <c:pt idx="26">
                  <c:v>-6.6966651178335199E-3</c:v>
                </c:pt>
                <c:pt idx="27">
                  <c:v>-5.8267645453690504E-4</c:v>
                </c:pt>
                <c:pt idx="28">
                  <c:v>-4.5573798760890601E-4</c:v>
                </c:pt>
                <c:pt idx="29">
                  <c:v>1.5608954610803799E-3</c:v>
                </c:pt>
                <c:pt idx="30">
                  <c:v>3.1579379075584701E-4</c:v>
                </c:pt>
              </c:numCache>
            </c:numRef>
          </c:val>
          <c:extLst>
            <c:ext xmlns:c16="http://schemas.microsoft.com/office/drawing/2014/chart" uri="{C3380CC4-5D6E-409C-BE32-E72D297353CC}">
              <c16:uniqueId val="{00000000-EDC8-482B-AD40-D889889B73D7}"/>
            </c:ext>
          </c:extLst>
        </c:ser>
        <c:ser>
          <c:idx val="1"/>
          <c:order val="1"/>
          <c:tx>
            <c:strRef>
              <c:f>'S&amp;P500'!$G$1</c:f>
              <c:strCache>
                <c:ptCount val="1"/>
                <c:pt idx="0">
                  <c:v>% Chg SAP</c:v>
                </c:pt>
              </c:strCache>
            </c:strRef>
          </c:tx>
          <c:spPr>
            <a:solidFill>
              <a:schemeClr val="accent1"/>
            </a:solidFill>
            <a:ln>
              <a:noFill/>
            </a:ln>
            <a:effectLst>
              <a:outerShdw blurRad="57150" dist="19050" dir="5400000" algn="ctr" rotWithShape="0">
                <a:srgbClr val="000000">
                  <a:alpha val="63000"/>
                </a:srgbClr>
              </a:outerShdw>
            </a:effectLst>
          </c:spPr>
          <c:cat>
            <c:numRef>
              <c:f>'S&amp;P500'!$A$2:$A$32</c:f>
              <c:numCache>
                <c:formatCode>m/d/yyyy</c:formatCode>
                <c:ptCount val="31"/>
                <c:pt idx="0">
                  <c:v>42867</c:v>
                </c:pt>
                <c:pt idx="1">
                  <c:v>42870</c:v>
                </c:pt>
                <c:pt idx="2">
                  <c:v>42871</c:v>
                </c:pt>
                <c:pt idx="3">
                  <c:v>42872</c:v>
                </c:pt>
                <c:pt idx="4">
                  <c:v>42873</c:v>
                </c:pt>
                <c:pt idx="5">
                  <c:v>42874</c:v>
                </c:pt>
                <c:pt idx="6">
                  <c:v>42877</c:v>
                </c:pt>
                <c:pt idx="7">
                  <c:v>42878</c:v>
                </c:pt>
                <c:pt idx="8">
                  <c:v>42879</c:v>
                </c:pt>
                <c:pt idx="9">
                  <c:v>42880</c:v>
                </c:pt>
                <c:pt idx="10">
                  <c:v>42881</c:v>
                </c:pt>
                <c:pt idx="11">
                  <c:v>42885</c:v>
                </c:pt>
                <c:pt idx="12">
                  <c:v>42886</c:v>
                </c:pt>
                <c:pt idx="13">
                  <c:v>42887</c:v>
                </c:pt>
                <c:pt idx="14">
                  <c:v>42888</c:v>
                </c:pt>
                <c:pt idx="15">
                  <c:v>42891</c:v>
                </c:pt>
                <c:pt idx="16">
                  <c:v>42892</c:v>
                </c:pt>
                <c:pt idx="17">
                  <c:v>42893</c:v>
                </c:pt>
                <c:pt idx="18">
                  <c:v>42894</c:v>
                </c:pt>
                <c:pt idx="19">
                  <c:v>42895</c:v>
                </c:pt>
                <c:pt idx="20">
                  <c:v>42898</c:v>
                </c:pt>
                <c:pt idx="21">
                  <c:v>42899</c:v>
                </c:pt>
                <c:pt idx="22">
                  <c:v>42900</c:v>
                </c:pt>
                <c:pt idx="23">
                  <c:v>42901</c:v>
                </c:pt>
                <c:pt idx="24">
                  <c:v>42902</c:v>
                </c:pt>
                <c:pt idx="25">
                  <c:v>42905</c:v>
                </c:pt>
                <c:pt idx="26">
                  <c:v>42906</c:v>
                </c:pt>
                <c:pt idx="27">
                  <c:v>42907</c:v>
                </c:pt>
                <c:pt idx="28">
                  <c:v>42908</c:v>
                </c:pt>
                <c:pt idx="29">
                  <c:v>42909</c:v>
                </c:pt>
                <c:pt idx="30">
                  <c:v>42912</c:v>
                </c:pt>
              </c:numCache>
            </c:numRef>
          </c:cat>
          <c:val>
            <c:numRef>
              <c:f>'S&amp;P500'!$G$2:$G$32</c:f>
              <c:numCache>
                <c:formatCode>0.00%</c:formatCode>
                <c:ptCount val="31"/>
                <c:pt idx="1">
                  <c:v>5.9670526474446097E-3</c:v>
                </c:pt>
                <c:pt idx="2">
                  <c:v>-2.4005454911598199E-3</c:v>
                </c:pt>
                <c:pt idx="3">
                  <c:v>-1.97365770813159E-2</c:v>
                </c:pt>
                <c:pt idx="4">
                  <c:v>4.2047043617657104E-3</c:v>
                </c:pt>
                <c:pt idx="5">
                  <c:v>8.4525986986523898E-3</c:v>
                </c:pt>
                <c:pt idx="6">
                  <c:v>5.9674314530964801E-3</c:v>
                </c:pt>
                <c:pt idx="7">
                  <c:v>3.1312800221666701E-3</c:v>
                </c:pt>
                <c:pt idx="8">
                  <c:v>4.7499524052038297E-3</c:v>
                </c:pt>
                <c:pt idx="9">
                  <c:v>5.7709764526926097E-3</c:v>
                </c:pt>
                <c:pt idx="10">
                  <c:v>2.3579265098927801E-3</c:v>
                </c:pt>
                <c:pt idx="11">
                  <c:v>-4.9293311232052198E-3</c:v>
                </c:pt>
                <c:pt idx="12">
                  <c:v>4.34239465995377E-4</c:v>
                </c:pt>
                <c:pt idx="13">
                  <c:v>1.04893098544391E-2</c:v>
                </c:pt>
                <c:pt idx="14">
                  <c:v>3.4983457942346099E-3</c:v>
                </c:pt>
                <c:pt idx="15">
                  <c:v>-5.0653466170170905E-4</c:v>
                </c:pt>
                <c:pt idx="16">
                  <c:v>-3.02964580218584E-3</c:v>
                </c:pt>
                <c:pt idx="17">
                  <c:v>4.0396379816047901E-3</c:v>
                </c:pt>
                <c:pt idx="18">
                  <c:v>1.81017814365637E-3</c:v>
                </c:pt>
                <c:pt idx="19">
                  <c:v>2.8165387294731099E-3</c:v>
                </c:pt>
                <c:pt idx="20">
                  <c:v>-1.82737269304232E-3</c:v>
                </c:pt>
                <c:pt idx="21">
                  <c:v>6.4401453601295403E-3</c:v>
                </c:pt>
                <c:pt idx="22">
                  <c:v>-1.6594722132314899E-3</c:v>
                </c:pt>
                <c:pt idx="23">
                  <c:v>-3.2059208291249099E-3</c:v>
                </c:pt>
                <c:pt idx="24">
                  <c:v>-1.06745818603209E-3</c:v>
                </c:pt>
                <c:pt idx="25">
                  <c:v>8.9205138591999696E-3</c:v>
                </c:pt>
                <c:pt idx="26">
                  <c:v>-6.6007273793341099E-3</c:v>
                </c:pt>
                <c:pt idx="27">
                  <c:v>1.0398387467703699E-3</c:v>
                </c:pt>
                <c:pt idx="28">
                  <c:v>-4.56167159216731E-4</c:v>
                </c:pt>
                <c:pt idx="29">
                  <c:v>2.41033844398071E-3</c:v>
                </c:pt>
                <c:pt idx="30">
                  <c:v>2.7373640521185299E-3</c:v>
                </c:pt>
              </c:numCache>
            </c:numRef>
          </c:val>
          <c:extLst>
            <c:ext xmlns:c16="http://schemas.microsoft.com/office/drawing/2014/chart" uri="{C3380CC4-5D6E-409C-BE32-E72D297353CC}">
              <c16:uniqueId val="{00000001-EDC8-482B-AD40-D889889B73D7}"/>
            </c:ext>
          </c:extLst>
        </c:ser>
        <c:dLbls>
          <c:showLegendKey val="0"/>
          <c:showVal val="0"/>
          <c:showCatName val="0"/>
          <c:showSerName val="0"/>
          <c:showPercent val="0"/>
          <c:showBubbleSize val="0"/>
        </c:dLbls>
        <c:axId val="-2124276208"/>
        <c:axId val="2139445120"/>
      </c:areaChart>
      <c:dateAx>
        <c:axId val="-2124276208"/>
        <c:scaling>
          <c:orientation val="minMax"/>
        </c:scaling>
        <c:delete val="0"/>
        <c:axPos val="b"/>
        <c:numFmt formatCode="m/d/yyyy" sourceLinked="0"/>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2139445120"/>
        <c:crossesAt val="0"/>
        <c:auto val="1"/>
        <c:lblOffset val="100"/>
        <c:baseTimeUnit val="days"/>
      </c:dateAx>
      <c:valAx>
        <c:axId val="2139445120"/>
        <c:scaling>
          <c:orientation val="minMax"/>
          <c:max val="0.02"/>
          <c:min val="-0.04"/>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21242762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a:t>SAP Portfolio Beta and Alpha</a:t>
            </a:r>
          </a:p>
        </c:rich>
      </c:tx>
      <c:layout>
        <c:manualLayout>
          <c:xMode val="edge"/>
          <c:yMode val="edge"/>
          <c:x val="0.27238668799212601"/>
          <c:y val="1.24727367580784E-2"/>
        </c:manualLayout>
      </c:layout>
      <c:overlay val="0"/>
      <c:spPr>
        <a:noFill/>
        <a:ln>
          <a:noFill/>
        </a:ln>
        <a:effectLst/>
      </c:spPr>
      <c:txPr>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0"/>
          <c:order val="0"/>
          <c:tx>
            <c:strRef>
              <c:f>'[Beta and Alpha SAP.xlsx]Excess Retunrs'!$C$1</c:f>
              <c:strCache>
                <c:ptCount val="1"/>
                <c:pt idx="0">
                  <c:v>SAP Return</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trendline>
            <c:spPr>
              <a:ln w="19050" cap="rnd">
                <a:solidFill>
                  <a:schemeClr val="accent1"/>
                </a:solidFill>
                <a:prstDash val="sysDash"/>
              </a:ln>
              <a:effectLst/>
            </c:spPr>
            <c:trendlineType val="linear"/>
            <c:dispRSqr val="1"/>
            <c:dispEq val="1"/>
            <c:trendlineLbl>
              <c:layout>
                <c:manualLayout>
                  <c:x val="9.9480930118110197E-2"/>
                  <c:y val="0.66419424942016503"/>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rendlineLbl>
          </c:trendline>
          <c:xVal>
            <c:numRef>
              <c:f>'[Beta and Alpha SAP.xlsx]Excess Retunrs'!$B$2:$B$31</c:f>
              <c:numCache>
                <c:formatCode>0.00%</c:formatCode>
                <c:ptCount val="30"/>
                <c:pt idx="0">
                  <c:v>4.76986301369863E-3</c:v>
                </c:pt>
                <c:pt idx="1">
                  <c:v>-7.0030136986301398E-4</c:v>
                </c:pt>
                <c:pt idx="2">
                  <c:v>-1.82293150684932E-2</c:v>
                </c:pt>
                <c:pt idx="3">
                  <c:v>3.67041095890411E-3</c:v>
                </c:pt>
                <c:pt idx="4">
                  <c:v>6.77013698630137E-3</c:v>
                </c:pt>
                <c:pt idx="5">
                  <c:v>5.1698630136986301E-3</c:v>
                </c:pt>
                <c:pt idx="6">
                  <c:v>1.7684931506849299E-3</c:v>
                </c:pt>
                <c:pt idx="7">
                  <c:v>2.4676712328767099E-3</c:v>
                </c:pt>
                <c:pt idx="8">
                  <c:v>4.3682191780821901E-3</c:v>
                </c:pt>
                <c:pt idx="9">
                  <c:v>2.6794520547945199E-4</c:v>
                </c:pt>
                <c:pt idx="10">
                  <c:v>-1.2317808219178101E-3</c:v>
                </c:pt>
                <c:pt idx="11">
                  <c:v>-3.20547945205479E-5</c:v>
                </c:pt>
                <c:pt idx="12">
                  <c:v>-5.3178082191780805E-4</c:v>
                </c:pt>
                <c:pt idx="13">
                  <c:v>7.5682191780821898E-3</c:v>
                </c:pt>
                <c:pt idx="14">
                  <c:v>3.66821917808219E-3</c:v>
                </c:pt>
                <c:pt idx="15">
                  <c:v>-1.2317808219178101E-3</c:v>
                </c:pt>
                <c:pt idx="16">
                  <c:v>-2.8320547945205501E-3</c:v>
                </c:pt>
                <c:pt idx="17">
                  <c:v>1.56739726027397E-3</c:v>
                </c:pt>
                <c:pt idx="18">
                  <c:v>2.67123287671233E-4</c:v>
                </c:pt>
                <c:pt idx="19">
                  <c:v>-8.3260273972602804E-4</c:v>
                </c:pt>
                <c:pt idx="20">
                  <c:v>-1.03315068493151E-3</c:v>
                </c:pt>
                <c:pt idx="21">
                  <c:v>4.4671232876712296E-3</c:v>
                </c:pt>
                <c:pt idx="22">
                  <c:v>-1.03315068493151E-3</c:v>
                </c:pt>
                <c:pt idx="23">
                  <c:v>-2.2331506849315101E-3</c:v>
                </c:pt>
                <c:pt idx="24">
                  <c:v>2.6684931506849299E-4</c:v>
                </c:pt>
                <c:pt idx="25">
                  <c:v>8.2665753424657502E-3</c:v>
                </c:pt>
                <c:pt idx="26">
                  <c:v>-6.7334246575342501E-3</c:v>
                </c:pt>
                <c:pt idx="27">
                  <c:v>-6.3342465753424705E-4</c:v>
                </c:pt>
                <c:pt idx="28">
                  <c:v>-5.3315068493150705E-4</c:v>
                </c:pt>
                <c:pt idx="29">
                  <c:v>1.86712328767123E-3</c:v>
                </c:pt>
              </c:numCache>
            </c:numRef>
          </c:xVal>
          <c:yVal>
            <c:numRef>
              <c:f>'[Beta and Alpha SAP.xlsx]Excess Retunrs'!$C$2:$C$31</c:f>
              <c:numCache>
                <c:formatCode>0.00%</c:formatCode>
                <c:ptCount val="30"/>
                <c:pt idx="0">
                  <c:v>5.9698630136986296E-3</c:v>
                </c:pt>
                <c:pt idx="1">
                  <c:v>-2.4003013698630101E-3</c:v>
                </c:pt>
                <c:pt idx="2">
                  <c:v>-1.9729315068493101E-2</c:v>
                </c:pt>
                <c:pt idx="3">
                  <c:v>4.17041095890411E-3</c:v>
                </c:pt>
                <c:pt idx="4">
                  <c:v>8.4701369863013701E-3</c:v>
                </c:pt>
                <c:pt idx="5">
                  <c:v>5.9698630136986296E-3</c:v>
                </c:pt>
                <c:pt idx="6">
                  <c:v>3.0684931506849301E-3</c:v>
                </c:pt>
                <c:pt idx="7">
                  <c:v>4.6676712328767101E-3</c:v>
                </c:pt>
                <c:pt idx="8">
                  <c:v>5.7682191780821903E-3</c:v>
                </c:pt>
                <c:pt idx="9">
                  <c:v>2.3679452054794501E-3</c:v>
                </c:pt>
                <c:pt idx="10">
                  <c:v>-4.93178082191781E-3</c:v>
                </c:pt>
                <c:pt idx="11">
                  <c:v>3.6794520547945198E-4</c:v>
                </c:pt>
                <c:pt idx="12">
                  <c:v>1.0468219178082201E-2</c:v>
                </c:pt>
                <c:pt idx="13">
                  <c:v>3.4682191780821899E-3</c:v>
                </c:pt>
                <c:pt idx="14">
                  <c:v>-5.3178082191780805E-4</c:v>
                </c:pt>
                <c:pt idx="15">
                  <c:v>-3.0317808219178098E-3</c:v>
                </c:pt>
                <c:pt idx="16">
                  <c:v>3.9679452054794499E-3</c:v>
                </c:pt>
                <c:pt idx="17">
                  <c:v>1.7673972602739701E-3</c:v>
                </c:pt>
                <c:pt idx="18">
                  <c:v>2.76712328767123E-3</c:v>
                </c:pt>
                <c:pt idx="19">
                  <c:v>-1.83260273972603E-3</c:v>
                </c:pt>
                <c:pt idx="20">
                  <c:v>6.3668493150684903E-3</c:v>
                </c:pt>
                <c:pt idx="21">
                  <c:v>-1.7328767123287699E-3</c:v>
                </c:pt>
                <c:pt idx="22">
                  <c:v>-3.2331506849315101E-3</c:v>
                </c:pt>
                <c:pt idx="23">
                  <c:v>-1.13315068493151E-3</c:v>
                </c:pt>
                <c:pt idx="24">
                  <c:v>8.8668493150685004E-3</c:v>
                </c:pt>
                <c:pt idx="25">
                  <c:v>-6.6334246575342499E-3</c:v>
                </c:pt>
                <c:pt idx="26">
                  <c:v>9.6657534246575303E-4</c:v>
                </c:pt>
                <c:pt idx="27">
                  <c:v>-5.33424657534247E-4</c:v>
                </c:pt>
                <c:pt idx="28">
                  <c:v>2.3668493150684898E-3</c:v>
                </c:pt>
                <c:pt idx="29">
                  <c:v>2.6671232876712301E-3</c:v>
                </c:pt>
              </c:numCache>
            </c:numRef>
          </c:yVal>
          <c:smooth val="0"/>
          <c:extLst>
            <c:ext xmlns:c16="http://schemas.microsoft.com/office/drawing/2014/chart" uri="{C3380CC4-5D6E-409C-BE32-E72D297353CC}">
              <c16:uniqueId val="{00000001-6683-4B15-ABDA-9CD769F4BB81}"/>
            </c:ext>
          </c:extLst>
        </c:ser>
        <c:dLbls>
          <c:showLegendKey val="0"/>
          <c:showVal val="0"/>
          <c:showCatName val="0"/>
          <c:showSerName val="0"/>
          <c:showPercent val="0"/>
          <c:showBubbleSize val="0"/>
        </c:dLbls>
        <c:axId val="1788899712"/>
        <c:axId val="1789820112"/>
      </c:scatterChart>
      <c:valAx>
        <c:axId val="1788899712"/>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400" b="1" i="0" u="none" strike="noStrike" kern="1200" cap="all" baseline="0">
                    <a:solidFill>
                      <a:schemeClr val="lt1">
                        <a:lumMod val="75000"/>
                      </a:schemeClr>
                    </a:solidFill>
                    <a:latin typeface="Arial" panose="020B0604020202020204" pitchFamily="34" charset="0"/>
                    <a:ea typeface="+mn-ea"/>
                    <a:cs typeface="Arial" panose="020B0604020202020204" pitchFamily="34" charset="0"/>
                  </a:defRPr>
                </a:pPr>
                <a:r>
                  <a:rPr lang="en-US"/>
                  <a:t>S&amp;P 500 Return</a:t>
                </a:r>
              </a:p>
            </c:rich>
          </c:tx>
          <c:layout>
            <c:manualLayout>
              <c:xMode val="edge"/>
              <c:yMode val="edge"/>
              <c:x val="0.51936712598425205"/>
              <c:y val="0.88075474396123099"/>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789820112"/>
        <c:crosses val="autoZero"/>
        <c:crossBetween val="midCat"/>
      </c:valAx>
      <c:valAx>
        <c:axId val="178982011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75000"/>
                      </a:schemeClr>
                    </a:solidFill>
                    <a:latin typeface="Arial" panose="020B0604020202020204" pitchFamily="34" charset="0"/>
                    <a:ea typeface="+mn-ea"/>
                    <a:cs typeface="Arial" panose="020B0604020202020204" pitchFamily="34" charset="0"/>
                  </a:defRPr>
                </a:pPr>
                <a:r>
                  <a:rPr lang="en-US"/>
                  <a:t>SAP Return</a:t>
                </a:r>
              </a:p>
            </c:rich>
          </c:tx>
          <c:layout>
            <c:manualLayout>
              <c:xMode val="edge"/>
              <c:yMode val="edge"/>
              <c:x val="7.9229822834645698E-3"/>
              <c:y val="0.164382027945216"/>
            </c:manualLayout>
          </c:layout>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788899712"/>
        <c:crosses val="autoZero"/>
        <c:crossBetween val="midCat"/>
      </c:valAx>
      <c:spPr>
        <a:noFill/>
        <a:ln>
          <a:noFill/>
        </a:ln>
        <a:effectLst/>
      </c:spPr>
    </c:plotArea>
    <c:legend>
      <c:legendPos val="b"/>
      <c:layout>
        <c:manualLayout>
          <c:xMode val="edge"/>
          <c:yMode val="edge"/>
          <c:x val="0.26221973425196798"/>
          <c:y val="0.93148990867206805"/>
          <c:w val="0.49306938976378001"/>
          <c:h val="5.35919124810649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8.60509103028788E-2"/>
          <c:y val="3.0744246601119098E-2"/>
          <c:w val="0.83269937411669703"/>
          <c:h val="0.72042167194405105"/>
        </c:manualLayout>
      </c:layout>
      <c:barChart>
        <c:barDir val="col"/>
        <c:grouping val="clustered"/>
        <c:varyColors val="0"/>
        <c:ser>
          <c:idx val="0"/>
          <c:order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23B-420C-973A-50186B4629BB}"/>
              </c:ext>
            </c:extLst>
          </c:dPt>
          <c:dPt>
            <c:idx val="6"/>
            <c:invertIfNegative val="0"/>
            <c:bubble3D val="0"/>
            <c:spPr>
              <a:solidFill>
                <a:srgbClr val="FA554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23B-420C-973A-50186B4629BB}"/>
              </c:ext>
            </c:extLst>
          </c:dPt>
          <c:dPt>
            <c:idx val="7"/>
            <c:invertIfNegative val="0"/>
            <c:bubble3D val="0"/>
            <c:spPr>
              <a:solidFill>
                <a:srgbClr val="FA554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23B-420C-973A-50186B4629BB}"/>
              </c:ext>
            </c:extLst>
          </c:dPt>
          <c:dPt>
            <c:idx val="8"/>
            <c:invertIfNegative val="0"/>
            <c:bubble3D val="0"/>
            <c:spPr>
              <a:solidFill>
                <a:srgbClr val="FA554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23B-420C-973A-50186B4629BB}"/>
              </c:ext>
            </c:extLst>
          </c:dPt>
          <c:dPt>
            <c:idx val="9"/>
            <c:invertIfNegative val="0"/>
            <c:bubble3D val="0"/>
            <c:spPr>
              <a:solidFill>
                <a:srgbClr val="FA554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E23B-420C-973A-50186B4629BB}"/>
              </c:ext>
            </c:extLst>
          </c:dPt>
          <c:dPt>
            <c:idx val="10"/>
            <c:invertIfNegative val="0"/>
            <c:bubble3D val="0"/>
            <c:spPr>
              <a:solidFill>
                <a:srgbClr val="FA554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E23B-420C-973A-50186B4629BB}"/>
              </c:ext>
            </c:extLst>
          </c:dPt>
          <c:cat>
            <c:strRef>
              <c:f>Sheet1!$M$18:$M$28</c:f>
              <c:strCache>
                <c:ptCount val="11"/>
                <c:pt idx="0">
                  <c:v>ADBE</c:v>
                </c:pt>
                <c:pt idx="1">
                  <c:v>STMP</c:v>
                </c:pt>
                <c:pt idx="2">
                  <c:v>FB</c:v>
                </c:pt>
                <c:pt idx="3">
                  <c:v>SWK</c:v>
                </c:pt>
                <c:pt idx="4">
                  <c:v>BX</c:v>
                </c:pt>
                <c:pt idx="5">
                  <c:v>AGN</c:v>
                </c:pt>
                <c:pt idx="6">
                  <c:v>BMY</c:v>
                </c:pt>
                <c:pt idx="7">
                  <c:v>VLO</c:v>
                </c:pt>
                <c:pt idx="8">
                  <c:v>UBNT</c:v>
                </c:pt>
                <c:pt idx="9">
                  <c:v>HCKT</c:v>
                </c:pt>
                <c:pt idx="10">
                  <c:v>XLE</c:v>
                </c:pt>
              </c:strCache>
            </c:strRef>
          </c:cat>
          <c:val>
            <c:numRef>
              <c:f>Sheet1!$N$18:$N$28</c:f>
              <c:numCache>
                <c:formatCode>0.00%</c:formatCode>
                <c:ptCount val="11"/>
                <c:pt idx="0">
                  <c:v>0.40810000000000002</c:v>
                </c:pt>
                <c:pt idx="1">
                  <c:v>0.31919999999999998</c:v>
                </c:pt>
                <c:pt idx="2">
                  <c:v>0.30669999999999997</c:v>
                </c:pt>
                <c:pt idx="3">
                  <c:v>0.24229999999999999</c:v>
                </c:pt>
                <c:pt idx="4">
                  <c:v>0.222</c:v>
                </c:pt>
                <c:pt idx="5">
                  <c:v>0.1852</c:v>
                </c:pt>
                <c:pt idx="6">
                  <c:v>-2.5999999999999999E-2</c:v>
                </c:pt>
                <c:pt idx="7">
                  <c:v>-3.3399999999999999E-2</c:v>
                </c:pt>
                <c:pt idx="8">
                  <c:v>-0.10730000000000001</c:v>
                </c:pt>
                <c:pt idx="9">
                  <c:v>-0.1308</c:v>
                </c:pt>
                <c:pt idx="10">
                  <c:v>-0.14710000000000001</c:v>
                </c:pt>
              </c:numCache>
            </c:numRef>
          </c:val>
          <c:extLst>
            <c:ext xmlns:c16="http://schemas.microsoft.com/office/drawing/2014/chart" uri="{C3380CC4-5D6E-409C-BE32-E72D297353CC}">
              <c16:uniqueId val="{0000000C-E23B-420C-973A-50186B4629BB}"/>
            </c:ext>
          </c:extLst>
        </c:ser>
        <c:dLbls>
          <c:showLegendKey val="0"/>
          <c:showVal val="0"/>
          <c:showCatName val="0"/>
          <c:showSerName val="0"/>
          <c:showPercent val="0"/>
          <c:showBubbleSize val="0"/>
        </c:dLbls>
        <c:gapWidth val="100"/>
        <c:overlap val="-24"/>
        <c:axId val="-2104536832"/>
        <c:axId val="-2101122160"/>
      </c:barChart>
      <c:catAx>
        <c:axId val="-2104536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2101122160"/>
        <c:crosses val="autoZero"/>
        <c:auto val="1"/>
        <c:lblAlgn val="ctr"/>
        <c:lblOffset val="1000"/>
        <c:noMultiLvlLbl val="0"/>
      </c:catAx>
      <c:valAx>
        <c:axId val="-21011221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21045368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Sheet1!$I$1</c:f>
              <c:strCache>
                <c:ptCount val="1"/>
                <c:pt idx="0">
                  <c:v>Market Price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Sheet1!$B$2:$H$12</c:f>
              <c:strCache>
                <c:ptCount val="11"/>
                <c:pt idx="0">
                  <c:v>AGN</c:v>
                </c:pt>
                <c:pt idx="1">
                  <c:v>VLO</c:v>
                </c:pt>
                <c:pt idx="2">
                  <c:v>BMY</c:v>
                </c:pt>
                <c:pt idx="3">
                  <c:v>TSN</c:v>
                </c:pt>
                <c:pt idx="4">
                  <c:v>EXC</c:v>
                </c:pt>
                <c:pt idx="5">
                  <c:v>BX</c:v>
                </c:pt>
                <c:pt idx="6">
                  <c:v>HCKT</c:v>
                </c:pt>
                <c:pt idx="7">
                  <c:v>SLG</c:v>
                </c:pt>
                <c:pt idx="8">
                  <c:v>UBNT</c:v>
                </c:pt>
                <c:pt idx="9">
                  <c:v>PG</c:v>
                </c:pt>
                <c:pt idx="10">
                  <c:v>WMT</c:v>
                </c:pt>
              </c:strCache>
            </c:strRef>
          </c:cat>
          <c:val>
            <c:numRef>
              <c:f>Sheet1!$I$2:$I$12</c:f>
            </c:numRef>
          </c:val>
          <c:extLst>
            <c:ext xmlns:c16="http://schemas.microsoft.com/office/drawing/2014/chart" uri="{C3380CC4-5D6E-409C-BE32-E72D297353CC}">
              <c16:uniqueId val="{00000000-D464-4148-9B31-31B65473E393}"/>
            </c:ext>
          </c:extLst>
        </c:ser>
        <c:ser>
          <c:idx val="1"/>
          <c:order val="1"/>
          <c:tx>
            <c:strRef>
              <c:f>Sheet1!$J$1</c:f>
              <c:strCache>
                <c:ptCount val="1"/>
                <c:pt idx="0">
                  <c:v>Market Value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Sheet1!$B$2:$H$12</c:f>
              <c:strCache>
                <c:ptCount val="11"/>
                <c:pt idx="0">
                  <c:v>AGN</c:v>
                </c:pt>
                <c:pt idx="1">
                  <c:v>VLO</c:v>
                </c:pt>
                <c:pt idx="2">
                  <c:v>BMY</c:v>
                </c:pt>
                <c:pt idx="3">
                  <c:v>TSN</c:v>
                </c:pt>
                <c:pt idx="4">
                  <c:v>EXC</c:v>
                </c:pt>
                <c:pt idx="5">
                  <c:v>BX</c:v>
                </c:pt>
                <c:pt idx="6">
                  <c:v>HCKT</c:v>
                </c:pt>
                <c:pt idx="7">
                  <c:v>SLG</c:v>
                </c:pt>
                <c:pt idx="8">
                  <c:v>UBNT</c:v>
                </c:pt>
                <c:pt idx="9">
                  <c:v>PG</c:v>
                </c:pt>
                <c:pt idx="10">
                  <c:v>WMT</c:v>
                </c:pt>
              </c:strCache>
            </c:strRef>
          </c:cat>
          <c:val>
            <c:numRef>
              <c:f>Sheet1!$J$2:$J$12</c:f>
            </c:numRef>
          </c:val>
          <c:extLst>
            <c:ext xmlns:c16="http://schemas.microsoft.com/office/drawing/2014/chart" uri="{C3380CC4-5D6E-409C-BE32-E72D297353CC}">
              <c16:uniqueId val="{00000001-D464-4148-9B31-31B65473E393}"/>
            </c:ext>
          </c:extLst>
        </c:ser>
        <c:ser>
          <c:idx val="2"/>
          <c:order val="2"/>
          <c:tx>
            <c:strRef>
              <c:f>Sheet1!$K$1</c:f>
              <c:strCache>
                <c:ptCount val="1"/>
                <c:pt idx="0">
                  <c:v>Capital Gain/(Loss)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Sheet1!$B$2:$H$12</c:f>
              <c:strCache>
                <c:ptCount val="11"/>
                <c:pt idx="0">
                  <c:v>AGN</c:v>
                </c:pt>
                <c:pt idx="1">
                  <c:v>VLO</c:v>
                </c:pt>
                <c:pt idx="2">
                  <c:v>BMY</c:v>
                </c:pt>
                <c:pt idx="3">
                  <c:v>TSN</c:v>
                </c:pt>
                <c:pt idx="4">
                  <c:v>EXC</c:v>
                </c:pt>
                <c:pt idx="5">
                  <c:v>BX</c:v>
                </c:pt>
                <c:pt idx="6">
                  <c:v>HCKT</c:v>
                </c:pt>
                <c:pt idx="7">
                  <c:v>SLG</c:v>
                </c:pt>
                <c:pt idx="8">
                  <c:v>UBNT</c:v>
                </c:pt>
                <c:pt idx="9">
                  <c:v>PG</c:v>
                </c:pt>
                <c:pt idx="10">
                  <c:v>WMT</c:v>
                </c:pt>
              </c:strCache>
            </c:strRef>
          </c:cat>
          <c:val>
            <c:numRef>
              <c:f>Sheet1!$K$2:$K$12</c:f>
            </c:numRef>
          </c:val>
          <c:extLst>
            <c:ext xmlns:c16="http://schemas.microsoft.com/office/drawing/2014/chart" uri="{C3380CC4-5D6E-409C-BE32-E72D297353CC}">
              <c16:uniqueId val="{00000002-D464-4148-9B31-31B65473E393}"/>
            </c:ext>
          </c:extLst>
        </c:ser>
        <c:ser>
          <c:idx val="3"/>
          <c:order val="3"/>
          <c:tx>
            <c:strRef>
              <c:f>Sheet1!$L$1</c:f>
              <c:strCache>
                <c:ptCount val="1"/>
                <c:pt idx="0">
                  <c:v>Return</c:v>
                </c:pt>
              </c:strCache>
            </c:strRef>
          </c:tx>
          <c:spPr>
            <a:solidFill>
              <a:schemeClr val="accent3"/>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D464-4148-9B31-31B65473E393}"/>
              </c:ext>
            </c:extLst>
          </c:dPt>
          <c:dPt>
            <c:idx val="1"/>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D464-4148-9B31-31B65473E393}"/>
              </c:ext>
            </c:extLst>
          </c:dPt>
          <c:dPt>
            <c:idx val="2"/>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D464-4148-9B31-31B65473E393}"/>
              </c:ext>
            </c:extLst>
          </c:dPt>
          <c:dPt>
            <c:idx val="3"/>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D464-4148-9B31-31B65473E393}"/>
              </c:ext>
            </c:extLst>
          </c:dPt>
          <c:dPt>
            <c:idx val="4"/>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D464-4148-9B31-31B65473E393}"/>
              </c:ext>
            </c:extLst>
          </c:dPt>
          <c:dPt>
            <c:idx val="5"/>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D464-4148-9B31-31B65473E393}"/>
              </c:ext>
            </c:extLst>
          </c:dPt>
          <c:dPt>
            <c:idx val="6"/>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D464-4148-9B31-31B65473E393}"/>
              </c:ext>
            </c:extLst>
          </c:dPt>
          <c:dPt>
            <c:idx val="7"/>
            <c:invertIfNegative val="0"/>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2-D464-4148-9B31-31B65473E393}"/>
              </c:ext>
            </c:extLst>
          </c:dPt>
          <c:dPt>
            <c:idx val="8"/>
            <c:invertIfNegative val="0"/>
            <c:bubble3D val="0"/>
            <c:spPr>
              <a:solidFill>
                <a:srgbClr val="FA5544"/>
              </a:solidFill>
              <a:ln>
                <a:solidFill>
                  <a:srgbClr val="FA5544"/>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4-D464-4148-9B31-31B65473E393}"/>
              </c:ext>
            </c:extLst>
          </c:dPt>
          <c:dPt>
            <c:idx val="9"/>
            <c:invertIfNegative val="0"/>
            <c:bubble3D val="0"/>
            <c:spPr>
              <a:solidFill>
                <a:srgbClr val="FA5544"/>
              </a:solidFill>
              <a:ln>
                <a:solidFill>
                  <a:srgbClr val="FA5544"/>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D464-4148-9B31-31B65473E393}"/>
              </c:ext>
            </c:extLst>
          </c:dPt>
          <c:dPt>
            <c:idx val="10"/>
            <c:invertIfNegative val="0"/>
            <c:bubble3D val="0"/>
            <c:spPr>
              <a:solidFill>
                <a:srgbClr val="FA5544"/>
              </a:solidFill>
              <a:ln>
                <a:solidFill>
                  <a:srgbClr val="FA5544"/>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D464-4148-9B31-31B65473E393}"/>
              </c:ext>
            </c:extLst>
          </c:dPt>
          <c:dLbls>
            <c:dLbl>
              <c:idx val="1"/>
              <c:layout>
                <c:manualLayout>
                  <c:x val="-6.8687735683102902E-3"/>
                  <c:y val="2.62199394587786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64-4148-9B31-31B65473E393}"/>
                </c:ext>
              </c:extLst>
            </c:dLbl>
            <c:dLbl>
              <c:idx val="2"/>
              <c:layout>
                <c:manualLayout>
                  <c:x val="1.8889127312853301E-2"/>
                  <c:y val="-2.6218907177698102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lt1">
                          <a:lumMod val="85000"/>
                        </a:schemeClr>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1835502608308597E-2"/>
                      <c:h val="5.27020783121461E-2"/>
                    </c:manualLayout>
                  </c15:layout>
                </c:ext>
                <c:ext xmlns:c16="http://schemas.microsoft.com/office/drawing/2014/chart" uri="{C3380CC4-5D6E-409C-BE32-E72D297353CC}">
                  <c16:uniqueId val="{00000008-D464-4148-9B31-31B65473E393}"/>
                </c:ext>
              </c:extLst>
            </c:dLbl>
            <c:dLbl>
              <c:idx val="4"/>
              <c:layout>
                <c:manualLayout>
                  <c:x val="0"/>
                  <c:y val="0.173051600427941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464-4148-9B31-31B65473E393}"/>
                </c:ext>
              </c:extLst>
            </c:dLbl>
            <c:dLbl>
              <c:idx val="6"/>
              <c:layout>
                <c:manualLayout>
                  <c:x val="3.4343867841551399E-3"/>
                  <c:y val="0.1651856185903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464-4148-9B31-31B65473E393}"/>
                </c:ext>
              </c:extLst>
            </c:dLbl>
            <c:dLbl>
              <c:idx val="9"/>
              <c:layout>
                <c:manualLayout>
                  <c:x val="1.71719339207757E-3"/>
                  <c:y val="9.1769788105727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464-4148-9B31-31B65473E39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lumMod val="8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Sheet1!$B$2:$H$12</c:f>
              <c:strCache>
                <c:ptCount val="11"/>
                <c:pt idx="0">
                  <c:v>AGN</c:v>
                </c:pt>
                <c:pt idx="1">
                  <c:v>VLO</c:v>
                </c:pt>
                <c:pt idx="2">
                  <c:v>BMY</c:v>
                </c:pt>
                <c:pt idx="3">
                  <c:v>TSN</c:v>
                </c:pt>
                <c:pt idx="4">
                  <c:v>EXC</c:v>
                </c:pt>
                <c:pt idx="5">
                  <c:v>BX</c:v>
                </c:pt>
                <c:pt idx="6">
                  <c:v>HCKT</c:v>
                </c:pt>
                <c:pt idx="7">
                  <c:v>SLG</c:v>
                </c:pt>
                <c:pt idx="8">
                  <c:v>UBNT</c:v>
                </c:pt>
                <c:pt idx="9">
                  <c:v>PG</c:v>
                </c:pt>
                <c:pt idx="10">
                  <c:v>WMT</c:v>
                </c:pt>
              </c:strCache>
            </c:strRef>
          </c:cat>
          <c:val>
            <c:numRef>
              <c:f>Sheet1!$L$2:$L$12</c:f>
              <c:numCache>
                <c:formatCode>0.000%</c:formatCode>
                <c:ptCount val="11"/>
                <c:pt idx="0">
                  <c:v>0.109244072027099</c:v>
                </c:pt>
                <c:pt idx="1">
                  <c:v>6.3502245028864507E-2</c:v>
                </c:pt>
                <c:pt idx="2">
                  <c:v>6.1836468616129701E-2</c:v>
                </c:pt>
                <c:pt idx="3">
                  <c:v>2.1484374999999899E-2</c:v>
                </c:pt>
                <c:pt idx="4">
                  <c:v>2.0120448946071599E-2</c:v>
                </c:pt>
                <c:pt idx="5">
                  <c:v>1.9710502001847801E-2</c:v>
                </c:pt>
                <c:pt idx="6">
                  <c:v>1.92180251822399E-2</c:v>
                </c:pt>
                <c:pt idx="7">
                  <c:v>1.7819706498951801E-2</c:v>
                </c:pt>
                <c:pt idx="8">
                  <c:v>-8.8045392291136702E-4</c:v>
                </c:pt>
                <c:pt idx="9">
                  <c:v>-3.5618878005342801E-3</c:v>
                </c:pt>
                <c:pt idx="10">
                  <c:v>-3.4095262418592898E-2</c:v>
                </c:pt>
              </c:numCache>
            </c:numRef>
          </c:val>
          <c:extLst>
            <c:ext xmlns:c16="http://schemas.microsoft.com/office/drawing/2014/chart" uri="{C3380CC4-5D6E-409C-BE32-E72D297353CC}">
              <c16:uniqueId val="{00000019-D464-4148-9B31-31B65473E393}"/>
            </c:ext>
          </c:extLst>
        </c:ser>
        <c:dLbls>
          <c:showLegendKey val="0"/>
          <c:showVal val="0"/>
          <c:showCatName val="0"/>
          <c:showSerName val="0"/>
          <c:showPercent val="0"/>
          <c:showBubbleSize val="0"/>
        </c:dLbls>
        <c:gapWidth val="100"/>
        <c:overlap val="-24"/>
        <c:axId val="-2089075856"/>
        <c:axId val="-2100756656"/>
      </c:barChart>
      <c:catAx>
        <c:axId val="-2089075856"/>
        <c:scaling>
          <c:orientation val="minMax"/>
        </c:scaling>
        <c:delete val="0"/>
        <c:axPos val="b"/>
        <c:numFmt formatCode="General" sourceLinked="0"/>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Arial" charset="0"/>
                <a:ea typeface="Arial" charset="0"/>
                <a:cs typeface="Arial" charset="0"/>
              </a:defRPr>
            </a:pPr>
            <a:endParaRPr lang="en-US"/>
          </a:p>
        </c:txPr>
        <c:crossAx val="-2100756656"/>
        <c:crosses val="autoZero"/>
        <c:auto val="1"/>
        <c:lblAlgn val="ctr"/>
        <c:lblOffset val="100"/>
        <c:noMultiLvlLbl val="0"/>
      </c:catAx>
      <c:valAx>
        <c:axId val="-210075665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85000"/>
                      </a:schemeClr>
                    </a:solidFill>
                    <a:latin typeface="Arial" charset="0"/>
                    <a:ea typeface="Arial" charset="0"/>
                    <a:cs typeface="Arial" charset="0"/>
                  </a:defRPr>
                </a:pPr>
                <a:r>
                  <a:rPr lang="en-US" sz="1400"/>
                  <a:t>Return through 6/26</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85000"/>
                    </a:schemeClr>
                  </a:solidFill>
                  <a:latin typeface="Arial" charset="0"/>
                  <a:ea typeface="Arial" charset="0"/>
                  <a:cs typeface="Arial"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Arial" charset="0"/>
                <a:ea typeface="Arial" charset="0"/>
                <a:cs typeface="Arial" charset="0"/>
              </a:defRPr>
            </a:pPr>
            <a:endParaRPr lang="en-US"/>
          </a:p>
        </c:txPr>
        <c:crossAx val="-208907585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Arial" charset="0"/>
          <a:ea typeface="Arial" charset="0"/>
          <a:cs typeface="Arial"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8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 Id="rId4"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8521FA-FEC1-4AFD-B5AA-38CE56E407B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252C704-ECA0-4090-BD8C-CAF3A396AEE4}">
      <dgm:prSet phldrT="[Text]"/>
      <dgm:spPr>
        <a:solidFill>
          <a:srgbClr val="1B5244"/>
        </a:solidFill>
        <a:ln>
          <a:solidFill>
            <a:schemeClr val="tx1"/>
          </a:solidFill>
        </a:ln>
      </dgm:spPr>
      <dgm:t>
        <a:bodyPr/>
        <a:lstStyle/>
        <a:p>
          <a:r>
            <a:rPr lang="en-US" dirty="0">
              <a:latin typeface="Arial" panose="020B0604020202020204" pitchFamily="34" charset="0"/>
              <a:cs typeface="Arial" panose="020B0604020202020204" pitchFamily="34" charset="0"/>
            </a:rPr>
            <a:t>Overview</a:t>
          </a:r>
        </a:p>
      </dgm:t>
    </dgm:pt>
    <dgm:pt modelId="{D88986A9-6D89-4CF8-8F17-7F7AD40C2385}" type="parTrans" cxnId="{F9F9B23A-6205-4F3D-B8F5-DDF876D38BBD}">
      <dgm:prSet/>
      <dgm:spPr/>
      <dgm:t>
        <a:bodyPr/>
        <a:lstStyle/>
        <a:p>
          <a:endParaRPr lang="en-US"/>
        </a:p>
      </dgm:t>
    </dgm:pt>
    <dgm:pt modelId="{FCD2F781-75D9-4713-AEC9-AA222927551E}" type="sibTrans" cxnId="{F9F9B23A-6205-4F3D-B8F5-DDF876D38BBD}">
      <dgm:prSet/>
      <dgm:spPr/>
      <dgm:t>
        <a:bodyPr/>
        <a:lstStyle/>
        <a:p>
          <a:endParaRPr lang="en-US"/>
        </a:p>
      </dgm:t>
    </dgm:pt>
    <dgm:pt modelId="{FC0F7BB1-38CD-4FFB-8C8D-9AAD97353916}">
      <dgm:prSet phldrT="[Text]"/>
      <dgm:spPr>
        <a:solidFill>
          <a:srgbClr val="1B5244"/>
        </a:solidFill>
        <a:ln>
          <a:solidFill>
            <a:schemeClr val="tx1"/>
          </a:solidFill>
        </a:ln>
      </dgm:spPr>
      <dgm:t>
        <a:bodyPr/>
        <a:lstStyle/>
        <a:p>
          <a:r>
            <a:rPr lang="en-US" dirty="0">
              <a:latin typeface="Arial" panose="020B0604020202020204" pitchFamily="34" charset="0"/>
              <a:cs typeface="Arial" panose="020B0604020202020204" pitchFamily="34" charset="0"/>
            </a:rPr>
            <a:t>Economic Conditions</a:t>
          </a:r>
          <a:endParaRPr lang="en-US" dirty="0"/>
        </a:p>
      </dgm:t>
    </dgm:pt>
    <dgm:pt modelId="{620ACDC1-8FE9-4F49-B8FB-555E6B012CA4}" type="parTrans" cxnId="{4CDC7ABA-1045-410A-8D79-34F0C2F1617E}">
      <dgm:prSet/>
      <dgm:spPr/>
      <dgm:t>
        <a:bodyPr/>
        <a:lstStyle/>
        <a:p>
          <a:endParaRPr lang="en-US"/>
        </a:p>
      </dgm:t>
    </dgm:pt>
    <dgm:pt modelId="{60AA1AA8-5A4A-4CB2-B0DD-6444D58C7C2F}" type="sibTrans" cxnId="{4CDC7ABA-1045-410A-8D79-34F0C2F1617E}">
      <dgm:prSet/>
      <dgm:spPr/>
      <dgm:t>
        <a:bodyPr/>
        <a:lstStyle/>
        <a:p>
          <a:endParaRPr lang="en-US"/>
        </a:p>
      </dgm:t>
    </dgm:pt>
    <dgm:pt modelId="{F35A13C9-D7B8-4656-BEE1-C2E93FA316E7}">
      <dgm:prSet phldrT="[Text]"/>
      <dgm:spPr>
        <a:solidFill>
          <a:srgbClr val="1B5244"/>
        </a:solidFill>
        <a:ln>
          <a:solidFill>
            <a:schemeClr val="tx1"/>
          </a:solidFill>
        </a:ln>
      </dgm:spPr>
      <dgm:t>
        <a:bodyPr/>
        <a:lstStyle/>
        <a:p>
          <a:r>
            <a:rPr lang="en-US" dirty="0">
              <a:latin typeface="Arial" panose="020B0604020202020204" pitchFamily="34" charset="0"/>
              <a:cs typeface="Arial" panose="020B0604020202020204" pitchFamily="34" charset="0"/>
            </a:rPr>
            <a:t>Sector Review</a:t>
          </a:r>
          <a:endParaRPr lang="en-US" dirty="0"/>
        </a:p>
      </dgm:t>
    </dgm:pt>
    <dgm:pt modelId="{2CB0C6F8-C3F3-4857-A4B4-FECDD889F2FC}" type="parTrans" cxnId="{85A1447D-69C1-4A55-87D7-9479C7A509FC}">
      <dgm:prSet/>
      <dgm:spPr/>
      <dgm:t>
        <a:bodyPr/>
        <a:lstStyle/>
        <a:p>
          <a:endParaRPr lang="en-US"/>
        </a:p>
      </dgm:t>
    </dgm:pt>
    <dgm:pt modelId="{61417B86-43ED-4D4F-90F5-F25859E154BB}" type="sibTrans" cxnId="{85A1447D-69C1-4A55-87D7-9479C7A509FC}">
      <dgm:prSet/>
      <dgm:spPr/>
      <dgm:t>
        <a:bodyPr/>
        <a:lstStyle/>
        <a:p>
          <a:endParaRPr lang="en-US"/>
        </a:p>
      </dgm:t>
    </dgm:pt>
    <dgm:pt modelId="{B30E0286-6D4D-4C2C-9417-923E57445EA2}">
      <dgm:prSet/>
      <dgm:spPr>
        <a:solidFill>
          <a:srgbClr val="1B5244"/>
        </a:solidFill>
      </dgm:spPr>
      <dgm:t>
        <a:bodyPr/>
        <a:lstStyle/>
        <a:p>
          <a:r>
            <a:rPr lang="en-US" dirty="0">
              <a:latin typeface="Arial" panose="020B0604020202020204" pitchFamily="34" charset="0"/>
              <a:cs typeface="Arial" panose="020B0604020202020204" pitchFamily="34" charset="0"/>
            </a:rPr>
            <a:t>Portfolio Strategy &amp; Composition</a:t>
          </a:r>
          <a:endParaRPr lang="en-US" dirty="0"/>
        </a:p>
      </dgm:t>
    </dgm:pt>
    <dgm:pt modelId="{BD0A13E6-3A2E-475B-BE33-8F066323FCEC}" type="parTrans" cxnId="{86300583-123F-42EB-895A-825E8051E69D}">
      <dgm:prSet/>
      <dgm:spPr/>
      <dgm:t>
        <a:bodyPr/>
        <a:lstStyle/>
        <a:p>
          <a:endParaRPr lang="en-US"/>
        </a:p>
      </dgm:t>
    </dgm:pt>
    <dgm:pt modelId="{AA4D0B37-ED6E-4434-B401-6C7C37618EF3}" type="sibTrans" cxnId="{86300583-123F-42EB-895A-825E8051E69D}">
      <dgm:prSet/>
      <dgm:spPr/>
      <dgm:t>
        <a:bodyPr/>
        <a:lstStyle/>
        <a:p>
          <a:endParaRPr lang="en-US"/>
        </a:p>
      </dgm:t>
    </dgm:pt>
    <dgm:pt modelId="{5334B3D7-90C6-45D1-B1E8-8BA26E02A280}">
      <dgm:prSet/>
      <dgm:spPr>
        <a:solidFill>
          <a:srgbClr val="1B5244"/>
        </a:solidFill>
        <a:ln>
          <a:solidFill>
            <a:schemeClr val="tx1"/>
          </a:solidFill>
        </a:ln>
      </dgm:spPr>
      <dgm:t>
        <a:bodyPr/>
        <a:lstStyle/>
        <a:p>
          <a:r>
            <a:rPr lang="en-US" dirty="0">
              <a:latin typeface="Arial" panose="020B0604020202020204" pitchFamily="34" charset="0"/>
              <a:cs typeface="Arial" panose="020B0604020202020204" pitchFamily="34" charset="0"/>
            </a:rPr>
            <a:t>Professor &amp; Student Biographies</a:t>
          </a:r>
          <a:endParaRPr lang="en-US" dirty="0"/>
        </a:p>
      </dgm:t>
    </dgm:pt>
    <dgm:pt modelId="{5B7B3523-C1A6-48D6-B1BC-8B105D716165}" type="parTrans" cxnId="{C3B67739-84F9-49B8-BE09-E25F62789B71}">
      <dgm:prSet/>
      <dgm:spPr/>
      <dgm:t>
        <a:bodyPr/>
        <a:lstStyle/>
        <a:p>
          <a:endParaRPr lang="en-US"/>
        </a:p>
      </dgm:t>
    </dgm:pt>
    <dgm:pt modelId="{A6D8450D-815B-47B7-84D3-EBA84671E08D}" type="sibTrans" cxnId="{C3B67739-84F9-49B8-BE09-E25F62789B71}">
      <dgm:prSet/>
      <dgm:spPr/>
      <dgm:t>
        <a:bodyPr/>
        <a:lstStyle/>
        <a:p>
          <a:endParaRPr lang="en-US"/>
        </a:p>
      </dgm:t>
    </dgm:pt>
    <dgm:pt modelId="{7AD299DB-6EED-48F6-B285-966B3B348F00}">
      <dgm:prSet/>
      <dgm:spPr>
        <a:solidFill>
          <a:srgbClr val="1B5244"/>
        </a:solidFill>
        <a:ln>
          <a:solidFill>
            <a:schemeClr val="tx1"/>
          </a:solidFill>
        </a:ln>
      </dgm:spPr>
      <dgm:t>
        <a:bodyPr/>
        <a:lstStyle/>
        <a:p>
          <a:r>
            <a:rPr lang="en-US" dirty="0">
              <a:latin typeface="Arial" panose="020B0604020202020204" pitchFamily="34" charset="0"/>
              <a:cs typeface="Arial" panose="020B0604020202020204" pitchFamily="34" charset="0"/>
            </a:rPr>
            <a:t>Risk Analysis</a:t>
          </a:r>
          <a:endParaRPr lang="en-US" dirty="0"/>
        </a:p>
      </dgm:t>
    </dgm:pt>
    <dgm:pt modelId="{BA8A5E16-EC09-4A99-88EE-BFA41F0AE0A8}" type="parTrans" cxnId="{4AC59638-ADB4-49BF-876E-A3CF6047BED7}">
      <dgm:prSet/>
      <dgm:spPr/>
      <dgm:t>
        <a:bodyPr/>
        <a:lstStyle/>
        <a:p>
          <a:endParaRPr lang="en-US"/>
        </a:p>
      </dgm:t>
    </dgm:pt>
    <dgm:pt modelId="{FB439BF9-47E0-498B-B06F-B2095955E8B5}" type="sibTrans" cxnId="{4AC59638-ADB4-49BF-876E-A3CF6047BED7}">
      <dgm:prSet/>
      <dgm:spPr/>
      <dgm:t>
        <a:bodyPr/>
        <a:lstStyle/>
        <a:p>
          <a:endParaRPr lang="en-US"/>
        </a:p>
      </dgm:t>
    </dgm:pt>
    <dgm:pt modelId="{EACBB6AA-47CE-4508-9A8A-34816EA32187}">
      <dgm:prSet/>
      <dgm:spPr>
        <a:solidFill>
          <a:srgbClr val="1B5244"/>
        </a:solidFill>
        <a:ln>
          <a:solidFill>
            <a:schemeClr val="tx1"/>
          </a:solidFill>
        </a:ln>
      </dgm:spPr>
      <dgm:t>
        <a:bodyPr/>
        <a:lstStyle/>
        <a:p>
          <a:r>
            <a:rPr lang="en-US" dirty="0">
              <a:latin typeface="Arial" panose="020B0604020202020204" pitchFamily="34" charset="0"/>
              <a:cs typeface="Arial" panose="020B0604020202020204" pitchFamily="34" charset="0"/>
            </a:rPr>
            <a:t>Performance Review</a:t>
          </a:r>
          <a:endParaRPr lang="en-US" dirty="0"/>
        </a:p>
      </dgm:t>
    </dgm:pt>
    <dgm:pt modelId="{AAD45A6D-2104-4C52-8650-3FBF5D554113}" type="parTrans" cxnId="{4A6E3F62-2590-4747-B14E-B5E2FE824A9C}">
      <dgm:prSet/>
      <dgm:spPr/>
      <dgm:t>
        <a:bodyPr/>
        <a:lstStyle/>
        <a:p>
          <a:endParaRPr lang="en-US"/>
        </a:p>
      </dgm:t>
    </dgm:pt>
    <dgm:pt modelId="{2371AAAB-0CAA-40DE-BA85-20853DAE67C9}" type="sibTrans" cxnId="{4A6E3F62-2590-4747-B14E-B5E2FE824A9C}">
      <dgm:prSet/>
      <dgm:spPr/>
      <dgm:t>
        <a:bodyPr/>
        <a:lstStyle/>
        <a:p>
          <a:endParaRPr lang="en-US"/>
        </a:p>
      </dgm:t>
    </dgm:pt>
    <dgm:pt modelId="{70C5F546-0E38-47BB-B018-281E0EEC4C28}" type="pres">
      <dgm:prSet presAssocID="{488521FA-FEC1-4AFD-B5AA-38CE56E407B4}" presName="Name0" presStyleCnt="0">
        <dgm:presLayoutVars>
          <dgm:chMax val="7"/>
          <dgm:chPref val="7"/>
          <dgm:dir/>
        </dgm:presLayoutVars>
      </dgm:prSet>
      <dgm:spPr/>
    </dgm:pt>
    <dgm:pt modelId="{43327388-D237-41C3-93E7-4FB0103D61A3}" type="pres">
      <dgm:prSet presAssocID="{488521FA-FEC1-4AFD-B5AA-38CE56E407B4}" presName="Name1" presStyleCnt="0"/>
      <dgm:spPr/>
    </dgm:pt>
    <dgm:pt modelId="{4B998CC1-8F6D-48A5-B08C-2F9008805F27}" type="pres">
      <dgm:prSet presAssocID="{488521FA-FEC1-4AFD-B5AA-38CE56E407B4}" presName="cycle" presStyleCnt="0"/>
      <dgm:spPr/>
    </dgm:pt>
    <dgm:pt modelId="{D6B77133-1EF2-40F8-8709-A2832DF13940}" type="pres">
      <dgm:prSet presAssocID="{488521FA-FEC1-4AFD-B5AA-38CE56E407B4}" presName="srcNode" presStyleLbl="node1" presStyleIdx="0" presStyleCnt="7"/>
      <dgm:spPr/>
    </dgm:pt>
    <dgm:pt modelId="{23643044-A4CA-4F75-AF9B-AC3E4F69D563}" type="pres">
      <dgm:prSet presAssocID="{488521FA-FEC1-4AFD-B5AA-38CE56E407B4}" presName="conn" presStyleLbl="parChTrans1D2" presStyleIdx="0" presStyleCnt="1"/>
      <dgm:spPr/>
    </dgm:pt>
    <dgm:pt modelId="{58077A33-7808-473F-BD5E-EA150361DC02}" type="pres">
      <dgm:prSet presAssocID="{488521FA-FEC1-4AFD-B5AA-38CE56E407B4}" presName="extraNode" presStyleLbl="node1" presStyleIdx="0" presStyleCnt="7"/>
      <dgm:spPr/>
    </dgm:pt>
    <dgm:pt modelId="{97C3C10D-5EE1-4DA1-BEF0-650382112F8D}" type="pres">
      <dgm:prSet presAssocID="{488521FA-FEC1-4AFD-B5AA-38CE56E407B4}" presName="dstNode" presStyleLbl="node1" presStyleIdx="0" presStyleCnt="7"/>
      <dgm:spPr/>
    </dgm:pt>
    <dgm:pt modelId="{67A4BAF8-169D-4DFB-9EFE-606D66B19970}" type="pres">
      <dgm:prSet presAssocID="{9252C704-ECA0-4090-BD8C-CAF3A396AEE4}" presName="text_1" presStyleLbl="node1" presStyleIdx="0" presStyleCnt="7">
        <dgm:presLayoutVars>
          <dgm:bulletEnabled val="1"/>
        </dgm:presLayoutVars>
      </dgm:prSet>
      <dgm:spPr/>
    </dgm:pt>
    <dgm:pt modelId="{BBB4EC0E-2E07-495C-BA5B-13A7DC0237C7}" type="pres">
      <dgm:prSet presAssocID="{9252C704-ECA0-4090-BD8C-CAF3A396AEE4}" presName="accent_1" presStyleCnt="0"/>
      <dgm:spPr/>
    </dgm:pt>
    <dgm:pt modelId="{62C5A740-597E-42E2-93AF-4A3A5B109502}" type="pres">
      <dgm:prSet presAssocID="{9252C704-ECA0-4090-BD8C-CAF3A396AEE4}" presName="accentRepeatNode" presStyleLbl="solidFgAcc1" presStyleIdx="0" presStyleCnt="7"/>
      <dgm:spPr>
        <a:prstGeom prst="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accent1"/>
          </a:solidFill>
        </a:ln>
      </dgm:spPr>
    </dgm:pt>
    <dgm:pt modelId="{34A9933D-D904-415C-829C-DD701D78BB05}" type="pres">
      <dgm:prSet presAssocID="{FC0F7BB1-38CD-4FFB-8C8D-9AAD97353916}" presName="text_2" presStyleLbl="node1" presStyleIdx="1" presStyleCnt="7">
        <dgm:presLayoutVars>
          <dgm:bulletEnabled val="1"/>
        </dgm:presLayoutVars>
      </dgm:prSet>
      <dgm:spPr/>
    </dgm:pt>
    <dgm:pt modelId="{D6FA0AD2-E2FF-4A6D-AECB-2349BFFDBF10}" type="pres">
      <dgm:prSet presAssocID="{FC0F7BB1-38CD-4FFB-8C8D-9AAD97353916}" presName="accent_2" presStyleCnt="0"/>
      <dgm:spPr/>
    </dgm:pt>
    <dgm:pt modelId="{F3726967-9A2F-432C-8089-4BF9AF1A0A84}" type="pres">
      <dgm:prSet presAssocID="{FC0F7BB1-38CD-4FFB-8C8D-9AAD97353916}" presName="accentRepeatNode" presStyleLbl="solidFgAcc1" presStyleIdx="1" presStyleCnt="7"/>
      <dgm:spPr>
        <a:prstGeom prst="rect">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F092483-305B-4BB1-AE27-6D4DE06555DC}" type="pres">
      <dgm:prSet presAssocID="{F35A13C9-D7B8-4656-BEE1-C2E93FA316E7}" presName="text_3" presStyleLbl="node1" presStyleIdx="2" presStyleCnt="7">
        <dgm:presLayoutVars>
          <dgm:bulletEnabled val="1"/>
        </dgm:presLayoutVars>
      </dgm:prSet>
      <dgm:spPr/>
    </dgm:pt>
    <dgm:pt modelId="{A7C7185F-F505-4EF0-872E-D38E3E89E894}" type="pres">
      <dgm:prSet presAssocID="{F35A13C9-D7B8-4656-BEE1-C2E93FA316E7}" presName="accent_3" presStyleCnt="0"/>
      <dgm:spPr/>
    </dgm:pt>
    <dgm:pt modelId="{F63FB5E5-4DBE-4F79-9A07-27576B85AF59}" type="pres">
      <dgm:prSet presAssocID="{F35A13C9-D7B8-4656-BEE1-C2E93FA316E7}" presName="accentRepeatNode" presStyleLbl="solidFgAcc1" presStyleIdx="2" presStyleCnt="7"/>
      <dgm:spPr>
        <a:prstGeom prst="rect">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C7D7018-C504-443D-9473-55FE6C066C60}" type="pres">
      <dgm:prSet presAssocID="{B30E0286-6D4D-4C2C-9417-923E57445EA2}" presName="text_4" presStyleLbl="node1" presStyleIdx="3" presStyleCnt="7">
        <dgm:presLayoutVars>
          <dgm:bulletEnabled val="1"/>
        </dgm:presLayoutVars>
      </dgm:prSet>
      <dgm:spPr/>
    </dgm:pt>
    <dgm:pt modelId="{00171B84-23D4-4DC5-A8BE-10AB512E73ED}" type="pres">
      <dgm:prSet presAssocID="{B30E0286-6D4D-4C2C-9417-923E57445EA2}" presName="accent_4" presStyleCnt="0"/>
      <dgm:spPr/>
    </dgm:pt>
    <dgm:pt modelId="{73228268-C9BA-4376-8FC3-442062A96E21}" type="pres">
      <dgm:prSet presAssocID="{B30E0286-6D4D-4C2C-9417-923E57445EA2}" presName="accentRepeatNode" presStyleLbl="solidFgAcc1" presStyleIdx="3" presStyleCnt="7"/>
      <dgm:spPr>
        <a:prstGeom prst="rect">
          <a:avLst/>
        </a:prstGeom>
        <a:blipFill rotWithShape="0">
          <a:blip xmlns:r="http://schemas.openxmlformats.org/officeDocument/2006/relationships" r:embed="rId4"/>
          <a:stretch>
            <a:fillRect/>
          </a:stretch>
        </a:blipFill>
      </dgm:spPr>
    </dgm:pt>
    <dgm:pt modelId="{DC46E3FC-9D22-47DC-AB42-8164ECAE6BEF}" type="pres">
      <dgm:prSet presAssocID="{7AD299DB-6EED-48F6-B285-966B3B348F00}" presName="text_5" presStyleLbl="node1" presStyleIdx="4" presStyleCnt="7">
        <dgm:presLayoutVars>
          <dgm:bulletEnabled val="1"/>
        </dgm:presLayoutVars>
      </dgm:prSet>
      <dgm:spPr/>
    </dgm:pt>
    <dgm:pt modelId="{3FE46269-0A44-490E-9036-46983A6B2573}" type="pres">
      <dgm:prSet presAssocID="{7AD299DB-6EED-48F6-B285-966B3B348F00}" presName="accent_5" presStyleCnt="0"/>
      <dgm:spPr/>
    </dgm:pt>
    <dgm:pt modelId="{F47F872D-A3DB-4668-BABB-1466D5C519D4}" type="pres">
      <dgm:prSet presAssocID="{7AD299DB-6EED-48F6-B285-966B3B348F00}" presName="accentRepeatNode" presStyleLbl="solidFgAcc1" presStyleIdx="4" presStyleCnt="7"/>
      <dgm:spPr>
        <a:prstGeom prst="rect">
          <a:avLst/>
        </a:prstGeom>
        <a:blipFill rotWithShape="0">
          <a:blip xmlns:r="http://schemas.openxmlformats.org/officeDocument/2006/relationships" r:embed="rId5"/>
          <a:stretch>
            <a:fillRect/>
          </a:stretch>
        </a:blipFill>
      </dgm:spPr>
    </dgm:pt>
    <dgm:pt modelId="{ECC852D8-26DE-4273-8CC1-923FD3F0EC49}" type="pres">
      <dgm:prSet presAssocID="{EACBB6AA-47CE-4508-9A8A-34816EA32187}" presName="text_6" presStyleLbl="node1" presStyleIdx="5" presStyleCnt="7">
        <dgm:presLayoutVars>
          <dgm:bulletEnabled val="1"/>
        </dgm:presLayoutVars>
      </dgm:prSet>
      <dgm:spPr/>
    </dgm:pt>
    <dgm:pt modelId="{BEB9D0A7-4682-4F9E-A69F-F163C03217A0}" type="pres">
      <dgm:prSet presAssocID="{EACBB6AA-47CE-4508-9A8A-34816EA32187}" presName="accent_6" presStyleCnt="0"/>
      <dgm:spPr/>
    </dgm:pt>
    <dgm:pt modelId="{F66EBC12-D4AE-4103-8710-CF29B2748B90}" type="pres">
      <dgm:prSet presAssocID="{EACBB6AA-47CE-4508-9A8A-34816EA32187}" presName="accentRepeatNode" presStyleLbl="solidFgAcc1" presStyleIdx="5" presStyleCnt="7"/>
      <dgm:spPr>
        <a:prstGeom prst="rect">
          <a:avLst/>
        </a:prstGeom>
        <a:blipFill rotWithShape="0">
          <a:blip xmlns:r="http://schemas.openxmlformats.org/officeDocument/2006/relationships" r:embed="rId6"/>
          <a:stretch>
            <a:fillRect/>
          </a:stretch>
        </a:blipFill>
      </dgm:spPr>
    </dgm:pt>
    <dgm:pt modelId="{A24F1CE7-E9D1-4573-A78B-BECD65BE5896}" type="pres">
      <dgm:prSet presAssocID="{5334B3D7-90C6-45D1-B1E8-8BA26E02A280}" presName="text_7" presStyleLbl="node1" presStyleIdx="6" presStyleCnt="7">
        <dgm:presLayoutVars>
          <dgm:bulletEnabled val="1"/>
        </dgm:presLayoutVars>
      </dgm:prSet>
      <dgm:spPr/>
    </dgm:pt>
    <dgm:pt modelId="{81C71E35-5911-49A0-82C0-419E1BC6118A}" type="pres">
      <dgm:prSet presAssocID="{5334B3D7-90C6-45D1-B1E8-8BA26E02A280}" presName="accent_7" presStyleCnt="0"/>
      <dgm:spPr/>
    </dgm:pt>
    <dgm:pt modelId="{698A6FDC-DE75-4205-AFD0-047C9C3521D3}" type="pres">
      <dgm:prSet presAssocID="{5334B3D7-90C6-45D1-B1E8-8BA26E02A280}" presName="accentRepeatNode" presStyleLbl="solidFgAcc1" presStyleIdx="6" presStyleCnt="7"/>
      <dgm:spPr>
        <a:prstGeom prst="rect">
          <a:avLst/>
        </a:prstGeom>
        <a:blipFill rotWithShape="0">
          <a:blip xmlns:r="http://schemas.openxmlformats.org/officeDocument/2006/relationships" r:embed="rId4"/>
          <a:stretch>
            <a:fillRect/>
          </a:stretch>
        </a:blipFill>
      </dgm:spPr>
    </dgm:pt>
  </dgm:ptLst>
  <dgm:cxnLst>
    <dgm:cxn modelId="{C75B1B0F-F9B4-4904-97D1-81EEBB5AEF25}" type="presOf" srcId="{F35A13C9-D7B8-4656-BEE1-C2E93FA316E7}" destId="{BF092483-305B-4BB1-AE27-6D4DE06555DC}" srcOrd="0" destOrd="0" presId="urn:microsoft.com/office/officeart/2008/layout/VerticalCurvedList"/>
    <dgm:cxn modelId="{B9D0581A-3AA8-4CDA-B342-070F982ADDB5}" type="presOf" srcId="{FCD2F781-75D9-4713-AEC9-AA222927551E}" destId="{23643044-A4CA-4F75-AF9B-AC3E4F69D563}" srcOrd="0" destOrd="0" presId="urn:microsoft.com/office/officeart/2008/layout/VerticalCurvedList"/>
    <dgm:cxn modelId="{4AC59638-ADB4-49BF-876E-A3CF6047BED7}" srcId="{488521FA-FEC1-4AFD-B5AA-38CE56E407B4}" destId="{7AD299DB-6EED-48F6-B285-966B3B348F00}" srcOrd="4" destOrd="0" parTransId="{BA8A5E16-EC09-4A99-88EE-BFA41F0AE0A8}" sibTransId="{FB439BF9-47E0-498B-B06F-B2095955E8B5}"/>
    <dgm:cxn modelId="{C3B67739-84F9-49B8-BE09-E25F62789B71}" srcId="{488521FA-FEC1-4AFD-B5AA-38CE56E407B4}" destId="{5334B3D7-90C6-45D1-B1E8-8BA26E02A280}" srcOrd="6" destOrd="0" parTransId="{5B7B3523-C1A6-48D6-B1BC-8B105D716165}" sibTransId="{A6D8450D-815B-47B7-84D3-EBA84671E08D}"/>
    <dgm:cxn modelId="{F9F9B23A-6205-4F3D-B8F5-DDF876D38BBD}" srcId="{488521FA-FEC1-4AFD-B5AA-38CE56E407B4}" destId="{9252C704-ECA0-4090-BD8C-CAF3A396AEE4}" srcOrd="0" destOrd="0" parTransId="{D88986A9-6D89-4CF8-8F17-7F7AD40C2385}" sibTransId="{FCD2F781-75D9-4713-AEC9-AA222927551E}"/>
    <dgm:cxn modelId="{EC2A6061-2A58-44C3-9C68-73C0C057CD6C}" type="presOf" srcId="{EACBB6AA-47CE-4508-9A8A-34816EA32187}" destId="{ECC852D8-26DE-4273-8CC1-923FD3F0EC49}" srcOrd="0" destOrd="0" presId="urn:microsoft.com/office/officeart/2008/layout/VerticalCurvedList"/>
    <dgm:cxn modelId="{4A6E3F62-2590-4747-B14E-B5E2FE824A9C}" srcId="{488521FA-FEC1-4AFD-B5AA-38CE56E407B4}" destId="{EACBB6AA-47CE-4508-9A8A-34816EA32187}" srcOrd="5" destOrd="0" parTransId="{AAD45A6D-2104-4C52-8650-3FBF5D554113}" sibTransId="{2371AAAB-0CAA-40DE-BA85-20853DAE67C9}"/>
    <dgm:cxn modelId="{9C7AF647-50A1-46CC-AFE8-2006910659D6}" type="presOf" srcId="{B30E0286-6D4D-4C2C-9417-923E57445EA2}" destId="{9C7D7018-C504-443D-9473-55FE6C066C60}" srcOrd="0" destOrd="0" presId="urn:microsoft.com/office/officeart/2008/layout/VerticalCurvedList"/>
    <dgm:cxn modelId="{2BEC9351-F9B7-4EC3-8B94-92EAF5257D37}" type="presOf" srcId="{7AD299DB-6EED-48F6-B285-966B3B348F00}" destId="{DC46E3FC-9D22-47DC-AB42-8164ECAE6BEF}" srcOrd="0" destOrd="0" presId="urn:microsoft.com/office/officeart/2008/layout/VerticalCurvedList"/>
    <dgm:cxn modelId="{D47C5F53-01E4-4299-96B1-FD715199D104}" type="presOf" srcId="{9252C704-ECA0-4090-BD8C-CAF3A396AEE4}" destId="{67A4BAF8-169D-4DFB-9EFE-606D66B19970}" srcOrd="0" destOrd="0" presId="urn:microsoft.com/office/officeart/2008/layout/VerticalCurvedList"/>
    <dgm:cxn modelId="{85A1447D-69C1-4A55-87D7-9479C7A509FC}" srcId="{488521FA-FEC1-4AFD-B5AA-38CE56E407B4}" destId="{F35A13C9-D7B8-4656-BEE1-C2E93FA316E7}" srcOrd="2" destOrd="0" parTransId="{2CB0C6F8-C3F3-4857-A4B4-FECDD889F2FC}" sibTransId="{61417B86-43ED-4D4F-90F5-F25859E154BB}"/>
    <dgm:cxn modelId="{86300583-123F-42EB-895A-825E8051E69D}" srcId="{488521FA-FEC1-4AFD-B5AA-38CE56E407B4}" destId="{B30E0286-6D4D-4C2C-9417-923E57445EA2}" srcOrd="3" destOrd="0" parTransId="{BD0A13E6-3A2E-475B-BE33-8F066323FCEC}" sibTransId="{AA4D0B37-ED6E-4434-B401-6C7C37618EF3}"/>
    <dgm:cxn modelId="{AA579B86-7493-4401-A331-C0B53BDC06C7}" type="presOf" srcId="{488521FA-FEC1-4AFD-B5AA-38CE56E407B4}" destId="{70C5F546-0E38-47BB-B018-281E0EEC4C28}" srcOrd="0" destOrd="0" presId="urn:microsoft.com/office/officeart/2008/layout/VerticalCurvedList"/>
    <dgm:cxn modelId="{D0764BA8-593B-4550-A118-69DF349B5CAB}" type="presOf" srcId="{5334B3D7-90C6-45D1-B1E8-8BA26E02A280}" destId="{A24F1CE7-E9D1-4573-A78B-BECD65BE5896}" srcOrd="0" destOrd="0" presId="urn:microsoft.com/office/officeart/2008/layout/VerticalCurvedList"/>
    <dgm:cxn modelId="{C0BABAAC-D9BB-439E-A988-D360F000EA87}" type="presOf" srcId="{FC0F7BB1-38CD-4FFB-8C8D-9AAD97353916}" destId="{34A9933D-D904-415C-829C-DD701D78BB05}" srcOrd="0" destOrd="0" presId="urn:microsoft.com/office/officeart/2008/layout/VerticalCurvedList"/>
    <dgm:cxn modelId="{4CDC7ABA-1045-410A-8D79-34F0C2F1617E}" srcId="{488521FA-FEC1-4AFD-B5AA-38CE56E407B4}" destId="{FC0F7BB1-38CD-4FFB-8C8D-9AAD97353916}" srcOrd="1" destOrd="0" parTransId="{620ACDC1-8FE9-4F49-B8FB-555E6B012CA4}" sibTransId="{60AA1AA8-5A4A-4CB2-B0DD-6444D58C7C2F}"/>
    <dgm:cxn modelId="{9D157F42-C85E-4EA2-9B7D-F0212C564200}" type="presParOf" srcId="{70C5F546-0E38-47BB-B018-281E0EEC4C28}" destId="{43327388-D237-41C3-93E7-4FB0103D61A3}" srcOrd="0" destOrd="0" presId="urn:microsoft.com/office/officeart/2008/layout/VerticalCurvedList"/>
    <dgm:cxn modelId="{2BD57027-A865-481A-8D18-F98A6D3AB7EF}" type="presParOf" srcId="{43327388-D237-41C3-93E7-4FB0103D61A3}" destId="{4B998CC1-8F6D-48A5-B08C-2F9008805F27}" srcOrd="0" destOrd="0" presId="urn:microsoft.com/office/officeart/2008/layout/VerticalCurvedList"/>
    <dgm:cxn modelId="{87FC590C-FADF-4C9D-87E0-E60F395D7108}" type="presParOf" srcId="{4B998CC1-8F6D-48A5-B08C-2F9008805F27}" destId="{D6B77133-1EF2-40F8-8709-A2832DF13940}" srcOrd="0" destOrd="0" presId="urn:microsoft.com/office/officeart/2008/layout/VerticalCurvedList"/>
    <dgm:cxn modelId="{945EF557-1125-40DA-813B-CD8BECD7C29B}" type="presParOf" srcId="{4B998CC1-8F6D-48A5-B08C-2F9008805F27}" destId="{23643044-A4CA-4F75-AF9B-AC3E4F69D563}" srcOrd="1" destOrd="0" presId="urn:microsoft.com/office/officeart/2008/layout/VerticalCurvedList"/>
    <dgm:cxn modelId="{4D71B3FB-35C5-4579-87B2-787660B29F27}" type="presParOf" srcId="{4B998CC1-8F6D-48A5-B08C-2F9008805F27}" destId="{58077A33-7808-473F-BD5E-EA150361DC02}" srcOrd="2" destOrd="0" presId="urn:microsoft.com/office/officeart/2008/layout/VerticalCurvedList"/>
    <dgm:cxn modelId="{A5269468-C948-4BE2-82B8-465D839146A4}" type="presParOf" srcId="{4B998CC1-8F6D-48A5-B08C-2F9008805F27}" destId="{97C3C10D-5EE1-4DA1-BEF0-650382112F8D}" srcOrd="3" destOrd="0" presId="urn:microsoft.com/office/officeart/2008/layout/VerticalCurvedList"/>
    <dgm:cxn modelId="{33949AE1-F02B-4D30-BC5B-1F2595E60076}" type="presParOf" srcId="{43327388-D237-41C3-93E7-4FB0103D61A3}" destId="{67A4BAF8-169D-4DFB-9EFE-606D66B19970}" srcOrd="1" destOrd="0" presId="urn:microsoft.com/office/officeart/2008/layout/VerticalCurvedList"/>
    <dgm:cxn modelId="{EAB96838-2B52-4281-811C-1BA396FC7834}" type="presParOf" srcId="{43327388-D237-41C3-93E7-4FB0103D61A3}" destId="{BBB4EC0E-2E07-495C-BA5B-13A7DC0237C7}" srcOrd="2" destOrd="0" presId="urn:microsoft.com/office/officeart/2008/layout/VerticalCurvedList"/>
    <dgm:cxn modelId="{EB1278EF-CFCE-44B2-A179-0984FFA349F6}" type="presParOf" srcId="{BBB4EC0E-2E07-495C-BA5B-13A7DC0237C7}" destId="{62C5A740-597E-42E2-93AF-4A3A5B109502}" srcOrd="0" destOrd="0" presId="urn:microsoft.com/office/officeart/2008/layout/VerticalCurvedList"/>
    <dgm:cxn modelId="{A27FF9AD-D6DD-4A91-810F-5223AFCA4BE3}" type="presParOf" srcId="{43327388-D237-41C3-93E7-4FB0103D61A3}" destId="{34A9933D-D904-415C-829C-DD701D78BB05}" srcOrd="3" destOrd="0" presId="urn:microsoft.com/office/officeart/2008/layout/VerticalCurvedList"/>
    <dgm:cxn modelId="{95214871-3368-4A15-8888-7C7EE8C19F3C}" type="presParOf" srcId="{43327388-D237-41C3-93E7-4FB0103D61A3}" destId="{D6FA0AD2-E2FF-4A6D-AECB-2349BFFDBF10}" srcOrd="4" destOrd="0" presId="urn:microsoft.com/office/officeart/2008/layout/VerticalCurvedList"/>
    <dgm:cxn modelId="{A85E538C-2822-447B-9643-77437880A88E}" type="presParOf" srcId="{D6FA0AD2-E2FF-4A6D-AECB-2349BFFDBF10}" destId="{F3726967-9A2F-432C-8089-4BF9AF1A0A84}" srcOrd="0" destOrd="0" presId="urn:microsoft.com/office/officeart/2008/layout/VerticalCurvedList"/>
    <dgm:cxn modelId="{9AC02220-A733-4407-8BE7-70A274211923}" type="presParOf" srcId="{43327388-D237-41C3-93E7-4FB0103D61A3}" destId="{BF092483-305B-4BB1-AE27-6D4DE06555DC}" srcOrd="5" destOrd="0" presId="urn:microsoft.com/office/officeart/2008/layout/VerticalCurvedList"/>
    <dgm:cxn modelId="{FD4DEED6-32CF-4B9E-B440-83A4B593E7CD}" type="presParOf" srcId="{43327388-D237-41C3-93E7-4FB0103D61A3}" destId="{A7C7185F-F505-4EF0-872E-D38E3E89E894}" srcOrd="6" destOrd="0" presId="urn:microsoft.com/office/officeart/2008/layout/VerticalCurvedList"/>
    <dgm:cxn modelId="{E03D2C0C-01A2-4AC1-A66B-D25599BA6F78}" type="presParOf" srcId="{A7C7185F-F505-4EF0-872E-D38E3E89E894}" destId="{F63FB5E5-4DBE-4F79-9A07-27576B85AF59}" srcOrd="0" destOrd="0" presId="urn:microsoft.com/office/officeart/2008/layout/VerticalCurvedList"/>
    <dgm:cxn modelId="{91421A4D-A8B9-45C1-AD68-5FAD29A3BCBA}" type="presParOf" srcId="{43327388-D237-41C3-93E7-4FB0103D61A3}" destId="{9C7D7018-C504-443D-9473-55FE6C066C60}" srcOrd="7" destOrd="0" presId="urn:microsoft.com/office/officeart/2008/layout/VerticalCurvedList"/>
    <dgm:cxn modelId="{DCA762F2-F54E-4D11-B034-EB8247826639}" type="presParOf" srcId="{43327388-D237-41C3-93E7-4FB0103D61A3}" destId="{00171B84-23D4-4DC5-A8BE-10AB512E73ED}" srcOrd="8" destOrd="0" presId="urn:microsoft.com/office/officeart/2008/layout/VerticalCurvedList"/>
    <dgm:cxn modelId="{1AD58A65-BE19-46EB-8DFD-CAD0574207FE}" type="presParOf" srcId="{00171B84-23D4-4DC5-A8BE-10AB512E73ED}" destId="{73228268-C9BA-4376-8FC3-442062A96E21}" srcOrd="0" destOrd="0" presId="urn:microsoft.com/office/officeart/2008/layout/VerticalCurvedList"/>
    <dgm:cxn modelId="{B6868B3A-0BE4-4ABB-8462-AF94D7A28BF5}" type="presParOf" srcId="{43327388-D237-41C3-93E7-4FB0103D61A3}" destId="{DC46E3FC-9D22-47DC-AB42-8164ECAE6BEF}" srcOrd="9" destOrd="0" presId="urn:microsoft.com/office/officeart/2008/layout/VerticalCurvedList"/>
    <dgm:cxn modelId="{8DB68544-5CF2-43B7-AADC-EDD0F3F130F5}" type="presParOf" srcId="{43327388-D237-41C3-93E7-4FB0103D61A3}" destId="{3FE46269-0A44-490E-9036-46983A6B2573}" srcOrd="10" destOrd="0" presId="urn:microsoft.com/office/officeart/2008/layout/VerticalCurvedList"/>
    <dgm:cxn modelId="{441B61BA-D304-4F90-9E60-EA5355B4A293}" type="presParOf" srcId="{3FE46269-0A44-490E-9036-46983A6B2573}" destId="{F47F872D-A3DB-4668-BABB-1466D5C519D4}" srcOrd="0" destOrd="0" presId="urn:microsoft.com/office/officeart/2008/layout/VerticalCurvedList"/>
    <dgm:cxn modelId="{95B54A9F-4267-406D-B554-80447DFDFD2F}" type="presParOf" srcId="{43327388-D237-41C3-93E7-4FB0103D61A3}" destId="{ECC852D8-26DE-4273-8CC1-923FD3F0EC49}" srcOrd="11" destOrd="0" presId="urn:microsoft.com/office/officeart/2008/layout/VerticalCurvedList"/>
    <dgm:cxn modelId="{60134CA5-66AA-4F5D-8104-A1C9DF762ACF}" type="presParOf" srcId="{43327388-D237-41C3-93E7-4FB0103D61A3}" destId="{BEB9D0A7-4682-4F9E-A69F-F163C03217A0}" srcOrd="12" destOrd="0" presId="urn:microsoft.com/office/officeart/2008/layout/VerticalCurvedList"/>
    <dgm:cxn modelId="{D8A63D88-CD55-4DC6-95A1-AFB9174D4AF8}" type="presParOf" srcId="{BEB9D0A7-4682-4F9E-A69F-F163C03217A0}" destId="{F66EBC12-D4AE-4103-8710-CF29B2748B90}" srcOrd="0" destOrd="0" presId="urn:microsoft.com/office/officeart/2008/layout/VerticalCurvedList"/>
    <dgm:cxn modelId="{51A9A99A-F22C-489F-A302-CA8855F9AD47}" type="presParOf" srcId="{43327388-D237-41C3-93E7-4FB0103D61A3}" destId="{A24F1CE7-E9D1-4573-A78B-BECD65BE5896}" srcOrd="13" destOrd="0" presId="urn:microsoft.com/office/officeart/2008/layout/VerticalCurvedList"/>
    <dgm:cxn modelId="{04ABBE5A-5D29-4E65-8052-3BF8AAB1E5A5}" type="presParOf" srcId="{43327388-D237-41C3-93E7-4FB0103D61A3}" destId="{81C71E35-5911-49A0-82C0-419E1BC6118A}" srcOrd="14" destOrd="0" presId="urn:microsoft.com/office/officeart/2008/layout/VerticalCurvedList"/>
    <dgm:cxn modelId="{DA4B8D8C-32DD-4CF4-8F04-8A1A76DB8828}" type="presParOf" srcId="{81C71E35-5911-49A0-82C0-419E1BC6118A}" destId="{698A6FDC-DE75-4205-AFD0-047C9C3521D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Revenue Growth</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5 years of CAGR</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9.70%</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ROE</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22.89%</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2.56</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Debt/ Equity </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0.6</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TSN</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1.90%</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-2.17%</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2.90%</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18.48%</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1.67</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PEG</a:t>
          </a: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0.6</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6"/>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2">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2">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6"/>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2"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2">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6"/>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2">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2">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6"/>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2">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2">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6"/>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2">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2">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6"/>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2">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2">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00B2F90A-0FE7-EA41-AA30-B4A21A22C3EF}" type="presOf" srcId="{C5118BF9-0125-46FC-95AB-4E4B300B4DDA}" destId="{F5983728-5D0F-4338-BBC3-56205E5C0D81}"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61C35413-0B6F-6F4B-96E9-DBBA9243255C}" type="presOf" srcId="{EF6217B0-EA77-48F1-AFBD-C6EBFB5BF7DF}" destId="{E141E35C-DBF6-4E91-9ACF-C2798F26A2DD}" srcOrd="0" destOrd="0" presId="urn:microsoft.com/office/officeart/2005/8/layout/lProcess3"/>
    <dgm:cxn modelId="{57F65114-7852-4C22-A0C9-2F6A6CA11852}" srcId="{4619DA42-C396-4AA2-A892-8B877AB95689}" destId="{EAEA4983-FC1F-4521-9F3B-9B1BA6EB1D9A}" srcOrd="1" destOrd="0" parTransId="{E92A5C81-AE88-43CF-AC89-88A141B3DA40}" sibTransId="{35B6D1E7-57AA-48E9-8640-0167D3EE4EC6}"/>
    <dgm:cxn modelId="{90744E27-3A91-7341-BE5F-60D75F72AC94}" type="presOf" srcId="{EAEA4983-FC1F-4521-9F3B-9B1BA6EB1D9A}" destId="{87A28677-5C43-4E41-83BA-D91394607A64}"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98821C3A-5A2F-704A-ADBF-8829F13A5425}" type="presOf" srcId="{614FDC46-EF27-4147-AAB3-A9FAEB94F433}" destId="{541E66C2-FE8D-4A85-8F9E-9DE0F5E1BB1D}" srcOrd="0" destOrd="0" presId="urn:microsoft.com/office/officeart/2005/8/layout/lProcess3"/>
    <dgm:cxn modelId="{83FE775D-0435-D04E-8200-884349A0897D}" type="presOf" srcId="{98F0366E-CC41-44C9-B7FC-0D0799ACF4DF}" destId="{B3D039EC-05A1-405B-9B3F-F15BCA2C1D6A}" srcOrd="0" destOrd="0" presId="urn:microsoft.com/office/officeart/2005/8/layout/lProcess3"/>
    <dgm:cxn modelId="{C470685F-906B-CC47-9A1E-14C86A8629FE}" type="presOf" srcId="{35411671-F7E7-4364-A5C2-32F63199C3E8}" destId="{38D3359D-C23B-40D2-A99A-9F5FD39883AA}"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5C081C52-A83C-DB4D-BEFA-043EFE18ED4D}" type="presOf" srcId="{20434C70-3F1D-4272-9274-7B0312009542}" destId="{013CD3C3-7AD8-411F-8A7C-69BEA1DA9A5D}" srcOrd="0" destOrd="0" presId="urn:microsoft.com/office/officeart/2005/8/layout/lProcess3"/>
    <dgm:cxn modelId="{BC6E4D55-714A-5049-9225-FEA6883D6929}" type="presOf" srcId="{CD6F93F1-FCED-461C-BE93-5CC9041A040B}" destId="{5F6C58FB-C10F-4021-A1F8-DAAB5D2C6382}"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5124958D-C454-DA49-B314-FA1C78950AA3}" type="presOf" srcId="{7453880C-8831-4BBE-B06C-999D92212409}" destId="{49D29610-DD67-4E9D-97A4-9730C769C272}" srcOrd="0" destOrd="0" presId="urn:microsoft.com/office/officeart/2005/8/layout/lProcess3"/>
    <dgm:cxn modelId="{4C936690-B553-8E42-8160-1F3866615E01}" type="presOf" srcId="{67E2C97B-640D-4B70-A002-88297B90E636}" destId="{86BDE5DD-6D0C-4F1B-8FF4-73DB6CBC77DD}" srcOrd="0" destOrd="0" presId="urn:microsoft.com/office/officeart/2005/8/layout/lProcess3"/>
    <dgm:cxn modelId="{777F1193-FA27-CB4A-AB59-11A98EC33C53}" type="presOf" srcId="{373C2F46-82AF-4B88-A3C2-2F7DF8EEE9FA}" destId="{0C59FC2A-F597-4047-84FE-899A6A74A0D1}"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5CB0F2A2-4FAB-0D4C-9EC3-5B43BE4733B5}" type="presOf" srcId="{4619DA42-C396-4AA2-A892-8B877AB95689}" destId="{EADC5FA9-716F-4CFA-A6E2-51C639E7D755}" srcOrd="0" destOrd="0" presId="urn:microsoft.com/office/officeart/2005/8/layout/lProcess3"/>
    <dgm:cxn modelId="{AD87C5AC-92F2-44E1-A902-BB24F64A8BBD}" srcId="{CD6F93F1-FCED-461C-BE93-5CC9041A040B}" destId="{98F0366E-CC41-44C9-B7FC-0D0799ACF4DF}" srcOrd="1" destOrd="0" parTransId="{32F5250D-4E0E-41AA-9A6F-4EC815B713E4}" sibTransId="{6EC8E6AF-30C5-42CB-B2E2-2F5A4CD2BB6B}"/>
    <dgm:cxn modelId="{8C41A4B7-71D7-0D4C-9516-657A5FEF7D5F}" type="presOf" srcId="{347ACA7E-7742-42F4-BEE5-70B43756AED1}" destId="{92466F7A-9F52-4D25-8ED0-5F86A9E78AAC}" srcOrd="0" destOrd="0" presId="urn:microsoft.com/office/officeart/2005/8/layout/lProcess3"/>
    <dgm:cxn modelId="{CCA8FEC7-2D9A-EF40-BAE9-935FD5AADC57}" type="presOf" srcId="{32910D81-1A10-445B-A05D-13F974675E06}" destId="{51EC903C-8A60-4649-A668-B2BB21BAB01A}" srcOrd="0" destOrd="0" presId="urn:microsoft.com/office/officeart/2005/8/layout/lProcess3"/>
    <dgm:cxn modelId="{1A9A6FD0-DACB-D944-8FAD-4CAB610FC820}" type="presOf" srcId="{9A34AE61-7624-4DFD-8E75-E92A4E9A4235}" destId="{11347471-54A8-42C5-819C-B92A87390E22}" srcOrd="0" destOrd="0" presId="urn:microsoft.com/office/officeart/2005/8/layout/lProcess3"/>
    <dgm:cxn modelId="{A7258ED3-8CC1-9340-9F62-6C90DCF1F7F7}" type="presOf" srcId="{4447E8B9-142F-4CDF-B2E7-F4DEAA0A513D}" destId="{507D1F77-52C9-4EE5-93A1-911F8809EAB5}" srcOrd="0" destOrd="0" presId="urn:microsoft.com/office/officeart/2005/8/layout/lProcess3"/>
    <dgm:cxn modelId="{F3F4C3DA-90C6-2B49-999D-EC1DFF9AF78A}" type="presOf" srcId="{DFB829F5-3497-4442-A983-2D287E15A15D}" destId="{3A980F5A-4466-452B-B914-3A9D26E3C528}"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713872F4-BFE3-124C-9F99-3893EEA770B8}" type="presOf" srcId="{F4193131-7D5F-417D-9022-2A475A3242D1}" destId="{BDF7F919-2FCE-4FC8-8F70-4D9B39CF80EB}" srcOrd="0" destOrd="0" presId="urn:microsoft.com/office/officeart/2005/8/layout/lProcess3"/>
    <dgm:cxn modelId="{8D98E2FB-EF00-E649-821F-30E4DB93AAA3}" type="presOf" srcId="{4821046A-86D4-4453-99C1-277E8BDF79E0}" destId="{FE41520E-6886-47EF-88A6-3D890CBA4F29}" srcOrd="0" destOrd="0" presId="urn:microsoft.com/office/officeart/2005/8/layout/lProcess3"/>
    <dgm:cxn modelId="{0F0EAFC2-E020-6743-BD48-18A866AF41FA}" type="presParOf" srcId="{38D3359D-C23B-40D2-A99A-9F5FD39883AA}" destId="{4F28D1ED-91B5-474E-B71A-E9598885B486}" srcOrd="0" destOrd="0" presId="urn:microsoft.com/office/officeart/2005/8/layout/lProcess3"/>
    <dgm:cxn modelId="{3A2E9CBD-2454-DF46-B42A-1C485215115D}" type="presParOf" srcId="{4F28D1ED-91B5-474E-B71A-E9598885B486}" destId="{11347471-54A8-42C5-819C-B92A87390E22}" srcOrd="0" destOrd="0" presId="urn:microsoft.com/office/officeart/2005/8/layout/lProcess3"/>
    <dgm:cxn modelId="{60056F30-6247-964C-8759-B9E6889672DA}" type="presParOf" srcId="{4F28D1ED-91B5-474E-B71A-E9598885B486}" destId="{E1A7F01C-A3F5-4390-9D70-91C6B58175DB}" srcOrd="1" destOrd="0" presId="urn:microsoft.com/office/officeart/2005/8/layout/lProcess3"/>
    <dgm:cxn modelId="{6DC4F99F-CA0B-6647-8C1A-4C16B6B6227A}" type="presParOf" srcId="{4F28D1ED-91B5-474E-B71A-E9598885B486}" destId="{F5983728-5D0F-4338-BBC3-56205E5C0D81}" srcOrd="2" destOrd="0" presId="urn:microsoft.com/office/officeart/2005/8/layout/lProcess3"/>
    <dgm:cxn modelId="{BD385B11-EB5A-6F4B-9B82-366BE09C94F6}" type="presParOf" srcId="{4F28D1ED-91B5-474E-B71A-E9598885B486}" destId="{5B0320B7-357B-48C0-984F-BF1D5981316A}" srcOrd="3" destOrd="0" presId="urn:microsoft.com/office/officeart/2005/8/layout/lProcess3"/>
    <dgm:cxn modelId="{8AA0AE1B-48A3-3144-8C4C-74F4A788D58C}" type="presParOf" srcId="{4F28D1ED-91B5-474E-B71A-E9598885B486}" destId="{51EC903C-8A60-4649-A668-B2BB21BAB01A}" srcOrd="4" destOrd="0" presId="urn:microsoft.com/office/officeart/2005/8/layout/lProcess3"/>
    <dgm:cxn modelId="{893FDABD-EA63-7E42-9995-E9EE51BBEB3F}" type="presParOf" srcId="{38D3359D-C23B-40D2-A99A-9F5FD39883AA}" destId="{5D8F92DE-D144-4FBA-9239-9A7092BE954E}" srcOrd="1" destOrd="0" presId="urn:microsoft.com/office/officeart/2005/8/layout/lProcess3"/>
    <dgm:cxn modelId="{7DAE3DE8-52DD-EE49-84F2-295385B3962F}" type="presParOf" srcId="{38D3359D-C23B-40D2-A99A-9F5FD39883AA}" destId="{E925652D-C43F-4659-91E5-1FF5D5931260}" srcOrd="2" destOrd="0" presId="urn:microsoft.com/office/officeart/2005/8/layout/lProcess3"/>
    <dgm:cxn modelId="{556ADD3C-F596-364C-9798-48EDA05B9710}" type="presParOf" srcId="{E925652D-C43F-4659-91E5-1FF5D5931260}" destId="{EADC5FA9-716F-4CFA-A6E2-51C639E7D755}" srcOrd="0" destOrd="0" presId="urn:microsoft.com/office/officeart/2005/8/layout/lProcess3"/>
    <dgm:cxn modelId="{4FF0E32B-21A1-8948-AFE4-3A7623581242}" type="presParOf" srcId="{E925652D-C43F-4659-91E5-1FF5D5931260}" destId="{DC40744A-AE16-4947-9B23-920B9E8D28D2}" srcOrd="1" destOrd="0" presId="urn:microsoft.com/office/officeart/2005/8/layout/lProcess3"/>
    <dgm:cxn modelId="{87B5EBE6-6365-AC45-AC48-280331208174}" type="presParOf" srcId="{E925652D-C43F-4659-91E5-1FF5D5931260}" destId="{541E66C2-FE8D-4A85-8F9E-9DE0F5E1BB1D}" srcOrd="2" destOrd="0" presId="urn:microsoft.com/office/officeart/2005/8/layout/lProcess3"/>
    <dgm:cxn modelId="{016C6890-2F8F-6449-8C34-E14D36FDE297}" type="presParOf" srcId="{E925652D-C43F-4659-91E5-1FF5D5931260}" destId="{9A3EB95B-4479-441A-906B-935A65802779}" srcOrd="3" destOrd="0" presId="urn:microsoft.com/office/officeart/2005/8/layout/lProcess3"/>
    <dgm:cxn modelId="{15DF36CB-BFA5-7B43-A0BF-9A5459C13CEA}" type="presParOf" srcId="{E925652D-C43F-4659-91E5-1FF5D5931260}" destId="{87A28677-5C43-4E41-83BA-D91394607A64}" srcOrd="4" destOrd="0" presId="urn:microsoft.com/office/officeart/2005/8/layout/lProcess3"/>
    <dgm:cxn modelId="{E1F95B35-000A-8545-A171-85563B2139A8}" type="presParOf" srcId="{38D3359D-C23B-40D2-A99A-9F5FD39883AA}" destId="{37160722-E2CF-4220-A099-1D4290966BC7}" srcOrd="3" destOrd="0" presId="urn:microsoft.com/office/officeart/2005/8/layout/lProcess3"/>
    <dgm:cxn modelId="{4B60DE52-5B3F-8343-B457-3E913951FCFB}" type="presParOf" srcId="{38D3359D-C23B-40D2-A99A-9F5FD39883AA}" destId="{554C6FDA-DBF2-4702-A3D1-FD4412E84E68}" srcOrd="4" destOrd="0" presId="urn:microsoft.com/office/officeart/2005/8/layout/lProcess3"/>
    <dgm:cxn modelId="{B2C678F1-6F8D-764A-AC35-28A7C70A20DC}" type="presParOf" srcId="{554C6FDA-DBF2-4702-A3D1-FD4412E84E68}" destId="{E141E35C-DBF6-4E91-9ACF-C2798F26A2DD}" srcOrd="0" destOrd="0" presId="urn:microsoft.com/office/officeart/2005/8/layout/lProcess3"/>
    <dgm:cxn modelId="{B541E264-5C4D-D548-85D4-6B06A28BFE66}" type="presParOf" srcId="{554C6FDA-DBF2-4702-A3D1-FD4412E84E68}" destId="{18B6C99B-7F3F-4E1F-A8E7-0B037ADB840C}" srcOrd="1" destOrd="0" presId="urn:microsoft.com/office/officeart/2005/8/layout/lProcess3"/>
    <dgm:cxn modelId="{AE3C11BF-2214-FF44-AF4E-E3ABC09D716B}" type="presParOf" srcId="{554C6FDA-DBF2-4702-A3D1-FD4412E84E68}" destId="{013CD3C3-7AD8-411F-8A7C-69BEA1DA9A5D}" srcOrd="2" destOrd="0" presId="urn:microsoft.com/office/officeart/2005/8/layout/lProcess3"/>
    <dgm:cxn modelId="{9340E56E-038B-2A46-A674-E3FF211F469F}" type="presParOf" srcId="{554C6FDA-DBF2-4702-A3D1-FD4412E84E68}" destId="{34759811-116A-4205-AC32-CD2666CD59FE}" srcOrd="3" destOrd="0" presId="urn:microsoft.com/office/officeart/2005/8/layout/lProcess3"/>
    <dgm:cxn modelId="{01D431C5-06D8-B249-9504-63C0A31BED9D}" type="presParOf" srcId="{554C6FDA-DBF2-4702-A3D1-FD4412E84E68}" destId="{49D29610-DD67-4E9D-97A4-9730C769C272}" srcOrd="4" destOrd="0" presId="urn:microsoft.com/office/officeart/2005/8/layout/lProcess3"/>
    <dgm:cxn modelId="{F2EAF41F-0A04-5D4E-8794-B0310A58E721}" type="presParOf" srcId="{38D3359D-C23B-40D2-A99A-9F5FD39883AA}" destId="{03F7121E-83E9-48E9-92E2-7840DBE76F3A}" srcOrd="5" destOrd="0" presId="urn:microsoft.com/office/officeart/2005/8/layout/lProcess3"/>
    <dgm:cxn modelId="{B9301748-F831-F541-94BE-583EEF78B9F4}" type="presParOf" srcId="{38D3359D-C23B-40D2-A99A-9F5FD39883AA}" destId="{FBDEEE3D-61A9-4961-B7F4-728786804DBB}" srcOrd="6" destOrd="0" presId="urn:microsoft.com/office/officeart/2005/8/layout/lProcess3"/>
    <dgm:cxn modelId="{8B2CC175-819A-7440-B590-E98A7DB2F9B6}" type="presParOf" srcId="{FBDEEE3D-61A9-4961-B7F4-728786804DBB}" destId="{FE41520E-6886-47EF-88A6-3D890CBA4F29}" srcOrd="0" destOrd="0" presId="urn:microsoft.com/office/officeart/2005/8/layout/lProcess3"/>
    <dgm:cxn modelId="{255C1FEE-9685-9142-B370-2AD40E0FFC73}" type="presParOf" srcId="{FBDEEE3D-61A9-4961-B7F4-728786804DBB}" destId="{58148DD7-FBCA-48B6-96EA-68FA5A901879}" srcOrd="1" destOrd="0" presId="urn:microsoft.com/office/officeart/2005/8/layout/lProcess3"/>
    <dgm:cxn modelId="{26E876A6-EA99-9C4A-AFBC-3DC1B92930FC}" type="presParOf" srcId="{FBDEEE3D-61A9-4961-B7F4-728786804DBB}" destId="{3A980F5A-4466-452B-B914-3A9D26E3C528}" srcOrd="2" destOrd="0" presId="urn:microsoft.com/office/officeart/2005/8/layout/lProcess3"/>
    <dgm:cxn modelId="{2B2E05CC-5DA7-7C43-8AD6-66DEC96943C4}" type="presParOf" srcId="{FBDEEE3D-61A9-4961-B7F4-728786804DBB}" destId="{2618CB6C-E954-4A8F-A424-C2EBEB79E56C}" srcOrd="3" destOrd="0" presId="urn:microsoft.com/office/officeart/2005/8/layout/lProcess3"/>
    <dgm:cxn modelId="{6E83AA59-8ED6-534B-96F5-CE3421CBF34B}" type="presParOf" srcId="{FBDEEE3D-61A9-4961-B7F4-728786804DBB}" destId="{507D1F77-52C9-4EE5-93A1-911F8809EAB5}" srcOrd="4" destOrd="0" presId="urn:microsoft.com/office/officeart/2005/8/layout/lProcess3"/>
    <dgm:cxn modelId="{6E32F7D4-8950-254B-B15F-D559A5CE4820}" type="presParOf" srcId="{38D3359D-C23B-40D2-A99A-9F5FD39883AA}" destId="{6B11B89B-1A4F-4A8D-BC2D-08065B189D97}" srcOrd="7" destOrd="0" presId="urn:microsoft.com/office/officeart/2005/8/layout/lProcess3"/>
    <dgm:cxn modelId="{E67D36E8-0D4A-5245-B04D-67A7574F4D4A}" type="presParOf" srcId="{38D3359D-C23B-40D2-A99A-9F5FD39883AA}" destId="{8574B90F-7373-4CFF-B982-F42305FE073C}" srcOrd="8" destOrd="0" presId="urn:microsoft.com/office/officeart/2005/8/layout/lProcess3"/>
    <dgm:cxn modelId="{629F2349-9C5F-9C4B-9BBD-8F2B316ED232}" type="presParOf" srcId="{8574B90F-7373-4CFF-B982-F42305FE073C}" destId="{86BDE5DD-6D0C-4F1B-8FF4-73DB6CBC77DD}" srcOrd="0" destOrd="0" presId="urn:microsoft.com/office/officeart/2005/8/layout/lProcess3"/>
    <dgm:cxn modelId="{EB69A47A-023E-0040-AC30-E5553C5F55CE}" type="presParOf" srcId="{8574B90F-7373-4CFF-B982-F42305FE073C}" destId="{B999A0F9-241E-4EC4-9E35-DFB9AC42F407}" srcOrd="1" destOrd="0" presId="urn:microsoft.com/office/officeart/2005/8/layout/lProcess3"/>
    <dgm:cxn modelId="{3D3CF99C-06EF-A147-BB30-A4AD4DE2255E}" type="presParOf" srcId="{8574B90F-7373-4CFF-B982-F42305FE073C}" destId="{BDF7F919-2FCE-4FC8-8F70-4D9B39CF80EB}" srcOrd="2" destOrd="0" presId="urn:microsoft.com/office/officeart/2005/8/layout/lProcess3"/>
    <dgm:cxn modelId="{F93EDA5B-220F-5140-8E90-8592E61C6895}" type="presParOf" srcId="{8574B90F-7373-4CFF-B982-F42305FE073C}" destId="{2ACFC25F-3FDF-4C61-9ADE-F9293437F6B0}" srcOrd="3" destOrd="0" presId="urn:microsoft.com/office/officeart/2005/8/layout/lProcess3"/>
    <dgm:cxn modelId="{557F3D8C-F0D2-FD4A-AA98-E02B39C99FA4}" type="presParOf" srcId="{8574B90F-7373-4CFF-B982-F42305FE073C}" destId="{92466F7A-9F52-4D25-8ED0-5F86A9E78AAC}" srcOrd="4" destOrd="0" presId="urn:microsoft.com/office/officeart/2005/8/layout/lProcess3"/>
    <dgm:cxn modelId="{4F319769-8328-9E4A-971E-9D98943CAD25}" type="presParOf" srcId="{38D3359D-C23B-40D2-A99A-9F5FD39883AA}" destId="{D3A6749E-4265-4252-8DF6-4393A5DAB51E}" srcOrd="9" destOrd="0" presId="urn:microsoft.com/office/officeart/2005/8/layout/lProcess3"/>
    <dgm:cxn modelId="{D986A2E1-1F9E-5344-8D92-A2AE16487CFA}" type="presParOf" srcId="{38D3359D-C23B-40D2-A99A-9F5FD39883AA}" destId="{FE61E730-3F2B-437C-B85F-4D665EBF0E23}" srcOrd="10" destOrd="0" presId="urn:microsoft.com/office/officeart/2005/8/layout/lProcess3"/>
    <dgm:cxn modelId="{722526B5-9122-8447-8F17-76D56E3F386C}" type="presParOf" srcId="{FE61E730-3F2B-437C-B85F-4D665EBF0E23}" destId="{5F6C58FB-C10F-4021-A1F8-DAAB5D2C6382}" srcOrd="0" destOrd="0" presId="urn:microsoft.com/office/officeart/2005/8/layout/lProcess3"/>
    <dgm:cxn modelId="{C6820A71-2E14-274C-801B-2984E93F8CF2}" type="presParOf" srcId="{FE61E730-3F2B-437C-B85F-4D665EBF0E23}" destId="{5E10E14E-C9BD-4264-9A17-CC89D21F6200}" srcOrd="1" destOrd="0" presId="urn:microsoft.com/office/officeart/2005/8/layout/lProcess3"/>
    <dgm:cxn modelId="{01A46408-DB69-CA40-BEBE-DB6BC9BA7FF3}" type="presParOf" srcId="{FE61E730-3F2B-437C-B85F-4D665EBF0E23}" destId="{0C59FC2A-F597-4047-84FE-899A6A74A0D1}" srcOrd="2" destOrd="0" presId="urn:microsoft.com/office/officeart/2005/8/layout/lProcess3"/>
    <dgm:cxn modelId="{852ACA71-91F5-0349-B8B5-722F6F3EF0DF}" type="presParOf" srcId="{FE61E730-3F2B-437C-B85F-4D665EBF0E23}" destId="{37B6A79F-3164-423F-AF6F-1E8E8E72508D}" srcOrd="3" destOrd="0" presId="urn:microsoft.com/office/officeart/2005/8/layout/lProcess3"/>
    <dgm:cxn modelId="{4A9043B5-370C-5945-9F8E-2201225279F7}" type="presParOf" srcId="{FE61E730-3F2B-437C-B85F-4D665EBF0E23}" destId="{B3D039EC-05A1-405B-9B3F-F15BCA2C1D6A}"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Price/Sales</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Price/Book</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6.8</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Dividend Yield</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2.6%</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PG</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3.7</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2.8</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4.28</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3.1%</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$12,121M</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Positive</a:t>
          </a:r>
          <a:r>
            <a:rPr lang="en-US" sz="1600" baseline="0" dirty="0">
              <a:solidFill>
                <a:schemeClr val="tx1">
                  <a:lumMod val="65000"/>
                  <a:lumOff val="35000"/>
                </a:schemeClr>
              </a:solidFill>
              <a:latin typeface="Arial" charset="0"/>
              <a:ea typeface="Arial" charset="0"/>
              <a:cs typeface="Arial" charset="0"/>
            </a:rPr>
            <a:t> FCF</a:t>
          </a:r>
          <a:endParaRPr lang="en-US" sz="1600" dirty="0">
            <a:solidFill>
              <a:schemeClr val="tx1">
                <a:lumMod val="65000"/>
                <a:lumOff val="35000"/>
              </a:schemeClr>
            </a:solidFill>
            <a:latin typeface="Arial" charset="0"/>
            <a:ea typeface="Arial" charset="0"/>
            <a:cs typeface="Arial" charset="0"/>
          </a:endParaRP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5"/>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0">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0">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5"/>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0"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0">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5"/>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0">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0">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5"/>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0">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0">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5"/>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0">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0">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E7DAD230-5C90-DF4B-8444-5EC53052FA8C}" type="presOf" srcId="{F4193131-7D5F-417D-9022-2A475A3242D1}" destId="{BDF7F919-2FCE-4FC8-8F70-4D9B39CF80EB}"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9963AE63-4F4F-144B-9674-C1473B3265F7}" type="presOf" srcId="{EF6217B0-EA77-48F1-AFBD-C6EBFB5BF7DF}" destId="{E141E35C-DBF6-4E91-9ACF-C2798F26A2DD}" srcOrd="0" destOrd="0" presId="urn:microsoft.com/office/officeart/2005/8/layout/lProcess3"/>
    <dgm:cxn modelId="{CEA47F83-BEEC-4C4C-929A-E46FD9681DA2}" type="presOf" srcId="{4447E8B9-142F-4CDF-B2E7-F4DEAA0A513D}" destId="{507D1F77-52C9-4EE5-93A1-911F8809EAB5}" srcOrd="0" destOrd="0" presId="urn:microsoft.com/office/officeart/2005/8/layout/lProcess3"/>
    <dgm:cxn modelId="{282B8A8C-452D-1247-B60A-D94ED897D822}" type="presOf" srcId="{35411671-F7E7-4364-A5C2-32F63199C3E8}" destId="{38D3359D-C23B-40D2-A99A-9F5FD39883AA}" srcOrd="0" destOrd="0" presId="urn:microsoft.com/office/officeart/2005/8/layout/lProcess3"/>
    <dgm:cxn modelId="{9DDFE690-4026-8647-91D0-4C16938ED918}" type="presOf" srcId="{20434C70-3F1D-4272-9274-7B0312009542}" destId="{013CD3C3-7AD8-411F-8A7C-69BEA1DA9A5D}" srcOrd="0" destOrd="0" presId="urn:microsoft.com/office/officeart/2005/8/layout/lProcess3"/>
    <dgm:cxn modelId="{DCDA4A98-BEC3-224B-86D8-12FA426D7B7B}" type="presOf" srcId="{9A34AE61-7624-4DFD-8E75-E92A4E9A4235}" destId="{11347471-54A8-42C5-819C-B92A87390E22}"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BAF77CA7-7053-0340-BD6D-F0E46AB44165}" type="presOf" srcId="{67E2C97B-640D-4B70-A002-88297B90E636}" destId="{86BDE5DD-6D0C-4F1B-8FF4-73DB6CBC77DD}" srcOrd="0" destOrd="0" presId="urn:microsoft.com/office/officeart/2005/8/layout/lProcess3"/>
    <dgm:cxn modelId="{151673AD-31FB-F748-B3D7-597F683E9ADD}" type="presOf" srcId="{4821046A-86D4-4453-99C1-277E8BDF79E0}" destId="{FE41520E-6886-47EF-88A6-3D890CBA4F29}" srcOrd="0" destOrd="0" presId="urn:microsoft.com/office/officeart/2005/8/layout/lProcess3"/>
    <dgm:cxn modelId="{2649E9C1-19B1-1E4F-9BDF-BCE6E5E2688A}" type="presOf" srcId="{4619DA42-C396-4AA2-A892-8B877AB95689}" destId="{EADC5FA9-716F-4CFA-A6E2-51C639E7D755}" srcOrd="0" destOrd="0" presId="urn:microsoft.com/office/officeart/2005/8/layout/lProcess3"/>
    <dgm:cxn modelId="{9AD39EC8-7834-7340-B5BC-9094E2B5A81B}" type="presOf" srcId="{614FDC46-EF27-4147-AAB3-A9FAEB94F433}" destId="{541E66C2-FE8D-4A85-8F9E-9DE0F5E1BB1D}" srcOrd="0" destOrd="0" presId="urn:microsoft.com/office/officeart/2005/8/layout/lProcess3"/>
    <dgm:cxn modelId="{34FD4DD4-C7A9-924B-BDC9-A30C1CF6DC62}" type="presOf" srcId="{DFB829F5-3497-4442-A983-2D287E15A15D}" destId="{3A980F5A-4466-452B-B914-3A9D26E3C528}" srcOrd="0" destOrd="0" presId="urn:microsoft.com/office/officeart/2005/8/layout/lProcess3"/>
    <dgm:cxn modelId="{8CE794DF-794A-844A-9376-66BFA0205B7D}" type="presOf" srcId="{347ACA7E-7742-42F4-BEE5-70B43756AED1}" destId="{92466F7A-9F52-4D25-8ED0-5F86A9E78AAC}"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C57AF5EC-11F4-6446-AED2-31B82D294D7E}" type="presOf" srcId="{EAEA4983-FC1F-4521-9F3B-9B1BA6EB1D9A}" destId="{87A28677-5C43-4E41-83BA-D91394607A64}" srcOrd="0" destOrd="0" presId="urn:microsoft.com/office/officeart/2005/8/layout/lProcess3"/>
    <dgm:cxn modelId="{037F3FED-0183-4CFA-B962-B1E37D96892D}" srcId="{35411671-F7E7-4364-A5C2-32F63199C3E8}" destId="{EF6217B0-EA77-48F1-AFBD-C6EBFB5BF7DF}" srcOrd="2" destOrd="0" parTransId="{D0583238-5AC3-4E8A-A193-BF045C5B24E6}" sibTransId="{7E34FF46-7E40-4858-9F63-0493A7FDA452}"/>
    <dgm:cxn modelId="{FDA466F0-F530-8F4B-8B95-970F609AA553}" type="presOf" srcId="{7453880C-8831-4BBE-B06C-999D92212409}" destId="{49D29610-DD67-4E9D-97A4-9730C769C272}" srcOrd="0" destOrd="0" presId="urn:microsoft.com/office/officeart/2005/8/layout/lProcess3"/>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6B615EF2-8FE9-6E4A-A327-ED28E2F5A3F3}" type="presOf" srcId="{C5118BF9-0125-46FC-95AB-4E4B300B4DDA}" destId="{F5983728-5D0F-4338-BBC3-56205E5C0D81}" srcOrd="0" destOrd="0" presId="urn:microsoft.com/office/officeart/2005/8/layout/lProcess3"/>
    <dgm:cxn modelId="{24C135FB-31C6-3644-AC0A-9D96B7A45809}" type="presOf" srcId="{32910D81-1A10-445B-A05D-13F974675E06}" destId="{51EC903C-8A60-4649-A668-B2BB21BAB01A}" srcOrd="0" destOrd="0" presId="urn:microsoft.com/office/officeart/2005/8/layout/lProcess3"/>
    <dgm:cxn modelId="{24037B23-F278-F048-9F22-F4D37B4C4E03}" type="presParOf" srcId="{38D3359D-C23B-40D2-A99A-9F5FD39883AA}" destId="{4F28D1ED-91B5-474E-B71A-E9598885B486}" srcOrd="0" destOrd="0" presId="urn:microsoft.com/office/officeart/2005/8/layout/lProcess3"/>
    <dgm:cxn modelId="{EA254732-0C02-444D-A195-8BA9AC67ED97}" type="presParOf" srcId="{4F28D1ED-91B5-474E-B71A-E9598885B486}" destId="{11347471-54A8-42C5-819C-B92A87390E22}" srcOrd="0" destOrd="0" presId="urn:microsoft.com/office/officeart/2005/8/layout/lProcess3"/>
    <dgm:cxn modelId="{DB8DC79F-C06D-B844-83E2-BD21F03AFE33}" type="presParOf" srcId="{4F28D1ED-91B5-474E-B71A-E9598885B486}" destId="{E1A7F01C-A3F5-4390-9D70-91C6B58175DB}" srcOrd="1" destOrd="0" presId="urn:microsoft.com/office/officeart/2005/8/layout/lProcess3"/>
    <dgm:cxn modelId="{AFB5605F-F59B-8449-A050-7F72C881E520}" type="presParOf" srcId="{4F28D1ED-91B5-474E-B71A-E9598885B486}" destId="{F5983728-5D0F-4338-BBC3-56205E5C0D81}" srcOrd="2" destOrd="0" presId="urn:microsoft.com/office/officeart/2005/8/layout/lProcess3"/>
    <dgm:cxn modelId="{7765FBBA-44C1-944B-A263-C3944A17A53D}" type="presParOf" srcId="{4F28D1ED-91B5-474E-B71A-E9598885B486}" destId="{5B0320B7-357B-48C0-984F-BF1D5981316A}" srcOrd="3" destOrd="0" presId="urn:microsoft.com/office/officeart/2005/8/layout/lProcess3"/>
    <dgm:cxn modelId="{4C5B72BF-9BAA-E843-92DB-8BB4018D0130}" type="presParOf" srcId="{4F28D1ED-91B5-474E-B71A-E9598885B486}" destId="{51EC903C-8A60-4649-A668-B2BB21BAB01A}" srcOrd="4" destOrd="0" presId="urn:microsoft.com/office/officeart/2005/8/layout/lProcess3"/>
    <dgm:cxn modelId="{B112343D-2F9F-3D43-A117-E0630A9E0F79}" type="presParOf" srcId="{38D3359D-C23B-40D2-A99A-9F5FD39883AA}" destId="{5D8F92DE-D144-4FBA-9239-9A7092BE954E}" srcOrd="1" destOrd="0" presId="urn:microsoft.com/office/officeart/2005/8/layout/lProcess3"/>
    <dgm:cxn modelId="{23FD7C6A-AB61-F947-848F-70B9274B78EF}" type="presParOf" srcId="{38D3359D-C23B-40D2-A99A-9F5FD39883AA}" destId="{E925652D-C43F-4659-91E5-1FF5D5931260}" srcOrd="2" destOrd="0" presId="urn:microsoft.com/office/officeart/2005/8/layout/lProcess3"/>
    <dgm:cxn modelId="{BCBE9505-C6E6-2D42-B620-418551B87BA5}" type="presParOf" srcId="{E925652D-C43F-4659-91E5-1FF5D5931260}" destId="{EADC5FA9-716F-4CFA-A6E2-51C639E7D755}" srcOrd="0" destOrd="0" presId="urn:microsoft.com/office/officeart/2005/8/layout/lProcess3"/>
    <dgm:cxn modelId="{5A6A2222-7D64-F648-8713-37694E373C3E}" type="presParOf" srcId="{E925652D-C43F-4659-91E5-1FF5D5931260}" destId="{DC40744A-AE16-4947-9B23-920B9E8D28D2}" srcOrd="1" destOrd="0" presId="urn:microsoft.com/office/officeart/2005/8/layout/lProcess3"/>
    <dgm:cxn modelId="{699543B1-8D98-6E41-A39C-44B728B49334}" type="presParOf" srcId="{E925652D-C43F-4659-91E5-1FF5D5931260}" destId="{541E66C2-FE8D-4A85-8F9E-9DE0F5E1BB1D}" srcOrd="2" destOrd="0" presId="urn:microsoft.com/office/officeart/2005/8/layout/lProcess3"/>
    <dgm:cxn modelId="{E4F2B4C3-4C39-E141-9008-19C181458350}" type="presParOf" srcId="{E925652D-C43F-4659-91E5-1FF5D5931260}" destId="{9A3EB95B-4479-441A-906B-935A65802779}" srcOrd="3" destOrd="0" presId="urn:microsoft.com/office/officeart/2005/8/layout/lProcess3"/>
    <dgm:cxn modelId="{99165DA3-3F1A-714A-AB52-41859CC114AD}" type="presParOf" srcId="{E925652D-C43F-4659-91E5-1FF5D5931260}" destId="{87A28677-5C43-4E41-83BA-D91394607A64}" srcOrd="4" destOrd="0" presId="urn:microsoft.com/office/officeart/2005/8/layout/lProcess3"/>
    <dgm:cxn modelId="{3D835E64-C778-2B43-BA00-182C3E4FEE78}" type="presParOf" srcId="{38D3359D-C23B-40D2-A99A-9F5FD39883AA}" destId="{37160722-E2CF-4220-A099-1D4290966BC7}" srcOrd="3" destOrd="0" presId="urn:microsoft.com/office/officeart/2005/8/layout/lProcess3"/>
    <dgm:cxn modelId="{0F5EB437-1DC5-2A47-AF24-D37E1868D79F}" type="presParOf" srcId="{38D3359D-C23B-40D2-A99A-9F5FD39883AA}" destId="{554C6FDA-DBF2-4702-A3D1-FD4412E84E68}" srcOrd="4" destOrd="0" presId="urn:microsoft.com/office/officeart/2005/8/layout/lProcess3"/>
    <dgm:cxn modelId="{FAAA9A16-AEE2-534B-A613-DC2268569DB6}" type="presParOf" srcId="{554C6FDA-DBF2-4702-A3D1-FD4412E84E68}" destId="{E141E35C-DBF6-4E91-9ACF-C2798F26A2DD}" srcOrd="0" destOrd="0" presId="urn:microsoft.com/office/officeart/2005/8/layout/lProcess3"/>
    <dgm:cxn modelId="{4BE43996-BE0F-7D44-BCBD-28500EF7F9B9}" type="presParOf" srcId="{554C6FDA-DBF2-4702-A3D1-FD4412E84E68}" destId="{18B6C99B-7F3F-4E1F-A8E7-0B037ADB840C}" srcOrd="1" destOrd="0" presId="urn:microsoft.com/office/officeart/2005/8/layout/lProcess3"/>
    <dgm:cxn modelId="{946B805C-85BA-EB49-82E3-053382FEE282}" type="presParOf" srcId="{554C6FDA-DBF2-4702-A3D1-FD4412E84E68}" destId="{013CD3C3-7AD8-411F-8A7C-69BEA1DA9A5D}" srcOrd="2" destOrd="0" presId="urn:microsoft.com/office/officeart/2005/8/layout/lProcess3"/>
    <dgm:cxn modelId="{1D1B597D-3FBD-0F42-B40D-BAA774C30484}" type="presParOf" srcId="{554C6FDA-DBF2-4702-A3D1-FD4412E84E68}" destId="{34759811-116A-4205-AC32-CD2666CD59FE}" srcOrd="3" destOrd="0" presId="urn:microsoft.com/office/officeart/2005/8/layout/lProcess3"/>
    <dgm:cxn modelId="{16B912E2-FCA6-674A-8B9E-E093D198A238}" type="presParOf" srcId="{554C6FDA-DBF2-4702-A3D1-FD4412E84E68}" destId="{49D29610-DD67-4E9D-97A4-9730C769C272}" srcOrd="4" destOrd="0" presId="urn:microsoft.com/office/officeart/2005/8/layout/lProcess3"/>
    <dgm:cxn modelId="{39E18FEF-2B9C-FC40-9AA3-4C881A3F83C3}" type="presParOf" srcId="{38D3359D-C23B-40D2-A99A-9F5FD39883AA}" destId="{03F7121E-83E9-48E9-92E2-7840DBE76F3A}" srcOrd="5" destOrd="0" presId="urn:microsoft.com/office/officeart/2005/8/layout/lProcess3"/>
    <dgm:cxn modelId="{27C6E581-5DA5-D04B-8136-D872840BDC4D}" type="presParOf" srcId="{38D3359D-C23B-40D2-A99A-9F5FD39883AA}" destId="{FBDEEE3D-61A9-4961-B7F4-728786804DBB}" srcOrd="6" destOrd="0" presId="urn:microsoft.com/office/officeart/2005/8/layout/lProcess3"/>
    <dgm:cxn modelId="{D59CDC66-1A03-F743-AEA7-844FE3978E9A}" type="presParOf" srcId="{FBDEEE3D-61A9-4961-B7F4-728786804DBB}" destId="{FE41520E-6886-47EF-88A6-3D890CBA4F29}" srcOrd="0" destOrd="0" presId="urn:microsoft.com/office/officeart/2005/8/layout/lProcess3"/>
    <dgm:cxn modelId="{CA2E8D29-068A-674E-A47B-91E0F5CF160A}" type="presParOf" srcId="{FBDEEE3D-61A9-4961-B7F4-728786804DBB}" destId="{58148DD7-FBCA-48B6-96EA-68FA5A901879}" srcOrd="1" destOrd="0" presId="urn:microsoft.com/office/officeart/2005/8/layout/lProcess3"/>
    <dgm:cxn modelId="{0A9C2895-A2F5-7B40-89E0-780D65E024C7}" type="presParOf" srcId="{FBDEEE3D-61A9-4961-B7F4-728786804DBB}" destId="{3A980F5A-4466-452B-B914-3A9D26E3C528}" srcOrd="2" destOrd="0" presId="urn:microsoft.com/office/officeart/2005/8/layout/lProcess3"/>
    <dgm:cxn modelId="{2C09486B-3721-FD48-AE39-A6269E7FA82E}" type="presParOf" srcId="{FBDEEE3D-61A9-4961-B7F4-728786804DBB}" destId="{2618CB6C-E954-4A8F-A424-C2EBEB79E56C}" srcOrd="3" destOrd="0" presId="urn:microsoft.com/office/officeart/2005/8/layout/lProcess3"/>
    <dgm:cxn modelId="{F9A09839-84B5-5E44-93AA-475A1BEF3D86}" type="presParOf" srcId="{FBDEEE3D-61A9-4961-B7F4-728786804DBB}" destId="{507D1F77-52C9-4EE5-93A1-911F8809EAB5}" srcOrd="4" destOrd="0" presId="urn:microsoft.com/office/officeart/2005/8/layout/lProcess3"/>
    <dgm:cxn modelId="{86AC566F-6769-824D-89D9-20B1074CF344}" type="presParOf" srcId="{38D3359D-C23B-40D2-A99A-9F5FD39883AA}" destId="{6B11B89B-1A4F-4A8D-BC2D-08065B189D97}" srcOrd="7" destOrd="0" presId="urn:microsoft.com/office/officeart/2005/8/layout/lProcess3"/>
    <dgm:cxn modelId="{C1DF10F8-426C-7649-A1DC-E43A8829E311}" type="presParOf" srcId="{38D3359D-C23B-40D2-A99A-9F5FD39883AA}" destId="{8574B90F-7373-4CFF-B982-F42305FE073C}" srcOrd="8" destOrd="0" presId="urn:microsoft.com/office/officeart/2005/8/layout/lProcess3"/>
    <dgm:cxn modelId="{94DBC933-F04E-7748-807A-CF7A19065E2A}" type="presParOf" srcId="{8574B90F-7373-4CFF-B982-F42305FE073C}" destId="{86BDE5DD-6D0C-4F1B-8FF4-73DB6CBC77DD}" srcOrd="0" destOrd="0" presId="urn:microsoft.com/office/officeart/2005/8/layout/lProcess3"/>
    <dgm:cxn modelId="{39E408C8-342F-A147-8428-4E5335CB8512}" type="presParOf" srcId="{8574B90F-7373-4CFF-B982-F42305FE073C}" destId="{B999A0F9-241E-4EC4-9E35-DFB9AC42F407}" srcOrd="1" destOrd="0" presId="urn:microsoft.com/office/officeart/2005/8/layout/lProcess3"/>
    <dgm:cxn modelId="{E7A7A921-2692-FB40-87D1-0C33A84E84B4}" type="presParOf" srcId="{8574B90F-7373-4CFF-B982-F42305FE073C}" destId="{BDF7F919-2FCE-4FC8-8F70-4D9B39CF80EB}" srcOrd="2" destOrd="0" presId="urn:microsoft.com/office/officeart/2005/8/layout/lProcess3"/>
    <dgm:cxn modelId="{AC1E6FBF-4827-9A4B-BC1C-F0DDD285FEF4}" type="presParOf" srcId="{8574B90F-7373-4CFF-B982-F42305FE073C}" destId="{2ACFC25F-3FDF-4C61-9ADE-F9293437F6B0}" srcOrd="3" destOrd="0" presId="urn:microsoft.com/office/officeart/2005/8/layout/lProcess3"/>
    <dgm:cxn modelId="{8F998159-86F2-224D-A584-1B02CDD3126D}" type="presParOf" srcId="{8574B90F-7373-4CFF-B982-F42305FE073C}" destId="{92466F7A-9F52-4D25-8ED0-5F86A9E78AAC}"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Price/Sales</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Price/Book</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1.9</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Dividend Yield</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3.6%</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VLO</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0.4</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0.4</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1.5</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3.9%</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$3,542M</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Positive</a:t>
          </a:r>
          <a:r>
            <a:rPr lang="en-US" sz="1600" baseline="0" dirty="0">
              <a:solidFill>
                <a:schemeClr val="tx1">
                  <a:lumMod val="65000"/>
                  <a:lumOff val="35000"/>
                </a:schemeClr>
              </a:solidFill>
              <a:latin typeface="Arial" charset="0"/>
              <a:ea typeface="Arial" charset="0"/>
              <a:cs typeface="Arial" charset="0"/>
            </a:rPr>
            <a:t> FCF</a:t>
          </a:r>
          <a:endParaRPr lang="en-US" sz="1600" dirty="0">
            <a:solidFill>
              <a:schemeClr val="tx1">
                <a:lumMod val="65000"/>
                <a:lumOff val="35000"/>
              </a:schemeClr>
            </a:solidFill>
            <a:latin typeface="Arial" charset="0"/>
            <a:ea typeface="Arial" charset="0"/>
            <a:cs typeface="Arial" charset="0"/>
          </a:endParaRP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5"/>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0">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0">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5"/>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0"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0">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5"/>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0">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0">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5"/>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0">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0">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5"/>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0">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0">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F4455B02-8929-F145-9E0B-81FB89ACEF5C}" type="presOf" srcId="{20434C70-3F1D-4272-9274-7B0312009542}" destId="{013CD3C3-7AD8-411F-8A7C-69BEA1DA9A5D}"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E52D4123-A34B-C148-9D23-4FF3D9A7F785}" type="presOf" srcId="{614FDC46-EF27-4147-AAB3-A9FAEB94F433}" destId="{541E66C2-FE8D-4A85-8F9E-9DE0F5E1BB1D}" srcOrd="0" destOrd="0" presId="urn:microsoft.com/office/officeart/2005/8/layout/lProcess3"/>
    <dgm:cxn modelId="{42A43129-C08F-F246-A77E-7E2FCA4877E8}" type="presOf" srcId="{DFB829F5-3497-4442-A983-2D287E15A15D}" destId="{3A980F5A-4466-452B-B914-3A9D26E3C528}" srcOrd="0" destOrd="0" presId="urn:microsoft.com/office/officeart/2005/8/layout/lProcess3"/>
    <dgm:cxn modelId="{AF5F5231-E24C-404F-A822-14F05F08C65B}" type="presOf" srcId="{4447E8B9-142F-4CDF-B2E7-F4DEAA0A513D}" destId="{507D1F77-52C9-4EE5-93A1-911F8809EAB5}"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0072A43B-1BEB-5445-9083-505DD9E97D51}" type="presOf" srcId="{F4193131-7D5F-417D-9022-2A475A3242D1}" destId="{BDF7F919-2FCE-4FC8-8F70-4D9B39CF80EB}"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5753F774-7EDD-FC4B-9B17-585DFB9F81A9}" type="presOf" srcId="{EAEA4983-FC1F-4521-9F3B-9B1BA6EB1D9A}" destId="{87A28677-5C43-4E41-83BA-D91394607A64}" srcOrd="0" destOrd="0" presId="urn:microsoft.com/office/officeart/2005/8/layout/lProcess3"/>
    <dgm:cxn modelId="{6862E45A-EFEC-9C47-BF77-38F82C78195E}" type="presOf" srcId="{EF6217B0-EA77-48F1-AFBD-C6EBFB5BF7DF}" destId="{E141E35C-DBF6-4E91-9ACF-C2798F26A2DD}" srcOrd="0" destOrd="0" presId="urn:microsoft.com/office/officeart/2005/8/layout/lProcess3"/>
    <dgm:cxn modelId="{CC11D57C-AD4F-B04E-988A-ECE771E99AE7}" type="presOf" srcId="{4821046A-86D4-4453-99C1-277E8BDF79E0}" destId="{FE41520E-6886-47EF-88A6-3D890CBA4F29}" srcOrd="0" destOrd="0" presId="urn:microsoft.com/office/officeart/2005/8/layout/lProcess3"/>
    <dgm:cxn modelId="{787E0E7D-76C0-7E47-B529-A4B14AE3EC9E}" type="presOf" srcId="{347ACA7E-7742-42F4-BEE5-70B43756AED1}" destId="{92466F7A-9F52-4D25-8ED0-5F86A9E78AAC}" srcOrd="0" destOrd="0" presId="urn:microsoft.com/office/officeart/2005/8/layout/lProcess3"/>
    <dgm:cxn modelId="{980D3A82-F579-074A-9918-73A6C1DB4707}" type="presOf" srcId="{7453880C-8831-4BBE-B06C-999D92212409}" destId="{49D29610-DD67-4E9D-97A4-9730C769C272}" srcOrd="0" destOrd="0" presId="urn:microsoft.com/office/officeart/2005/8/layout/lProcess3"/>
    <dgm:cxn modelId="{858ECF98-9BF3-8D4B-BE34-71AFA9FF088C}" type="presOf" srcId="{35411671-F7E7-4364-A5C2-32F63199C3E8}" destId="{38D3359D-C23B-40D2-A99A-9F5FD39883AA}"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E2E177AE-FCBC-3B41-AD87-5DA862A697F7}" type="presOf" srcId="{67E2C97B-640D-4B70-A002-88297B90E636}" destId="{86BDE5DD-6D0C-4F1B-8FF4-73DB6CBC77DD}" srcOrd="0" destOrd="0" presId="urn:microsoft.com/office/officeart/2005/8/layout/lProcess3"/>
    <dgm:cxn modelId="{A7D87AD1-A11D-274C-8ACA-685159A22A8C}" type="presOf" srcId="{32910D81-1A10-445B-A05D-13F974675E06}" destId="{51EC903C-8A60-4649-A668-B2BB21BAB01A}" srcOrd="0" destOrd="0" presId="urn:microsoft.com/office/officeart/2005/8/layout/lProcess3"/>
    <dgm:cxn modelId="{4B78ADE1-554E-A04E-8335-82F1394FCABC}" type="presOf" srcId="{9A34AE61-7624-4DFD-8E75-E92A4E9A4235}" destId="{11347471-54A8-42C5-819C-B92A87390E22}"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173CEDEC-DB78-F544-B6F4-5840B3F9C4CF}" type="presOf" srcId="{C5118BF9-0125-46FC-95AB-4E4B300B4DDA}" destId="{F5983728-5D0F-4338-BBC3-56205E5C0D81}" srcOrd="0" destOrd="0" presId="urn:microsoft.com/office/officeart/2005/8/layout/lProcess3"/>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5D9F32FA-1B40-7B40-8C4D-E2B8863CE0C4}" type="presOf" srcId="{4619DA42-C396-4AA2-A892-8B877AB95689}" destId="{EADC5FA9-716F-4CFA-A6E2-51C639E7D755}" srcOrd="0" destOrd="0" presId="urn:microsoft.com/office/officeart/2005/8/layout/lProcess3"/>
    <dgm:cxn modelId="{AAEA4B7A-90B6-5A48-A762-E03348596F46}" type="presParOf" srcId="{38D3359D-C23B-40D2-A99A-9F5FD39883AA}" destId="{4F28D1ED-91B5-474E-B71A-E9598885B486}" srcOrd="0" destOrd="0" presId="urn:microsoft.com/office/officeart/2005/8/layout/lProcess3"/>
    <dgm:cxn modelId="{A315E9EA-2605-6141-A3F1-1EA998735BE9}" type="presParOf" srcId="{4F28D1ED-91B5-474E-B71A-E9598885B486}" destId="{11347471-54A8-42C5-819C-B92A87390E22}" srcOrd="0" destOrd="0" presId="urn:microsoft.com/office/officeart/2005/8/layout/lProcess3"/>
    <dgm:cxn modelId="{F17BC9E8-3F25-3B41-8F8F-BED3F6841654}" type="presParOf" srcId="{4F28D1ED-91B5-474E-B71A-E9598885B486}" destId="{E1A7F01C-A3F5-4390-9D70-91C6B58175DB}" srcOrd="1" destOrd="0" presId="urn:microsoft.com/office/officeart/2005/8/layout/lProcess3"/>
    <dgm:cxn modelId="{2B5AD02E-5630-B549-A8D3-2C2368BB49FD}" type="presParOf" srcId="{4F28D1ED-91B5-474E-B71A-E9598885B486}" destId="{F5983728-5D0F-4338-BBC3-56205E5C0D81}" srcOrd="2" destOrd="0" presId="urn:microsoft.com/office/officeart/2005/8/layout/lProcess3"/>
    <dgm:cxn modelId="{F28E4076-A5AD-524B-92E9-2655EC099E83}" type="presParOf" srcId="{4F28D1ED-91B5-474E-B71A-E9598885B486}" destId="{5B0320B7-357B-48C0-984F-BF1D5981316A}" srcOrd="3" destOrd="0" presId="urn:microsoft.com/office/officeart/2005/8/layout/lProcess3"/>
    <dgm:cxn modelId="{1006E7D4-C3F2-B844-893A-AD8925EC78D1}" type="presParOf" srcId="{4F28D1ED-91B5-474E-B71A-E9598885B486}" destId="{51EC903C-8A60-4649-A668-B2BB21BAB01A}" srcOrd="4" destOrd="0" presId="urn:microsoft.com/office/officeart/2005/8/layout/lProcess3"/>
    <dgm:cxn modelId="{B025F4D9-C4E9-1347-86B4-025086C6E7D2}" type="presParOf" srcId="{38D3359D-C23B-40D2-A99A-9F5FD39883AA}" destId="{5D8F92DE-D144-4FBA-9239-9A7092BE954E}" srcOrd="1" destOrd="0" presId="urn:microsoft.com/office/officeart/2005/8/layout/lProcess3"/>
    <dgm:cxn modelId="{78713487-668F-4C45-BD4D-75FD922B782A}" type="presParOf" srcId="{38D3359D-C23B-40D2-A99A-9F5FD39883AA}" destId="{E925652D-C43F-4659-91E5-1FF5D5931260}" srcOrd="2" destOrd="0" presId="urn:microsoft.com/office/officeart/2005/8/layout/lProcess3"/>
    <dgm:cxn modelId="{02D833D9-85D8-FC4B-BEAC-3B5740BD0100}" type="presParOf" srcId="{E925652D-C43F-4659-91E5-1FF5D5931260}" destId="{EADC5FA9-716F-4CFA-A6E2-51C639E7D755}" srcOrd="0" destOrd="0" presId="urn:microsoft.com/office/officeart/2005/8/layout/lProcess3"/>
    <dgm:cxn modelId="{93F0C7AD-30FA-C141-8EDF-3099C3D518FD}" type="presParOf" srcId="{E925652D-C43F-4659-91E5-1FF5D5931260}" destId="{DC40744A-AE16-4947-9B23-920B9E8D28D2}" srcOrd="1" destOrd="0" presId="urn:microsoft.com/office/officeart/2005/8/layout/lProcess3"/>
    <dgm:cxn modelId="{B8C762D8-EE45-A64A-9CFC-08F3C7E08667}" type="presParOf" srcId="{E925652D-C43F-4659-91E5-1FF5D5931260}" destId="{541E66C2-FE8D-4A85-8F9E-9DE0F5E1BB1D}" srcOrd="2" destOrd="0" presId="urn:microsoft.com/office/officeart/2005/8/layout/lProcess3"/>
    <dgm:cxn modelId="{D9468578-ADD1-7542-930B-CD6890E0A9B6}" type="presParOf" srcId="{E925652D-C43F-4659-91E5-1FF5D5931260}" destId="{9A3EB95B-4479-441A-906B-935A65802779}" srcOrd="3" destOrd="0" presId="urn:microsoft.com/office/officeart/2005/8/layout/lProcess3"/>
    <dgm:cxn modelId="{8BAADC00-05E5-CC4C-A962-DA745111BABE}" type="presParOf" srcId="{E925652D-C43F-4659-91E5-1FF5D5931260}" destId="{87A28677-5C43-4E41-83BA-D91394607A64}" srcOrd="4" destOrd="0" presId="urn:microsoft.com/office/officeart/2005/8/layout/lProcess3"/>
    <dgm:cxn modelId="{927DF598-2A4A-4E46-94BE-B1FD501EC329}" type="presParOf" srcId="{38D3359D-C23B-40D2-A99A-9F5FD39883AA}" destId="{37160722-E2CF-4220-A099-1D4290966BC7}" srcOrd="3" destOrd="0" presId="urn:microsoft.com/office/officeart/2005/8/layout/lProcess3"/>
    <dgm:cxn modelId="{898D062E-4C99-044A-BF2F-90E1DE4F9078}" type="presParOf" srcId="{38D3359D-C23B-40D2-A99A-9F5FD39883AA}" destId="{554C6FDA-DBF2-4702-A3D1-FD4412E84E68}" srcOrd="4" destOrd="0" presId="urn:microsoft.com/office/officeart/2005/8/layout/lProcess3"/>
    <dgm:cxn modelId="{5554839C-6E09-F544-8CF0-8B27ACBCDACE}" type="presParOf" srcId="{554C6FDA-DBF2-4702-A3D1-FD4412E84E68}" destId="{E141E35C-DBF6-4E91-9ACF-C2798F26A2DD}" srcOrd="0" destOrd="0" presId="urn:microsoft.com/office/officeart/2005/8/layout/lProcess3"/>
    <dgm:cxn modelId="{6F3C439E-56BF-B444-B21D-EBE73E4A51D1}" type="presParOf" srcId="{554C6FDA-DBF2-4702-A3D1-FD4412E84E68}" destId="{18B6C99B-7F3F-4E1F-A8E7-0B037ADB840C}" srcOrd="1" destOrd="0" presId="urn:microsoft.com/office/officeart/2005/8/layout/lProcess3"/>
    <dgm:cxn modelId="{CF4C0CD0-440E-5048-AF19-843FEDC7B149}" type="presParOf" srcId="{554C6FDA-DBF2-4702-A3D1-FD4412E84E68}" destId="{013CD3C3-7AD8-411F-8A7C-69BEA1DA9A5D}" srcOrd="2" destOrd="0" presId="urn:microsoft.com/office/officeart/2005/8/layout/lProcess3"/>
    <dgm:cxn modelId="{A353B1CE-DA26-0C44-A087-F3F54C38FE77}" type="presParOf" srcId="{554C6FDA-DBF2-4702-A3D1-FD4412E84E68}" destId="{34759811-116A-4205-AC32-CD2666CD59FE}" srcOrd="3" destOrd="0" presId="urn:microsoft.com/office/officeart/2005/8/layout/lProcess3"/>
    <dgm:cxn modelId="{3D31C26F-4895-BB47-B5CE-78FAE51A0B22}" type="presParOf" srcId="{554C6FDA-DBF2-4702-A3D1-FD4412E84E68}" destId="{49D29610-DD67-4E9D-97A4-9730C769C272}" srcOrd="4" destOrd="0" presId="urn:microsoft.com/office/officeart/2005/8/layout/lProcess3"/>
    <dgm:cxn modelId="{6E84B390-49B9-5948-B7E2-5B2D9BA5C9AE}" type="presParOf" srcId="{38D3359D-C23B-40D2-A99A-9F5FD39883AA}" destId="{03F7121E-83E9-48E9-92E2-7840DBE76F3A}" srcOrd="5" destOrd="0" presId="urn:microsoft.com/office/officeart/2005/8/layout/lProcess3"/>
    <dgm:cxn modelId="{1A9AA5CE-74BF-074C-9C17-5948A1E33592}" type="presParOf" srcId="{38D3359D-C23B-40D2-A99A-9F5FD39883AA}" destId="{FBDEEE3D-61A9-4961-B7F4-728786804DBB}" srcOrd="6" destOrd="0" presId="urn:microsoft.com/office/officeart/2005/8/layout/lProcess3"/>
    <dgm:cxn modelId="{B4BC6B6A-7D14-9F41-80C1-44348E75F945}" type="presParOf" srcId="{FBDEEE3D-61A9-4961-B7F4-728786804DBB}" destId="{FE41520E-6886-47EF-88A6-3D890CBA4F29}" srcOrd="0" destOrd="0" presId="urn:microsoft.com/office/officeart/2005/8/layout/lProcess3"/>
    <dgm:cxn modelId="{24A0A8C8-ACE6-7A41-9D2D-250FE367D41E}" type="presParOf" srcId="{FBDEEE3D-61A9-4961-B7F4-728786804DBB}" destId="{58148DD7-FBCA-48B6-96EA-68FA5A901879}" srcOrd="1" destOrd="0" presId="urn:microsoft.com/office/officeart/2005/8/layout/lProcess3"/>
    <dgm:cxn modelId="{7830E6A7-F2FF-C44C-8BA3-2F8C22DE60B3}" type="presParOf" srcId="{FBDEEE3D-61A9-4961-B7F4-728786804DBB}" destId="{3A980F5A-4466-452B-B914-3A9D26E3C528}" srcOrd="2" destOrd="0" presId="urn:microsoft.com/office/officeart/2005/8/layout/lProcess3"/>
    <dgm:cxn modelId="{16994BFC-2CB7-7744-950E-1D06B5273CD5}" type="presParOf" srcId="{FBDEEE3D-61A9-4961-B7F4-728786804DBB}" destId="{2618CB6C-E954-4A8F-A424-C2EBEB79E56C}" srcOrd="3" destOrd="0" presId="urn:microsoft.com/office/officeart/2005/8/layout/lProcess3"/>
    <dgm:cxn modelId="{7FC7BB00-B65A-9148-97A8-832B85818ABC}" type="presParOf" srcId="{FBDEEE3D-61A9-4961-B7F4-728786804DBB}" destId="{507D1F77-52C9-4EE5-93A1-911F8809EAB5}" srcOrd="4" destOrd="0" presId="urn:microsoft.com/office/officeart/2005/8/layout/lProcess3"/>
    <dgm:cxn modelId="{63E4FC89-804B-2946-BEE9-34C8928C39DD}" type="presParOf" srcId="{38D3359D-C23B-40D2-A99A-9F5FD39883AA}" destId="{6B11B89B-1A4F-4A8D-BC2D-08065B189D97}" srcOrd="7" destOrd="0" presId="urn:microsoft.com/office/officeart/2005/8/layout/lProcess3"/>
    <dgm:cxn modelId="{76E8B1CC-46DF-1B42-928F-C71F357C7C5E}" type="presParOf" srcId="{38D3359D-C23B-40D2-A99A-9F5FD39883AA}" destId="{8574B90F-7373-4CFF-B982-F42305FE073C}" srcOrd="8" destOrd="0" presId="urn:microsoft.com/office/officeart/2005/8/layout/lProcess3"/>
    <dgm:cxn modelId="{DF609A4B-64DA-FA43-B4ED-20A709983D0A}" type="presParOf" srcId="{8574B90F-7373-4CFF-B982-F42305FE073C}" destId="{86BDE5DD-6D0C-4F1B-8FF4-73DB6CBC77DD}" srcOrd="0" destOrd="0" presId="urn:microsoft.com/office/officeart/2005/8/layout/lProcess3"/>
    <dgm:cxn modelId="{7499CF49-FF2B-2A43-8256-7867648E6B48}" type="presParOf" srcId="{8574B90F-7373-4CFF-B982-F42305FE073C}" destId="{B999A0F9-241E-4EC4-9E35-DFB9AC42F407}" srcOrd="1" destOrd="0" presId="urn:microsoft.com/office/officeart/2005/8/layout/lProcess3"/>
    <dgm:cxn modelId="{87EB0F20-9638-144F-A15A-36A6608BF087}" type="presParOf" srcId="{8574B90F-7373-4CFF-B982-F42305FE073C}" destId="{BDF7F919-2FCE-4FC8-8F70-4D9B39CF80EB}" srcOrd="2" destOrd="0" presId="urn:microsoft.com/office/officeart/2005/8/layout/lProcess3"/>
    <dgm:cxn modelId="{F7307C3D-B456-7249-BB5A-E2390F213EF5}" type="presParOf" srcId="{8574B90F-7373-4CFF-B982-F42305FE073C}" destId="{2ACFC25F-3FDF-4C61-9ADE-F9293437F6B0}" srcOrd="3" destOrd="0" presId="urn:microsoft.com/office/officeart/2005/8/layout/lProcess3"/>
    <dgm:cxn modelId="{7D83CD58-2BBE-C64E-9451-21A0072E089B}" type="presParOf" srcId="{8574B90F-7373-4CFF-B982-F42305FE073C}" destId="{92466F7A-9F52-4D25-8ED0-5F86A9E78AAC}"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Price/Sales</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Price/Book</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3.4</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Dividend Yield</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2.3%</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WMT</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0.5</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0.5</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3.1</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2.7%</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$20,911M</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Positive</a:t>
          </a:r>
          <a:r>
            <a:rPr lang="en-US" sz="1600" baseline="0" dirty="0">
              <a:solidFill>
                <a:schemeClr val="tx1">
                  <a:lumMod val="65000"/>
                  <a:lumOff val="35000"/>
                </a:schemeClr>
              </a:solidFill>
              <a:latin typeface="Arial" charset="0"/>
              <a:ea typeface="Arial" charset="0"/>
              <a:cs typeface="Arial" charset="0"/>
            </a:rPr>
            <a:t> FCF</a:t>
          </a:r>
          <a:endParaRPr lang="en-US" sz="1600" dirty="0">
            <a:solidFill>
              <a:schemeClr val="tx1">
                <a:lumMod val="65000"/>
                <a:lumOff val="35000"/>
              </a:schemeClr>
            </a:solidFill>
            <a:latin typeface="Arial" charset="0"/>
            <a:ea typeface="Arial" charset="0"/>
            <a:cs typeface="Arial" charset="0"/>
          </a:endParaRP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5"/>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0">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0">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5"/>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0"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0">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5"/>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0">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0">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5"/>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0">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0">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5"/>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0">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0">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8A911D0B-A31E-CC42-A97E-C04D67566539}" type="presOf" srcId="{9A34AE61-7624-4DFD-8E75-E92A4E9A4235}" destId="{11347471-54A8-42C5-819C-B92A87390E22}"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DA902717-CCDD-5943-B5AD-4F603498D129}" type="presOf" srcId="{C5118BF9-0125-46FC-95AB-4E4B300B4DDA}" destId="{F5983728-5D0F-4338-BBC3-56205E5C0D81}" srcOrd="0" destOrd="0" presId="urn:microsoft.com/office/officeart/2005/8/layout/lProcess3"/>
    <dgm:cxn modelId="{22AABE24-87B9-1045-A02C-8C1D4088FA28}" type="presOf" srcId="{347ACA7E-7742-42F4-BEE5-70B43756AED1}" destId="{92466F7A-9F52-4D25-8ED0-5F86A9E78AAC}" srcOrd="0" destOrd="0" presId="urn:microsoft.com/office/officeart/2005/8/layout/lProcess3"/>
    <dgm:cxn modelId="{9246C425-6A37-6242-8D3B-D3E0C375068E}" type="presOf" srcId="{4821046A-86D4-4453-99C1-277E8BDF79E0}" destId="{FE41520E-6886-47EF-88A6-3D890CBA4F29}"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F293415E-9742-2D42-9788-7C567BF4D107}" type="presOf" srcId="{67E2C97B-640D-4B70-A002-88297B90E636}" destId="{86BDE5DD-6D0C-4F1B-8FF4-73DB6CBC77DD}" srcOrd="0" destOrd="0" presId="urn:microsoft.com/office/officeart/2005/8/layout/lProcess3"/>
    <dgm:cxn modelId="{69ED395F-8975-E14D-BC4B-83F1256C5032}" type="presOf" srcId="{4619DA42-C396-4AA2-A892-8B877AB95689}" destId="{EADC5FA9-716F-4CFA-A6E2-51C639E7D755}" srcOrd="0" destOrd="0" presId="urn:microsoft.com/office/officeart/2005/8/layout/lProcess3"/>
    <dgm:cxn modelId="{C2381661-144C-4A4D-8602-48119947D85A}" type="presOf" srcId="{7453880C-8831-4BBE-B06C-999D92212409}" destId="{49D29610-DD67-4E9D-97A4-9730C769C272}"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B06D5650-7071-D842-A53D-4CF339786FA1}" type="presOf" srcId="{F4193131-7D5F-417D-9022-2A475A3242D1}" destId="{BDF7F919-2FCE-4FC8-8F70-4D9B39CF80EB}" srcOrd="0" destOrd="0" presId="urn:microsoft.com/office/officeart/2005/8/layout/lProcess3"/>
    <dgm:cxn modelId="{27FBAA77-B13B-AB47-B9AD-D74A18E7ABC4}" type="presOf" srcId="{614FDC46-EF27-4147-AAB3-A9FAEB94F433}" destId="{541E66C2-FE8D-4A85-8F9E-9DE0F5E1BB1D}" srcOrd="0" destOrd="0" presId="urn:microsoft.com/office/officeart/2005/8/layout/lProcess3"/>
    <dgm:cxn modelId="{125C9F80-9C1F-4E45-85B6-5225D539AFEC}" type="presOf" srcId="{20434C70-3F1D-4272-9274-7B0312009542}" destId="{013CD3C3-7AD8-411F-8A7C-69BEA1DA9A5D}" srcOrd="0" destOrd="0" presId="urn:microsoft.com/office/officeart/2005/8/layout/lProcess3"/>
    <dgm:cxn modelId="{0CC1959B-F349-2247-9C6B-EFE6059D6D1E}" type="presOf" srcId="{EAEA4983-FC1F-4521-9F3B-9B1BA6EB1D9A}" destId="{87A28677-5C43-4E41-83BA-D91394607A64}"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987F1FB3-4C42-5048-9D0B-354AE2999090}" type="presOf" srcId="{32910D81-1A10-445B-A05D-13F974675E06}" destId="{51EC903C-8A60-4649-A668-B2BB21BAB01A}" srcOrd="0" destOrd="0" presId="urn:microsoft.com/office/officeart/2005/8/layout/lProcess3"/>
    <dgm:cxn modelId="{E7CA22D4-F501-114F-8445-2851277DD1C7}" type="presOf" srcId="{4447E8B9-142F-4CDF-B2E7-F4DEAA0A513D}" destId="{507D1F77-52C9-4EE5-93A1-911F8809EAB5}" srcOrd="0" destOrd="0" presId="urn:microsoft.com/office/officeart/2005/8/layout/lProcess3"/>
    <dgm:cxn modelId="{EC3B0DE3-F0C5-9C43-BE07-70A923CC882E}" type="presOf" srcId="{DFB829F5-3497-4442-A983-2D287E15A15D}" destId="{3A980F5A-4466-452B-B914-3A9D26E3C528}"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D584EDE7-9D3B-FF47-AEFD-50393429F5CB}" type="presOf" srcId="{EF6217B0-EA77-48F1-AFBD-C6EBFB5BF7DF}" destId="{E141E35C-DBF6-4E91-9ACF-C2798F26A2DD}" srcOrd="0" destOrd="0" presId="urn:microsoft.com/office/officeart/2005/8/layout/lProcess3"/>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7BA873F9-6390-A647-967F-7819B3B19A40}" type="presOf" srcId="{35411671-F7E7-4364-A5C2-32F63199C3E8}" destId="{38D3359D-C23B-40D2-A99A-9F5FD39883AA}" srcOrd="0" destOrd="0" presId="urn:microsoft.com/office/officeart/2005/8/layout/lProcess3"/>
    <dgm:cxn modelId="{6F7B5921-0AA6-274A-9997-B186C132B76C}" type="presParOf" srcId="{38D3359D-C23B-40D2-A99A-9F5FD39883AA}" destId="{4F28D1ED-91B5-474E-B71A-E9598885B486}" srcOrd="0" destOrd="0" presId="urn:microsoft.com/office/officeart/2005/8/layout/lProcess3"/>
    <dgm:cxn modelId="{EF5E9267-7C1B-184A-8320-B4391B7CAFEB}" type="presParOf" srcId="{4F28D1ED-91B5-474E-B71A-E9598885B486}" destId="{11347471-54A8-42C5-819C-B92A87390E22}" srcOrd="0" destOrd="0" presId="urn:microsoft.com/office/officeart/2005/8/layout/lProcess3"/>
    <dgm:cxn modelId="{FF3CD37F-F88E-3849-8B82-5E7B161AE8EF}" type="presParOf" srcId="{4F28D1ED-91B5-474E-B71A-E9598885B486}" destId="{E1A7F01C-A3F5-4390-9D70-91C6B58175DB}" srcOrd="1" destOrd="0" presId="urn:microsoft.com/office/officeart/2005/8/layout/lProcess3"/>
    <dgm:cxn modelId="{668EB90E-FFDC-DB4C-AD4C-9CD6B457E1CF}" type="presParOf" srcId="{4F28D1ED-91B5-474E-B71A-E9598885B486}" destId="{F5983728-5D0F-4338-BBC3-56205E5C0D81}" srcOrd="2" destOrd="0" presId="urn:microsoft.com/office/officeart/2005/8/layout/lProcess3"/>
    <dgm:cxn modelId="{7C3CEA55-A992-EC40-8E6F-140FBB7B7652}" type="presParOf" srcId="{4F28D1ED-91B5-474E-B71A-E9598885B486}" destId="{5B0320B7-357B-48C0-984F-BF1D5981316A}" srcOrd="3" destOrd="0" presId="urn:microsoft.com/office/officeart/2005/8/layout/lProcess3"/>
    <dgm:cxn modelId="{4CCD52D2-7C12-AC40-ADB6-1C25F0C29505}" type="presParOf" srcId="{4F28D1ED-91B5-474E-B71A-E9598885B486}" destId="{51EC903C-8A60-4649-A668-B2BB21BAB01A}" srcOrd="4" destOrd="0" presId="urn:microsoft.com/office/officeart/2005/8/layout/lProcess3"/>
    <dgm:cxn modelId="{3BB909FC-4891-554E-AF6B-E4B73DC33FAC}" type="presParOf" srcId="{38D3359D-C23B-40D2-A99A-9F5FD39883AA}" destId="{5D8F92DE-D144-4FBA-9239-9A7092BE954E}" srcOrd="1" destOrd="0" presId="urn:microsoft.com/office/officeart/2005/8/layout/lProcess3"/>
    <dgm:cxn modelId="{C5C11A64-EB8F-7541-A885-462249F6D8CA}" type="presParOf" srcId="{38D3359D-C23B-40D2-A99A-9F5FD39883AA}" destId="{E925652D-C43F-4659-91E5-1FF5D5931260}" srcOrd="2" destOrd="0" presId="urn:microsoft.com/office/officeart/2005/8/layout/lProcess3"/>
    <dgm:cxn modelId="{842B98C2-C003-EE45-A67B-EDEEDB7DD745}" type="presParOf" srcId="{E925652D-C43F-4659-91E5-1FF5D5931260}" destId="{EADC5FA9-716F-4CFA-A6E2-51C639E7D755}" srcOrd="0" destOrd="0" presId="urn:microsoft.com/office/officeart/2005/8/layout/lProcess3"/>
    <dgm:cxn modelId="{CA02A584-5B90-B441-AE5E-68DE66BA672E}" type="presParOf" srcId="{E925652D-C43F-4659-91E5-1FF5D5931260}" destId="{DC40744A-AE16-4947-9B23-920B9E8D28D2}" srcOrd="1" destOrd="0" presId="urn:microsoft.com/office/officeart/2005/8/layout/lProcess3"/>
    <dgm:cxn modelId="{99E11693-C863-D441-8BD9-6D54F7684747}" type="presParOf" srcId="{E925652D-C43F-4659-91E5-1FF5D5931260}" destId="{541E66C2-FE8D-4A85-8F9E-9DE0F5E1BB1D}" srcOrd="2" destOrd="0" presId="urn:microsoft.com/office/officeart/2005/8/layout/lProcess3"/>
    <dgm:cxn modelId="{24EEC3EE-11CE-BC4D-BB75-E130DB9269CD}" type="presParOf" srcId="{E925652D-C43F-4659-91E5-1FF5D5931260}" destId="{9A3EB95B-4479-441A-906B-935A65802779}" srcOrd="3" destOrd="0" presId="urn:microsoft.com/office/officeart/2005/8/layout/lProcess3"/>
    <dgm:cxn modelId="{3F89E538-5948-B743-9B61-82CEFC1D33C4}" type="presParOf" srcId="{E925652D-C43F-4659-91E5-1FF5D5931260}" destId="{87A28677-5C43-4E41-83BA-D91394607A64}" srcOrd="4" destOrd="0" presId="urn:microsoft.com/office/officeart/2005/8/layout/lProcess3"/>
    <dgm:cxn modelId="{C65E94CD-DA12-EE4B-818D-E8ADE0E98136}" type="presParOf" srcId="{38D3359D-C23B-40D2-A99A-9F5FD39883AA}" destId="{37160722-E2CF-4220-A099-1D4290966BC7}" srcOrd="3" destOrd="0" presId="urn:microsoft.com/office/officeart/2005/8/layout/lProcess3"/>
    <dgm:cxn modelId="{37557807-BEE0-3240-95E6-2C1DF97BE927}" type="presParOf" srcId="{38D3359D-C23B-40D2-A99A-9F5FD39883AA}" destId="{554C6FDA-DBF2-4702-A3D1-FD4412E84E68}" srcOrd="4" destOrd="0" presId="urn:microsoft.com/office/officeart/2005/8/layout/lProcess3"/>
    <dgm:cxn modelId="{48565EE2-77DC-0043-B2D5-F4A6EECB6F78}" type="presParOf" srcId="{554C6FDA-DBF2-4702-A3D1-FD4412E84E68}" destId="{E141E35C-DBF6-4E91-9ACF-C2798F26A2DD}" srcOrd="0" destOrd="0" presId="urn:microsoft.com/office/officeart/2005/8/layout/lProcess3"/>
    <dgm:cxn modelId="{5840DFA0-0A28-1F4C-8FBD-58370571EC25}" type="presParOf" srcId="{554C6FDA-DBF2-4702-A3D1-FD4412E84E68}" destId="{18B6C99B-7F3F-4E1F-A8E7-0B037ADB840C}" srcOrd="1" destOrd="0" presId="urn:microsoft.com/office/officeart/2005/8/layout/lProcess3"/>
    <dgm:cxn modelId="{C65F2D3B-73F3-5A42-8C2E-AE45163E82CB}" type="presParOf" srcId="{554C6FDA-DBF2-4702-A3D1-FD4412E84E68}" destId="{013CD3C3-7AD8-411F-8A7C-69BEA1DA9A5D}" srcOrd="2" destOrd="0" presId="urn:microsoft.com/office/officeart/2005/8/layout/lProcess3"/>
    <dgm:cxn modelId="{970EFAAD-3743-2C44-970D-9ACE39C98BB9}" type="presParOf" srcId="{554C6FDA-DBF2-4702-A3D1-FD4412E84E68}" destId="{34759811-116A-4205-AC32-CD2666CD59FE}" srcOrd="3" destOrd="0" presId="urn:microsoft.com/office/officeart/2005/8/layout/lProcess3"/>
    <dgm:cxn modelId="{F0B73C59-BA50-1C46-81C6-5E94B40DB4A6}" type="presParOf" srcId="{554C6FDA-DBF2-4702-A3D1-FD4412E84E68}" destId="{49D29610-DD67-4E9D-97A4-9730C769C272}" srcOrd="4" destOrd="0" presId="urn:microsoft.com/office/officeart/2005/8/layout/lProcess3"/>
    <dgm:cxn modelId="{8F3F6647-CEF0-0C46-A6DC-0E7762873D26}" type="presParOf" srcId="{38D3359D-C23B-40D2-A99A-9F5FD39883AA}" destId="{03F7121E-83E9-48E9-92E2-7840DBE76F3A}" srcOrd="5" destOrd="0" presId="urn:microsoft.com/office/officeart/2005/8/layout/lProcess3"/>
    <dgm:cxn modelId="{50D31F22-5B28-D54A-A95D-688FE1BE2FAD}" type="presParOf" srcId="{38D3359D-C23B-40D2-A99A-9F5FD39883AA}" destId="{FBDEEE3D-61A9-4961-B7F4-728786804DBB}" srcOrd="6" destOrd="0" presId="urn:microsoft.com/office/officeart/2005/8/layout/lProcess3"/>
    <dgm:cxn modelId="{5F422B40-8E0B-884E-A88C-C3B10FA11E49}" type="presParOf" srcId="{FBDEEE3D-61A9-4961-B7F4-728786804DBB}" destId="{FE41520E-6886-47EF-88A6-3D890CBA4F29}" srcOrd="0" destOrd="0" presId="urn:microsoft.com/office/officeart/2005/8/layout/lProcess3"/>
    <dgm:cxn modelId="{80F31CE7-D67D-484B-AA0F-D46BD6257E95}" type="presParOf" srcId="{FBDEEE3D-61A9-4961-B7F4-728786804DBB}" destId="{58148DD7-FBCA-48B6-96EA-68FA5A901879}" srcOrd="1" destOrd="0" presId="urn:microsoft.com/office/officeart/2005/8/layout/lProcess3"/>
    <dgm:cxn modelId="{1127FBF6-0311-ED4A-9AF5-9A3E59030CC5}" type="presParOf" srcId="{FBDEEE3D-61A9-4961-B7F4-728786804DBB}" destId="{3A980F5A-4466-452B-B914-3A9D26E3C528}" srcOrd="2" destOrd="0" presId="urn:microsoft.com/office/officeart/2005/8/layout/lProcess3"/>
    <dgm:cxn modelId="{94370FC1-DB97-EA4E-9131-71AD14A7B6DE}" type="presParOf" srcId="{FBDEEE3D-61A9-4961-B7F4-728786804DBB}" destId="{2618CB6C-E954-4A8F-A424-C2EBEB79E56C}" srcOrd="3" destOrd="0" presId="urn:microsoft.com/office/officeart/2005/8/layout/lProcess3"/>
    <dgm:cxn modelId="{F4CB9D51-19DD-FB48-AEE1-268E657EBCB7}" type="presParOf" srcId="{FBDEEE3D-61A9-4961-B7F4-728786804DBB}" destId="{507D1F77-52C9-4EE5-93A1-911F8809EAB5}" srcOrd="4" destOrd="0" presId="urn:microsoft.com/office/officeart/2005/8/layout/lProcess3"/>
    <dgm:cxn modelId="{007C83A4-A877-1048-9ADB-8A4C724374E7}" type="presParOf" srcId="{38D3359D-C23B-40D2-A99A-9F5FD39883AA}" destId="{6B11B89B-1A4F-4A8D-BC2D-08065B189D97}" srcOrd="7" destOrd="0" presId="urn:microsoft.com/office/officeart/2005/8/layout/lProcess3"/>
    <dgm:cxn modelId="{E5CE3361-C573-1340-8A46-BFBDB09482EB}" type="presParOf" srcId="{38D3359D-C23B-40D2-A99A-9F5FD39883AA}" destId="{8574B90F-7373-4CFF-B982-F42305FE073C}" srcOrd="8" destOrd="0" presId="urn:microsoft.com/office/officeart/2005/8/layout/lProcess3"/>
    <dgm:cxn modelId="{6A4F719D-C5E3-1E4E-AF52-C0149E9978BA}" type="presParOf" srcId="{8574B90F-7373-4CFF-B982-F42305FE073C}" destId="{86BDE5DD-6D0C-4F1B-8FF4-73DB6CBC77DD}" srcOrd="0" destOrd="0" presId="urn:microsoft.com/office/officeart/2005/8/layout/lProcess3"/>
    <dgm:cxn modelId="{D8F602B8-5F41-4E4B-903D-DE1B74CBDA3C}" type="presParOf" srcId="{8574B90F-7373-4CFF-B982-F42305FE073C}" destId="{B999A0F9-241E-4EC4-9E35-DFB9AC42F407}" srcOrd="1" destOrd="0" presId="urn:microsoft.com/office/officeart/2005/8/layout/lProcess3"/>
    <dgm:cxn modelId="{AF874AA1-9505-E444-8E0C-E3734C0491E8}" type="presParOf" srcId="{8574B90F-7373-4CFF-B982-F42305FE073C}" destId="{BDF7F919-2FCE-4FC8-8F70-4D9B39CF80EB}" srcOrd="2" destOrd="0" presId="urn:microsoft.com/office/officeart/2005/8/layout/lProcess3"/>
    <dgm:cxn modelId="{30EA0F80-A5CA-1944-918A-01B5FF0F0BCD}" type="presParOf" srcId="{8574B90F-7373-4CFF-B982-F42305FE073C}" destId="{2ACFC25F-3FDF-4C61-9ADE-F9293437F6B0}" srcOrd="3" destOrd="0" presId="urn:microsoft.com/office/officeart/2005/8/layout/lProcess3"/>
    <dgm:cxn modelId="{6F95022A-DC8A-CC42-9BBD-C608A72ACEF8}" type="presParOf" srcId="{8574B90F-7373-4CFF-B982-F42305FE073C}" destId="{92466F7A-9F52-4D25-8ED0-5F86A9E78AAC}"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err="1">
              <a:solidFill>
                <a:schemeClr val="tx1">
                  <a:lumMod val="65000"/>
                  <a:lumOff val="35000"/>
                </a:schemeClr>
              </a:solidFill>
              <a:effectLst/>
              <a:latin typeface="Arial" charset="0"/>
              <a:ea typeface="Arial" charset="0"/>
              <a:cs typeface="Arial" charset="0"/>
            </a:rPr>
            <a:t>Div</a:t>
          </a:r>
          <a:r>
            <a:rPr lang="en-US" sz="1600" b="0" i="0" u="none" strike="noStrike" baseline="0" dirty="0">
              <a:solidFill>
                <a:schemeClr val="tx1">
                  <a:lumMod val="65000"/>
                  <a:lumOff val="35000"/>
                </a:schemeClr>
              </a:solidFill>
              <a:effectLst/>
              <a:latin typeface="Arial" charset="0"/>
              <a:ea typeface="Arial" charset="0"/>
              <a:cs typeface="Arial" charset="0"/>
            </a:rPr>
            <a:t> Yield </a:t>
          </a:r>
          <a:r>
            <a:rPr lang="en-US" altLang="en-US" sz="1600" dirty="0">
              <a:solidFill>
                <a:schemeClr val="tx1">
                  <a:lumMod val="65000"/>
                  <a:lumOff val="35000"/>
                </a:schemeClr>
              </a:solidFill>
              <a:latin typeface="Arial" charset="0"/>
              <a:ea typeface="Arial" charset="0"/>
              <a:cs typeface="Arial" charset="0"/>
            </a:rPr>
            <a:t>≥ SPDR </a:t>
          </a:r>
          <a:r>
            <a:rPr lang="en-US" altLang="en-US" sz="1600" dirty="0" err="1">
              <a:solidFill>
                <a:schemeClr val="tx1">
                  <a:lumMod val="65000"/>
                  <a:lumOff val="35000"/>
                </a:schemeClr>
              </a:solidFill>
              <a:latin typeface="Arial" charset="0"/>
              <a:ea typeface="Arial" charset="0"/>
              <a:cs typeface="Arial" charset="0"/>
            </a:rPr>
            <a:t>Div</a:t>
          </a:r>
          <a:r>
            <a:rPr lang="en-US" altLang="en-US" sz="1600" dirty="0">
              <a:solidFill>
                <a:schemeClr val="tx1">
                  <a:lumMod val="65000"/>
                  <a:lumOff val="35000"/>
                </a:schemeClr>
              </a:solidFill>
              <a:latin typeface="Arial" charset="0"/>
              <a:ea typeface="Arial" charset="0"/>
              <a:cs typeface="Arial" charset="0"/>
            </a:rPr>
            <a:t> ETF</a:t>
          </a:r>
          <a:r>
            <a:rPr lang="en-US" sz="1600" b="0" i="0" u="none" strike="noStrike" baseline="0" dirty="0">
              <a:solidFill>
                <a:schemeClr val="tx1">
                  <a:lumMod val="65000"/>
                  <a:lumOff val="35000"/>
                </a:schemeClr>
              </a:solidFill>
              <a:effectLst/>
              <a:latin typeface="Arial" charset="0"/>
              <a:ea typeface="Arial" charset="0"/>
              <a:cs typeface="Arial" charset="0"/>
            </a:rPr>
            <a:t> </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400" b="0" i="0" u="none" strike="noStrike" dirty="0">
              <a:solidFill>
                <a:schemeClr val="tx1">
                  <a:lumMod val="65000"/>
                  <a:lumOff val="35000"/>
                </a:schemeClr>
              </a:solidFill>
              <a:effectLst/>
              <a:latin typeface="Arial" charset="0"/>
              <a:ea typeface="Arial" charset="0"/>
              <a:cs typeface="Arial" charset="0"/>
            </a:rPr>
            <a:t>Quick Ratio &gt; Industry</a:t>
          </a:r>
          <a:r>
            <a:rPr lang="en-US" sz="1400" b="0" i="0" u="none" strike="noStrike" baseline="0" dirty="0">
              <a:solidFill>
                <a:schemeClr val="tx1">
                  <a:lumMod val="65000"/>
                  <a:lumOff val="35000"/>
                </a:schemeClr>
              </a:solidFill>
              <a:effectLst/>
              <a:latin typeface="Arial" charset="0"/>
              <a:ea typeface="Arial" charset="0"/>
              <a:cs typeface="Arial" charset="0"/>
            </a:rPr>
            <a:t> Average</a:t>
          </a:r>
          <a:endParaRPr lang="en-US" sz="14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1.1</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Total</a:t>
          </a:r>
          <a:r>
            <a:rPr lang="en-US" sz="1600" baseline="0" dirty="0">
              <a:solidFill>
                <a:schemeClr val="tx1">
                  <a:lumMod val="65000"/>
                  <a:lumOff val="35000"/>
                </a:schemeClr>
              </a:solidFill>
              <a:latin typeface="Arial" charset="0"/>
              <a:ea typeface="Arial" charset="0"/>
              <a:cs typeface="Arial" charset="0"/>
            </a:rPr>
            <a:t> Cash </a:t>
          </a:r>
          <a:r>
            <a:rPr lang="en-US" sz="1600" baseline="0" dirty="0" err="1">
              <a:solidFill>
                <a:schemeClr val="tx1">
                  <a:lumMod val="65000"/>
                  <a:lumOff val="35000"/>
                </a:schemeClr>
              </a:solidFill>
              <a:latin typeface="Arial" charset="0"/>
              <a:ea typeface="Arial" charset="0"/>
              <a:cs typeface="Arial" charset="0"/>
            </a:rPr>
            <a:t>Div</a:t>
          </a:r>
          <a:r>
            <a:rPr lang="en-US" sz="1600" baseline="0" dirty="0">
              <a:solidFill>
                <a:schemeClr val="tx1">
                  <a:lumMod val="65000"/>
                  <a:lumOff val="35000"/>
                </a:schemeClr>
              </a:solidFill>
              <a:latin typeface="Arial" charset="0"/>
              <a:ea typeface="Arial" charset="0"/>
              <a:cs typeface="Arial" charset="0"/>
            </a:rPr>
            <a:t> Paid Annually</a:t>
          </a:r>
          <a:endParaRPr lang="en-US" sz="1600" dirty="0">
            <a:solidFill>
              <a:schemeClr val="tx1">
                <a:lumMod val="65000"/>
                <a:lumOff val="35000"/>
              </a:schemeClr>
            </a:solidFill>
            <a:latin typeface="Arial" charset="0"/>
            <a:ea typeface="Arial" charset="0"/>
            <a:cs typeface="Arial" charset="0"/>
          </a:endParaRP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Constant Dividend</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BX</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3.5%</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1.0</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Positive</a:t>
          </a:r>
          <a:r>
            <a:rPr lang="en-US" sz="1600" baseline="0" dirty="0">
              <a:solidFill>
                <a:schemeClr val="tx1">
                  <a:lumMod val="65000"/>
                  <a:lumOff val="35000"/>
                </a:schemeClr>
              </a:solidFill>
              <a:latin typeface="Arial" charset="0"/>
              <a:ea typeface="Arial" charset="0"/>
              <a:cs typeface="Arial" charset="0"/>
            </a:rPr>
            <a:t> Cash Flow</a:t>
          </a:r>
          <a:endParaRPr lang="en-US" sz="1600" dirty="0">
            <a:solidFill>
              <a:schemeClr val="tx1">
                <a:lumMod val="65000"/>
                <a:lumOff val="35000"/>
              </a:schemeClr>
            </a:solidFill>
            <a:latin typeface="Arial" charset="0"/>
            <a:ea typeface="Arial" charset="0"/>
            <a:cs typeface="Arial" charset="0"/>
          </a:endParaRP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D575836-BBBE-E140-8723-A35C4939891B}">
      <dgm:prSet custT="1"/>
      <dgm:spPr/>
      <dgm:t>
        <a:bodyPr/>
        <a:lstStyle/>
        <a:p>
          <a:r>
            <a:rPr lang="en-US" sz="1400" dirty="0">
              <a:solidFill>
                <a:schemeClr val="tx1">
                  <a:lumMod val="65000"/>
                  <a:lumOff val="35000"/>
                </a:schemeClr>
              </a:solidFill>
              <a:latin typeface="Arial" charset="0"/>
              <a:ea typeface="Arial" charset="0"/>
              <a:cs typeface="Arial" charset="0"/>
            </a:rPr>
            <a:t>Historical</a:t>
          </a:r>
          <a:r>
            <a:rPr lang="en-US" sz="1400" baseline="0" dirty="0">
              <a:solidFill>
                <a:schemeClr val="tx1">
                  <a:lumMod val="65000"/>
                  <a:lumOff val="35000"/>
                </a:schemeClr>
              </a:solidFill>
              <a:latin typeface="Arial" charset="0"/>
              <a:ea typeface="Arial" charset="0"/>
              <a:cs typeface="Arial" charset="0"/>
            </a:rPr>
            <a:t> &amp; Potential </a:t>
          </a:r>
          <a:r>
            <a:rPr lang="en-US" sz="1400" baseline="0" dirty="0" err="1">
              <a:solidFill>
                <a:schemeClr val="tx1">
                  <a:lumMod val="65000"/>
                  <a:lumOff val="35000"/>
                </a:schemeClr>
              </a:solidFill>
              <a:latin typeface="Arial" charset="0"/>
              <a:ea typeface="Arial" charset="0"/>
              <a:cs typeface="Arial" charset="0"/>
            </a:rPr>
            <a:t>Div</a:t>
          </a:r>
          <a:r>
            <a:rPr lang="en-US" sz="1400" baseline="0" dirty="0">
              <a:solidFill>
                <a:schemeClr val="tx1">
                  <a:lumMod val="65000"/>
                  <a:lumOff val="35000"/>
                </a:schemeClr>
              </a:solidFill>
              <a:latin typeface="Arial" charset="0"/>
              <a:ea typeface="Arial" charset="0"/>
              <a:cs typeface="Arial" charset="0"/>
            </a:rPr>
            <a:t> Growth</a:t>
          </a:r>
          <a:endParaRPr lang="en-US" sz="1400" dirty="0">
            <a:solidFill>
              <a:schemeClr val="tx1">
                <a:lumMod val="65000"/>
                <a:lumOff val="35000"/>
              </a:schemeClr>
            </a:solidFill>
            <a:latin typeface="Arial" charset="0"/>
            <a:ea typeface="Arial" charset="0"/>
            <a:cs typeface="Arial" charset="0"/>
          </a:endParaRPr>
        </a:p>
      </dgm:t>
    </dgm:pt>
    <dgm:pt modelId="{CF8A894D-4850-3744-ADC8-6AFC0295ADB8}" type="parTrans" cxnId="{1671E3E8-AE5F-2D4B-B4FD-F07D6B273FB3}">
      <dgm:prSet/>
      <dgm:spPr/>
      <dgm:t>
        <a:bodyPr/>
        <a:lstStyle/>
        <a:p>
          <a:endParaRPr lang="en-US"/>
        </a:p>
      </dgm:t>
    </dgm:pt>
    <dgm:pt modelId="{393D78D2-69E4-584F-8F04-DA7F8A27DE7D}" type="sibTrans" cxnId="{1671E3E8-AE5F-2D4B-B4FD-F07D6B273FB3}">
      <dgm:prSet/>
      <dgm:spPr/>
      <dgm:t>
        <a:bodyPr/>
        <a:lstStyle/>
        <a:p>
          <a:endParaRPr lang="en-US"/>
        </a:p>
      </dgm:t>
    </dgm:pt>
    <dgm:pt modelId="{4BA3088A-02CA-8E43-B6DC-6162BD222BF6}">
      <dgm:prSet/>
      <dgm:spPr/>
      <dgm:t>
        <a:bodyPr/>
        <a:lstStyle/>
        <a:p>
          <a:endParaRPr lang="en-US"/>
        </a:p>
      </dgm:t>
    </dgm:pt>
    <dgm:pt modelId="{DD27E1D9-E929-FF4A-9E9C-601814324F96}" type="parTrans" cxnId="{607CD54A-163E-5245-86C0-39A323CE2897}">
      <dgm:prSet/>
      <dgm:spPr/>
      <dgm:t>
        <a:bodyPr/>
        <a:lstStyle/>
        <a:p>
          <a:endParaRPr lang="en-US"/>
        </a:p>
      </dgm:t>
    </dgm:pt>
    <dgm:pt modelId="{D70DED17-B5C8-5446-AA75-26C206420F06}" type="sibTrans" cxnId="{607CD54A-163E-5245-86C0-39A323CE2897}">
      <dgm:prSet/>
      <dgm:spPr/>
      <dgm:t>
        <a:bodyPr/>
        <a:lstStyle/>
        <a:p>
          <a:endParaRPr lang="en-US"/>
        </a:p>
      </dgm:t>
    </dgm:pt>
    <dgm:pt modelId="{65911BA6-031A-8E4C-942E-07BB7E9B023C}">
      <dgm:prSe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141E8928-81B7-D54F-803A-34D96A025F6C}" type="parTrans" cxnId="{3EC1BE37-EB84-0548-B156-7F0976DC2C4B}">
      <dgm:prSet/>
      <dgm:spPr/>
      <dgm:t>
        <a:bodyPr/>
        <a:lstStyle/>
        <a:p>
          <a:endParaRPr lang="en-US"/>
        </a:p>
      </dgm:t>
    </dgm:pt>
    <dgm:pt modelId="{341938D9-46F2-144F-A0EE-8685156AB11B}" type="sibTrans" cxnId="{3EC1BE37-EB84-0548-B156-7F0976DC2C4B}">
      <dgm:prSet/>
      <dgm:spPr/>
      <dgm:t>
        <a:bodyPr/>
        <a:lstStyle/>
        <a:p>
          <a:endParaRPr lang="en-US"/>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2.53%</a:t>
          </a: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7"/>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4">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4">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7"/>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4"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4">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7"/>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4">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4">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7"/>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4">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4">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7"/>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4">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4">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7"/>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4">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4">
        <dgm:presLayoutVars>
          <dgm:bulletEnabled val="1"/>
        </dgm:presLayoutVars>
      </dgm:prSet>
      <dgm:spPr/>
    </dgm:pt>
    <dgm:pt modelId="{CFE1C0EA-0AEC-E34F-9932-9FDC81A7FBB8}" type="pres">
      <dgm:prSet presAssocID="{CD6F93F1-FCED-461C-BE93-5CC9041A040B}" presName="vSp" presStyleCnt="0"/>
      <dgm:spPr/>
    </dgm:pt>
    <dgm:pt modelId="{85D9934B-3F38-5B4E-AEB9-012F090AE66A}" type="pres">
      <dgm:prSet presAssocID="{3D575836-BBBE-E140-8723-A35C4939891B}" presName="horFlow" presStyleCnt="0"/>
      <dgm:spPr/>
    </dgm:pt>
    <dgm:pt modelId="{467251B7-9D40-E047-8F47-0EC082607F01}" type="pres">
      <dgm:prSet presAssocID="{3D575836-BBBE-E140-8723-A35C4939891B}" presName="bigChev" presStyleLbl="node1" presStyleIdx="6" presStyleCnt="7"/>
      <dgm:spPr/>
    </dgm:pt>
    <dgm:pt modelId="{63233270-D2B1-764B-9706-FFC2E1686A9B}" type="pres">
      <dgm:prSet presAssocID="{DD27E1D9-E929-FF4A-9E9C-601814324F96}" presName="parTrans" presStyleCnt="0"/>
      <dgm:spPr/>
    </dgm:pt>
    <dgm:pt modelId="{38BADE21-A146-064B-9AD2-129AAE31EF6D}" type="pres">
      <dgm:prSet presAssocID="{4BA3088A-02CA-8E43-B6DC-6162BD222BF6}" presName="node" presStyleLbl="alignAccFollowNode1" presStyleIdx="12" presStyleCnt="14">
        <dgm:presLayoutVars>
          <dgm:bulletEnabled val="1"/>
        </dgm:presLayoutVars>
      </dgm:prSet>
      <dgm:spPr/>
    </dgm:pt>
    <dgm:pt modelId="{939D2600-A951-3041-A78D-C2ACE2D4118B}" type="pres">
      <dgm:prSet presAssocID="{D70DED17-B5C8-5446-AA75-26C206420F06}" presName="sibTrans" presStyleCnt="0"/>
      <dgm:spPr/>
    </dgm:pt>
    <dgm:pt modelId="{E8D355F0-2CF1-3D48-9652-66150F28661D}" type="pres">
      <dgm:prSet presAssocID="{65911BA6-031A-8E4C-942E-07BB7E9B023C}" presName="node" presStyleLbl="alignAccFollowNode1" presStyleIdx="13" presStyleCnt="14">
        <dgm:presLayoutVars>
          <dgm:bulletEnabled val="1"/>
        </dgm:presLayoutVars>
      </dgm:prSet>
      <dgm:spPr/>
    </dgm:pt>
  </dgm:ptLst>
  <dgm:cxnLst>
    <dgm:cxn modelId="{1F447B00-66B5-BC4A-BC65-AAC172C16141}" type="presOf" srcId="{32910D81-1A10-445B-A05D-13F974675E06}" destId="{51EC903C-8A60-4649-A668-B2BB21BAB01A}" srcOrd="0" destOrd="0" presId="urn:microsoft.com/office/officeart/2005/8/layout/lProcess3"/>
    <dgm:cxn modelId="{C1F44401-F1EA-4A31-9688-D0F6C1E49488}" srcId="{67E2C97B-640D-4B70-A002-88297B90E636}" destId="{347ACA7E-7742-42F4-BEE5-70B43756AED1}" srcOrd="1" destOrd="0" parTransId="{16737F49-96BD-4F0D-A4AE-01F3F49FAC45}" sibTransId="{4AD91636-FCF3-4D49-8FAF-370709227ED1}"/>
    <dgm:cxn modelId="{34360803-7A44-1049-9075-16D1C8956C55}" type="presOf" srcId="{65911BA6-031A-8E4C-942E-07BB7E9B023C}" destId="{E8D355F0-2CF1-3D48-9652-66150F28661D}" srcOrd="0" destOrd="0" presId="urn:microsoft.com/office/officeart/2005/8/layout/lProcess3"/>
    <dgm:cxn modelId="{3CAD1407-D08C-DB45-8F41-6F90EDE8529D}" type="presOf" srcId="{EF6217B0-EA77-48F1-AFBD-C6EBFB5BF7DF}" destId="{E141E35C-DBF6-4E91-9ACF-C2798F26A2DD}" srcOrd="0" destOrd="0" presId="urn:microsoft.com/office/officeart/2005/8/layout/lProcess3"/>
    <dgm:cxn modelId="{F556F90C-94D3-A04E-9892-4EBD78387427}" type="presOf" srcId="{4821046A-86D4-4453-99C1-277E8BDF79E0}" destId="{FE41520E-6886-47EF-88A6-3D890CBA4F29}"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4510650F-9AAA-3046-BC44-C2A5C78D7CB1}" type="presOf" srcId="{614FDC46-EF27-4147-AAB3-A9FAEB94F433}" destId="{541E66C2-FE8D-4A85-8F9E-9DE0F5E1BB1D}" srcOrd="0" destOrd="0" presId="urn:microsoft.com/office/officeart/2005/8/layout/lProcess3"/>
    <dgm:cxn modelId="{14AF670F-ACE5-7E4B-BF18-F354779CF25E}" type="presOf" srcId="{EAEA4983-FC1F-4521-9F3B-9B1BA6EB1D9A}" destId="{87A28677-5C43-4E41-83BA-D91394607A64}" srcOrd="0" destOrd="0" presId="urn:microsoft.com/office/officeart/2005/8/layout/lProcess3"/>
    <dgm:cxn modelId="{EAD01814-3D28-3B42-834A-F71EE6DD2055}" type="presOf" srcId="{F4193131-7D5F-417D-9022-2A475A3242D1}" destId="{BDF7F919-2FCE-4FC8-8F70-4D9B39CF80EB}" srcOrd="0" destOrd="0" presId="urn:microsoft.com/office/officeart/2005/8/layout/lProcess3"/>
    <dgm:cxn modelId="{57F65114-7852-4C22-A0C9-2F6A6CA11852}" srcId="{4619DA42-C396-4AA2-A892-8B877AB95689}" destId="{EAEA4983-FC1F-4521-9F3B-9B1BA6EB1D9A}" srcOrd="1" destOrd="0" parTransId="{E92A5C81-AE88-43CF-AC89-88A141B3DA40}" sibTransId="{35B6D1E7-57AA-48E9-8640-0167D3EE4EC6}"/>
    <dgm:cxn modelId="{523FC718-3C4E-B54D-B597-6BE0BB456A41}" type="presOf" srcId="{CD6F93F1-FCED-461C-BE93-5CC9041A040B}" destId="{5F6C58FB-C10F-4021-A1F8-DAAB5D2C6382}" srcOrd="0" destOrd="0" presId="urn:microsoft.com/office/officeart/2005/8/layout/lProcess3"/>
    <dgm:cxn modelId="{E4D29923-1B3C-CD46-A6A2-102B8F7A7B11}" type="presOf" srcId="{373C2F46-82AF-4B88-A3C2-2F7DF8EEE9FA}" destId="{0C59FC2A-F597-4047-84FE-899A6A74A0D1}"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EC1BE37-EB84-0548-B156-7F0976DC2C4B}" srcId="{3D575836-BBBE-E140-8723-A35C4939891B}" destId="{65911BA6-031A-8E4C-942E-07BB7E9B023C}" srcOrd="1" destOrd="0" parTransId="{141E8928-81B7-D54F-803A-34D96A025F6C}" sibTransId="{341938D9-46F2-144F-A0EE-8685156AB11B}"/>
    <dgm:cxn modelId="{369CDE38-32DB-46F8-988A-44E4CD2492E4}" srcId="{EF6217B0-EA77-48F1-AFBD-C6EBFB5BF7DF}" destId="{20434C70-3F1D-4272-9274-7B0312009542}" srcOrd="0" destOrd="0" parTransId="{571F3D54-3D3F-40C0-AD57-9B6DB19B811C}" sibTransId="{B49996F1-46A0-4AB8-8B22-AFD0518DC93E}"/>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B797EA48-264C-9148-93D3-511E66BB672B}" type="presOf" srcId="{DFB829F5-3497-4442-A983-2D287E15A15D}" destId="{3A980F5A-4466-452B-B914-3A9D26E3C528}" srcOrd="0" destOrd="0" presId="urn:microsoft.com/office/officeart/2005/8/layout/lProcess3"/>
    <dgm:cxn modelId="{933EBF69-9602-0E4C-8434-668AA0300AA5}" type="presOf" srcId="{67E2C97B-640D-4B70-A002-88297B90E636}" destId="{86BDE5DD-6D0C-4F1B-8FF4-73DB6CBC77DD}" srcOrd="0" destOrd="0" presId="urn:microsoft.com/office/officeart/2005/8/layout/lProcess3"/>
    <dgm:cxn modelId="{607CD54A-163E-5245-86C0-39A323CE2897}" srcId="{3D575836-BBBE-E140-8723-A35C4939891B}" destId="{4BA3088A-02CA-8E43-B6DC-6162BD222BF6}" srcOrd="0" destOrd="0" parTransId="{DD27E1D9-E929-FF4A-9E9C-601814324F96}" sibTransId="{D70DED17-B5C8-5446-AA75-26C206420F06}"/>
    <dgm:cxn modelId="{95A4D670-770F-DC4B-BBE2-7D0A17A682E8}" type="presOf" srcId="{9A34AE61-7624-4DFD-8E75-E92A4E9A4235}" destId="{11347471-54A8-42C5-819C-B92A87390E22}" srcOrd="0" destOrd="0" presId="urn:microsoft.com/office/officeart/2005/8/layout/lProcess3"/>
    <dgm:cxn modelId="{1AE20852-9170-8242-A25C-3B528827322B}" type="presOf" srcId="{4BA3088A-02CA-8E43-B6DC-6162BD222BF6}" destId="{38BADE21-A146-064B-9AD2-129AAE31EF6D}" srcOrd="0" destOrd="0" presId="urn:microsoft.com/office/officeart/2005/8/layout/lProcess3"/>
    <dgm:cxn modelId="{D26EDB72-A06D-5C49-925C-A6BDFA23CB84}" type="presOf" srcId="{20434C70-3F1D-4272-9274-7B0312009542}" destId="{013CD3C3-7AD8-411F-8A7C-69BEA1DA9A5D}" srcOrd="0" destOrd="0" presId="urn:microsoft.com/office/officeart/2005/8/layout/lProcess3"/>
    <dgm:cxn modelId="{5E26B459-B9D0-764E-B839-31017544E7AC}" type="presOf" srcId="{4447E8B9-142F-4CDF-B2E7-F4DEAA0A513D}" destId="{507D1F77-52C9-4EE5-93A1-911F8809EAB5}" srcOrd="0" destOrd="0" presId="urn:microsoft.com/office/officeart/2005/8/layout/lProcess3"/>
    <dgm:cxn modelId="{1131FB5A-EC64-FF46-BA4F-7D1064017E7C}" type="presOf" srcId="{7453880C-8831-4BBE-B06C-999D92212409}" destId="{49D29610-DD67-4E9D-97A4-9730C769C272}"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07046A84-4843-ED4E-B0D2-00CE994AA798}" type="presOf" srcId="{4619DA42-C396-4AA2-A892-8B877AB95689}" destId="{EADC5FA9-716F-4CFA-A6E2-51C639E7D755}" srcOrd="0" destOrd="0" presId="urn:microsoft.com/office/officeart/2005/8/layout/lProcess3"/>
    <dgm:cxn modelId="{463D009B-98EA-0844-BB2A-9B0881A0F459}" type="presOf" srcId="{3D575836-BBBE-E140-8723-A35C4939891B}" destId="{467251B7-9D40-E047-8F47-0EC082607F01}"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CA16449F-3CFE-BC46-9DC3-8A80D4CAE63F}" type="presOf" srcId="{C5118BF9-0125-46FC-95AB-4E4B300B4DDA}" destId="{F5983728-5D0F-4338-BBC3-56205E5C0D81}" srcOrd="0" destOrd="0" presId="urn:microsoft.com/office/officeart/2005/8/layout/lProcess3"/>
    <dgm:cxn modelId="{3ACF85A0-CF03-4357-BC0D-CDBF9E922236}" srcId="{EF6217B0-EA77-48F1-AFBD-C6EBFB5BF7DF}" destId="{7453880C-8831-4BBE-B06C-999D92212409}" srcOrd="1" destOrd="0" parTransId="{D1CEAE16-8837-46E9-8053-CBA93A9267CE}" sibTransId="{075CBB34-5189-419B-A1B1-58FE15CE6D7B}"/>
    <dgm:cxn modelId="{AD87C5AC-92F2-44E1-A902-BB24F64A8BBD}" srcId="{CD6F93F1-FCED-461C-BE93-5CC9041A040B}" destId="{98F0366E-CC41-44C9-B7FC-0D0799ACF4DF}" srcOrd="1" destOrd="0" parTransId="{32F5250D-4E0E-41AA-9A6F-4EC815B713E4}" sibTransId="{6EC8E6AF-30C5-42CB-B2E2-2F5A4CD2BB6B}"/>
    <dgm:cxn modelId="{3546A1AE-A974-7448-82FE-357D5BB4C517}" type="presOf" srcId="{347ACA7E-7742-42F4-BEE5-70B43756AED1}" destId="{92466F7A-9F52-4D25-8ED0-5F86A9E78AAC}" srcOrd="0" destOrd="0" presId="urn:microsoft.com/office/officeart/2005/8/layout/lProcess3"/>
    <dgm:cxn modelId="{8C499DD7-1309-DC4B-ACEE-37235E3216B7}" type="presOf" srcId="{35411671-F7E7-4364-A5C2-32F63199C3E8}" destId="{38D3359D-C23B-40D2-A99A-9F5FD39883AA}"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1671E3E8-AE5F-2D4B-B4FD-F07D6B273FB3}" srcId="{35411671-F7E7-4364-A5C2-32F63199C3E8}" destId="{3D575836-BBBE-E140-8723-A35C4939891B}" srcOrd="6" destOrd="0" parTransId="{CF8A894D-4850-3744-ADC8-6AFC0295ADB8}" sibTransId="{393D78D2-69E4-584F-8F04-DA7F8A27DE7D}"/>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1302FAFA-AA72-F743-ABFF-498318797E54}" type="presOf" srcId="{98F0366E-CC41-44C9-B7FC-0D0799ACF4DF}" destId="{B3D039EC-05A1-405B-9B3F-F15BCA2C1D6A}" srcOrd="0" destOrd="0" presId="urn:microsoft.com/office/officeart/2005/8/layout/lProcess3"/>
    <dgm:cxn modelId="{F506DAE1-758B-6D4D-BD8B-2FB21D7140CC}" type="presParOf" srcId="{38D3359D-C23B-40D2-A99A-9F5FD39883AA}" destId="{4F28D1ED-91B5-474E-B71A-E9598885B486}" srcOrd="0" destOrd="0" presId="urn:microsoft.com/office/officeart/2005/8/layout/lProcess3"/>
    <dgm:cxn modelId="{71D68EEC-466C-9243-ADA4-84CA8584FE2C}" type="presParOf" srcId="{4F28D1ED-91B5-474E-B71A-E9598885B486}" destId="{11347471-54A8-42C5-819C-B92A87390E22}" srcOrd="0" destOrd="0" presId="urn:microsoft.com/office/officeart/2005/8/layout/lProcess3"/>
    <dgm:cxn modelId="{B309595A-F867-E74A-9041-F82D8BA8ACCD}" type="presParOf" srcId="{4F28D1ED-91B5-474E-B71A-E9598885B486}" destId="{E1A7F01C-A3F5-4390-9D70-91C6B58175DB}" srcOrd="1" destOrd="0" presId="urn:microsoft.com/office/officeart/2005/8/layout/lProcess3"/>
    <dgm:cxn modelId="{83A758B2-8186-2849-A4A1-73D0B5734376}" type="presParOf" srcId="{4F28D1ED-91B5-474E-B71A-E9598885B486}" destId="{F5983728-5D0F-4338-BBC3-56205E5C0D81}" srcOrd="2" destOrd="0" presId="urn:microsoft.com/office/officeart/2005/8/layout/lProcess3"/>
    <dgm:cxn modelId="{506FE6E3-1372-C04E-A28D-590437B7D004}" type="presParOf" srcId="{4F28D1ED-91B5-474E-B71A-E9598885B486}" destId="{5B0320B7-357B-48C0-984F-BF1D5981316A}" srcOrd="3" destOrd="0" presId="urn:microsoft.com/office/officeart/2005/8/layout/lProcess3"/>
    <dgm:cxn modelId="{024A0B5F-9B36-154A-AD1B-1E838DA89402}" type="presParOf" srcId="{4F28D1ED-91B5-474E-B71A-E9598885B486}" destId="{51EC903C-8A60-4649-A668-B2BB21BAB01A}" srcOrd="4" destOrd="0" presId="urn:microsoft.com/office/officeart/2005/8/layout/lProcess3"/>
    <dgm:cxn modelId="{65E8AEAA-3BA5-B64C-A9AF-1699FD1B7A32}" type="presParOf" srcId="{38D3359D-C23B-40D2-A99A-9F5FD39883AA}" destId="{5D8F92DE-D144-4FBA-9239-9A7092BE954E}" srcOrd="1" destOrd="0" presId="urn:microsoft.com/office/officeart/2005/8/layout/lProcess3"/>
    <dgm:cxn modelId="{51388C75-B071-004E-85C8-348448AC7358}" type="presParOf" srcId="{38D3359D-C23B-40D2-A99A-9F5FD39883AA}" destId="{E925652D-C43F-4659-91E5-1FF5D5931260}" srcOrd="2" destOrd="0" presId="urn:microsoft.com/office/officeart/2005/8/layout/lProcess3"/>
    <dgm:cxn modelId="{75C55FB2-950D-9F43-8D94-3105F618EB31}" type="presParOf" srcId="{E925652D-C43F-4659-91E5-1FF5D5931260}" destId="{EADC5FA9-716F-4CFA-A6E2-51C639E7D755}" srcOrd="0" destOrd="0" presId="urn:microsoft.com/office/officeart/2005/8/layout/lProcess3"/>
    <dgm:cxn modelId="{639EF89E-A19A-794C-BD1D-27B98A3B69DC}" type="presParOf" srcId="{E925652D-C43F-4659-91E5-1FF5D5931260}" destId="{DC40744A-AE16-4947-9B23-920B9E8D28D2}" srcOrd="1" destOrd="0" presId="urn:microsoft.com/office/officeart/2005/8/layout/lProcess3"/>
    <dgm:cxn modelId="{398CFD14-A6E1-D94F-B40B-A7736D16201E}" type="presParOf" srcId="{E925652D-C43F-4659-91E5-1FF5D5931260}" destId="{541E66C2-FE8D-4A85-8F9E-9DE0F5E1BB1D}" srcOrd="2" destOrd="0" presId="urn:microsoft.com/office/officeart/2005/8/layout/lProcess3"/>
    <dgm:cxn modelId="{F4F5C2C2-9CA9-1E4D-AA0C-A5C5B390BD74}" type="presParOf" srcId="{E925652D-C43F-4659-91E5-1FF5D5931260}" destId="{9A3EB95B-4479-441A-906B-935A65802779}" srcOrd="3" destOrd="0" presId="urn:microsoft.com/office/officeart/2005/8/layout/lProcess3"/>
    <dgm:cxn modelId="{B2D6773B-ADDF-964C-AAC6-9FAD73306DF4}" type="presParOf" srcId="{E925652D-C43F-4659-91E5-1FF5D5931260}" destId="{87A28677-5C43-4E41-83BA-D91394607A64}" srcOrd="4" destOrd="0" presId="urn:microsoft.com/office/officeart/2005/8/layout/lProcess3"/>
    <dgm:cxn modelId="{A082DD89-9473-F045-9123-AE24861AFECC}" type="presParOf" srcId="{38D3359D-C23B-40D2-A99A-9F5FD39883AA}" destId="{37160722-E2CF-4220-A099-1D4290966BC7}" srcOrd="3" destOrd="0" presId="urn:microsoft.com/office/officeart/2005/8/layout/lProcess3"/>
    <dgm:cxn modelId="{C3292908-9527-F749-9B22-E26CD1BB3F7D}" type="presParOf" srcId="{38D3359D-C23B-40D2-A99A-9F5FD39883AA}" destId="{554C6FDA-DBF2-4702-A3D1-FD4412E84E68}" srcOrd="4" destOrd="0" presId="urn:microsoft.com/office/officeart/2005/8/layout/lProcess3"/>
    <dgm:cxn modelId="{8396AC59-C1D1-F248-8C3C-5BEE2CE73635}" type="presParOf" srcId="{554C6FDA-DBF2-4702-A3D1-FD4412E84E68}" destId="{E141E35C-DBF6-4E91-9ACF-C2798F26A2DD}" srcOrd="0" destOrd="0" presId="urn:microsoft.com/office/officeart/2005/8/layout/lProcess3"/>
    <dgm:cxn modelId="{8E5395D1-2D38-624F-960F-93A67BA4A0A7}" type="presParOf" srcId="{554C6FDA-DBF2-4702-A3D1-FD4412E84E68}" destId="{18B6C99B-7F3F-4E1F-A8E7-0B037ADB840C}" srcOrd="1" destOrd="0" presId="urn:microsoft.com/office/officeart/2005/8/layout/lProcess3"/>
    <dgm:cxn modelId="{9871B4DA-6BAB-1D49-ABE8-9FF4CB4C415C}" type="presParOf" srcId="{554C6FDA-DBF2-4702-A3D1-FD4412E84E68}" destId="{013CD3C3-7AD8-411F-8A7C-69BEA1DA9A5D}" srcOrd="2" destOrd="0" presId="urn:microsoft.com/office/officeart/2005/8/layout/lProcess3"/>
    <dgm:cxn modelId="{57462F95-9EF0-9645-8044-31FD149799AB}" type="presParOf" srcId="{554C6FDA-DBF2-4702-A3D1-FD4412E84E68}" destId="{34759811-116A-4205-AC32-CD2666CD59FE}" srcOrd="3" destOrd="0" presId="urn:microsoft.com/office/officeart/2005/8/layout/lProcess3"/>
    <dgm:cxn modelId="{517A4FF4-88EE-0041-8150-C4D68CD9DF4C}" type="presParOf" srcId="{554C6FDA-DBF2-4702-A3D1-FD4412E84E68}" destId="{49D29610-DD67-4E9D-97A4-9730C769C272}" srcOrd="4" destOrd="0" presId="urn:microsoft.com/office/officeart/2005/8/layout/lProcess3"/>
    <dgm:cxn modelId="{A82D0592-C283-6941-A77E-870EC338E950}" type="presParOf" srcId="{38D3359D-C23B-40D2-A99A-9F5FD39883AA}" destId="{03F7121E-83E9-48E9-92E2-7840DBE76F3A}" srcOrd="5" destOrd="0" presId="urn:microsoft.com/office/officeart/2005/8/layout/lProcess3"/>
    <dgm:cxn modelId="{2C1EABE7-B469-6C4A-A0D1-83D1CD163483}" type="presParOf" srcId="{38D3359D-C23B-40D2-A99A-9F5FD39883AA}" destId="{FBDEEE3D-61A9-4961-B7F4-728786804DBB}" srcOrd="6" destOrd="0" presId="urn:microsoft.com/office/officeart/2005/8/layout/lProcess3"/>
    <dgm:cxn modelId="{08E53906-0E80-D941-B3B8-0070A03FA009}" type="presParOf" srcId="{FBDEEE3D-61A9-4961-B7F4-728786804DBB}" destId="{FE41520E-6886-47EF-88A6-3D890CBA4F29}" srcOrd="0" destOrd="0" presId="urn:microsoft.com/office/officeart/2005/8/layout/lProcess3"/>
    <dgm:cxn modelId="{F794D96E-9B68-7F4E-A1F8-393ED98F2C22}" type="presParOf" srcId="{FBDEEE3D-61A9-4961-B7F4-728786804DBB}" destId="{58148DD7-FBCA-48B6-96EA-68FA5A901879}" srcOrd="1" destOrd="0" presId="urn:microsoft.com/office/officeart/2005/8/layout/lProcess3"/>
    <dgm:cxn modelId="{F59B53D5-726A-8C42-85C9-76F9F749F30B}" type="presParOf" srcId="{FBDEEE3D-61A9-4961-B7F4-728786804DBB}" destId="{3A980F5A-4466-452B-B914-3A9D26E3C528}" srcOrd="2" destOrd="0" presId="urn:microsoft.com/office/officeart/2005/8/layout/lProcess3"/>
    <dgm:cxn modelId="{A8F48C12-F289-0F40-9618-E21201FDFAB3}" type="presParOf" srcId="{FBDEEE3D-61A9-4961-B7F4-728786804DBB}" destId="{2618CB6C-E954-4A8F-A424-C2EBEB79E56C}" srcOrd="3" destOrd="0" presId="urn:microsoft.com/office/officeart/2005/8/layout/lProcess3"/>
    <dgm:cxn modelId="{EA115954-ADAF-2E4A-A1FC-1DE30927C923}" type="presParOf" srcId="{FBDEEE3D-61A9-4961-B7F4-728786804DBB}" destId="{507D1F77-52C9-4EE5-93A1-911F8809EAB5}" srcOrd="4" destOrd="0" presId="urn:microsoft.com/office/officeart/2005/8/layout/lProcess3"/>
    <dgm:cxn modelId="{99C58B6A-5FA0-E348-A159-AC4B6E39FE80}" type="presParOf" srcId="{38D3359D-C23B-40D2-A99A-9F5FD39883AA}" destId="{6B11B89B-1A4F-4A8D-BC2D-08065B189D97}" srcOrd="7" destOrd="0" presId="urn:microsoft.com/office/officeart/2005/8/layout/lProcess3"/>
    <dgm:cxn modelId="{1E36C26B-8047-9F49-8D6C-AED5FB7CF30A}" type="presParOf" srcId="{38D3359D-C23B-40D2-A99A-9F5FD39883AA}" destId="{8574B90F-7373-4CFF-B982-F42305FE073C}" srcOrd="8" destOrd="0" presId="urn:microsoft.com/office/officeart/2005/8/layout/lProcess3"/>
    <dgm:cxn modelId="{E9DDEEBC-3CC1-0D4A-9C27-B5A6C11D841D}" type="presParOf" srcId="{8574B90F-7373-4CFF-B982-F42305FE073C}" destId="{86BDE5DD-6D0C-4F1B-8FF4-73DB6CBC77DD}" srcOrd="0" destOrd="0" presId="urn:microsoft.com/office/officeart/2005/8/layout/lProcess3"/>
    <dgm:cxn modelId="{5B3ADDD0-CD0F-F14F-98B5-081F3AF4A32B}" type="presParOf" srcId="{8574B90F-7373-4CFF-B982-F42305FE073C}" destId="{B999A0F9-241E-4EC4-9E35-DFB9AC42F407}" srcOrd="1" destOrd="0" presId="urn:microsoft.com/office/officeart/2005/8/layout/lProcess3"/>
    <dgm:cxn modelId="{37579EB2-E4E3-5C4C-8C57-B1B735AF4B9E}" type="presParOf" srcId="{8574B90F-7373-4CFF-B982-F42305FE073C}" destId="{BDF7F919-2FCE-4FC8-8F70-4D9B39CF80EB}" srcOrd="2" destOrd="0" presId="urn:microsoft.com/office/officeart/2005/8/layout/lProcess3"/>
    <dgm:cxn modelId="{BE2B1C1B-C920-AA48-83D4-7ADCD67ADACD}" type="presParOf" srcId="{8574B90F-7373-4CFF-B982-F42305FE073C}" destId="{2ACFC25F-3FDF-4C61-9ADE-F9293437F6B0}" srcOrd="3" destOrd="0" presId="urn:microsoft.com/office/officeart/2005/8/layout/lProcess3"/>
    <dgm:cxn modelId="{8000B5D6-62D1-9F45-A0B0-66AA2303F725}" type="presParOf" srcId="{8574B90F-7373-4CFF-B982-F42305FE073C}" destId="{92466F7A-9F52-4D25-8ED0-5F86A9E78AAC}" srcOrd="4" destOrd="0" presId="urn:microsoft.com/office/officeart/2005/8/layout/lProcess3"/>
    <dgm:cxn modelId="{1419123E-36A0-4D41-BDBD-D1F22251EB3F}" type="presParOf" srcId="{38D3359D-C23B-40D2-A99A-9F5FD39883AA}" destId="{D3A6749E-4265-4252-8DF6-4393A5DAB51E}" srcOrd="9" destOrd="0" presId="urn:microsoft.com/office/officeart/2005/8/layout/lProcess3"/>
    <dgm:cxn modelId="{31B69986-7A40-FC4A-AAD3-5C23BB32920B}" type="presParOf" srcId="{38D3359D-C23B-40D2-A99A-9F5FD39883AA}" destId="{FE61E730-3F2B-437C-B85F-4D665EBF0E23}" srcOrd="10" destOrd="0" presId="urn:microsoft.com/office/officeart/2005/8/layout/lProcess3"/>
    <dgm:cxn modelId="{2BBEC7B0-C266-AC42-B8A4-97443824CFFF}" type="presParOf" srcId="{FE61E730-3F2B-437C-B85F-4D665EBF0E23}" destId="{5F6C58FB-C10F-4021-A1F8-DAAB5D2C6382}" srcOrd="0" destOrd="0" presId="urn:microsoft.com/office/officeart/2005/8/layout/lProcess3"/>
    <dgm:cxn modelId="{B33723EB-930E-6F4D-B0E5-2B5F605EDB0D}" type="presParOf" srcId="{FE61E730-3F2B-437C-B85F-4D665EBF0E23}" destId="{5E10E14E-C9BD-4264-9A17-CC89D21F6200}" srcOrd="1" destOrd="0" presId="urn:microsoft.com/office/officeart/2005/8/layout/lProcess3"/>
    <dgm:cxn modelId="{CC11CAB7-B2C5-254F-8B30-8F0AEB0F3B79}" type="presParOf" srcId="{FE61E730-3F2B-437C-B85F-4D665EBF0E23}" destId="{0C59FC2A-F597-4047-84FE-899A6A74A0D1}" srcOrd="2" destOrd="0" presId="urn:microsoft.com/office/officeart/2005/8/layout/lProcess3"/>
    <dgm:cxn modelId="{02F3F409-9700-6D4A-B277-8B9251C9CDD3}" type="presParOf" srcId="{FE61E730-3F2B-437C-B85F-4D665EBF0E23}" destId="{37B6A79F-3164-423F-AF6F-1E8E8E72508D}" srcOrd="3" destOrd="0" presId="urn:microsoft.com/office/officeart/2005/8/layout/lProcess3"/>
    <dgm:cxn modelId="{3366CD29-ECA0-5341-9E9E-A474709E3B77}" type="presParOf" srcId="{FE61E730-3F2B-437C-B85F-4D665EBF0E23}" destId="{B3D039EC-05A1-405B-9B3F-F15BCA2C1D6A}" srcOrd="4" destOrd="0" presId="urn:microsoft.com/office/officeart/2005/8/layout/lProcess3"/>
    <dgm:cxn modelId="{0D83D4EE-A571-E643-B313-437CB08DDA28}" type="presParOf" srcId="{38D3359D-C23B-40D2-A99A-9F5FD39883AA}" destId="{CFE1C0EA-0AEC-E34F-9932-9FDC81A7FBB8}" srcOrd="11" destOrd="0" presId="urn:microsoft.com/office/officeart/2005/8/layout/lProcess3"/>
    <dgm:cxn modelId="{9405E46B-6D53-E140-9886-9F0F42C92B89}" type="presParOf" srcId="{38D3359D-C23B-40D2-A99A-9F5FD39883AA}" destId="{85D9934B-3F38-5B4E-AEB9-012F090AE66A}" srcOrd="12" destOrd="0" presId="urn:microsoft.com/office/officeart/2005/8/layout/lProcess3"/>
    <dgm:cxn modelId="{C87A9DCC-EE55-8E45-89C5-D69779A4FCA6}" type="presParOf" srcId="{85D9934B-3F38-5B4E-AEB9-012F090AE66A}" destId="{467251B7-9D40-E047-8F47-0EC082607F01}" srcOrd="0" destOrd="0" presId="urn:microsoft.com/office/officeart/2005/8/layout/lProcess3"/>
    <dgm:cxn modelId="{3940F485-D59B-8749-B88D-39D717A44102}" type="presParOf" srcId="{85D9934B-3F38-5B4E-AEB9-012F090AE66A}" destId="{63233270-D2B1-764B-9706-FFC2E1686A9B}" srcOrd="1" destOrd="0" presId="urn:microsoft.com/office/officeart/2005/8/layout/lProcess3"/>
    <dgm:cxn modelId="{89F2C532-1362-614B-8272-3AB0FA892020}" type="presParOf" srcId="{85D9934B-3F38-5B4E-AEB9-012F090AE66A}" destId="{38BADE21-A146-064B-9AD2-129AAE31EF6D}" srcOrd="2" destOrd="0" presId="urn:microsoft.com/office/officeart/2005/8/layout/lProcess3"/>
    <dgm:cxn modelId="{178CCB56-BA1B-1A48-B08D-D4990AE526B9}" type="presParOf" srcId="{85D9934B-3F38-5B4E-AEB9-012F090AE66A}" destId="{939D2600-A951-3041-A78D-C2ACE2D4118B}" srcOrd="3" destOrd="0" presId="urn:microsoft.com/office/officeart/2005/8/layout/lProcess3"/>
    <dgm:cxn modelId="{25F5A819-8954-A04D-A79F-6CF3B1D1045C}" type="presParOf" srcId="{85D9934B-3F38-5B4E-AEB9-012F090AE66A}" destId="{E8D355F0-2CF1-3D48-9652-66150F28661D}"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err="1">
              <a:solidFill>
                <a:schemeClr val="tx1">
                  <a:lumMod val="65000"/>
                  <a:lumOff val="35000"/>
                </a:schemeClr>
              </a:solidFill>
              <a:effectLst/>
              <a:latin typeface="Arial" charset="0"/>
              <a:ea typeface="Arial" charset="0"/>
              <a:cs typeface="Arial" charset="0"/>
            </a:rPr>
            <a:t>Div</a:t>
          </a:r>
          <a:r>
            <a:rPr lang="en-US" sz="1600" b="0" i="0" u="none" strike="noStrike" baseline="0" dirty="0">
              <a:solidFill>
                <a:schemeClr val="tx1">
                  <a:lumMod val="65000"/>
                  <a:lumOff val="35000"/>
                </a:schemeClr>
              </a:solidFill>
              <a:effectLst/>
              <a:latin typeface="Arial" charset="0"/>
              <a:ea typeface="Arial" charset="0"/>
              <a:cs typeface="Arial" charset="0"/>
            </a:rPr>
            <a:t> Yield </a:t>
          </a:r>
          <a:r>
            <a:rPr lang="en-US" altLang="en-US" sz="1600" dirty="0">
              <a:solidFill>
                <a:schemeClr val="tx1">
                  <a:lumMod val="65000"/>
                  <a:lumOff val="35000"/>
                </a:schemeClr>
              </a:solidFill>
              <a:latin typeface="Arial" charset="0"/>
              <a:ea typeface="Arial" charset="0"/>
              <a:cs typeface="Arial" charset="0"/>
            </a:rPr>
            <a:t>≥ SPDR </a:t>
          </a:r>
          <a:r>
            <a:rPr lang="en-US" altLang="en-US" sz="1600" dirty="0" err="1">
              <a:solidFill>
                <a:schemeClr val="tx1">
                  <a:lumMod val="65000"/>
                  <a:lumOff val="35000"/>
                </a:schemeClr>
              </a:solidFill>
              <a:latin typeface="Arial" charset="0"/>
              <a:ea typeface="Arial" charset="0"/>
              <a:cs typeface="Arial" charset="0"/>
            </a:rPr>
            <a:t>Div</a:t>
          </a:r>
          <a:r>
            <a:rPr lang="en-US" altLang="en-US" sz="1600" dirty="0">
              <a:solidFill>
                <a:schemeClr val="tx1">
                  <a:lumMod val="65000"/>
                  <a:lumOff val="35000"/>
                </a:schemeClr>
              </a:solidFill>
              <a:latin typeface="Arial" charset="0"/>
              <a:ea typeface="Arial" charset="0"/>
              <a:cs typeface="Arial" charset="0"/>
            </a:rPr>
            <a:t> ETF</a:t>
          </a:r>
          <a:r>
            <a:rPr lang="en-US" sz="1600" b="0" i="0" u="none" strike="noStrike" baseline="0" dirty="0">
              <a:solidFill>
                <a:schemeClr val="tx1">
                  <a:lumMod val="65000"/>
                  <a:lumOff val="35000"/>
                </a:schemeClr>
              </a:solidFill>
              <a:effectLst/>
              <a:latin typeface="Arial" charset="0"/>
              <a:ea typeface="Arial" charset="0"/>
              <a:cs typeface="Arial" charset="0"/>
            </a:rPr>
            <a:t> </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400" b="0" i="0" u="none" strike="noStrike" dirty="0">
              <a:solidFill>
                <a:schemeClr val="tx1">
                  <a:lumMod val="65000"/>
                  <a:lumOff val="35000"/>
                </a:schemeClr>
              </a:solidFill>
              <a:effectLst/>
              <a:latin typeface="Arial" charset="0"/>
              <a:ea typeface="Arial" charset="0"/>
              <a:cs typeface="Arial" charset="0"/>
            </a:rPr>
            <a:t>Quick Ratio &gt; Industry</a:t>
          </a:r>
          <a:r>
            <a:rPr lang="en-US" sz="1400" b="0" i="0" u="none" strike="noStrike" baseline="0" dirty="0">
              <a:solidFill>
                <a:schemeClr val="tx1">
                  <a:lumMod val="65000"/>
                  <a:lumOff val="35000"/>
                </a:schemeClr>
              </a:solidFill>
              <a:effectLst/>
              <a:latin typeface="Arial" charset="0"/>
              <a:ea typeface="Arial" charset="0"/>
              <a:cs typeface="Arial" charset="0"/>
            </a:rPr>
            <a:t> Average</a:t>
          </a:r>
          <a:endParaRPr lang="en-US" sz="14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0.3</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Total</a:t>
          </a:r>
          <a:r>
            <a:rPr lang="en-US" sz="1600" baseline="0" dirty="0">
              <a:solidFill>
                <a:schemeClr val="tx1">
                  <a:lumMod val="65000"/>
                  <a:lumOff val="35000"/>
                </a:schemeClr>
              </a:solidFill>
              <a:latin typeface="Arial" charset="0"/>
              <a:ea typeface="Arial" charset="0"/>
              <a:cs typeface="Arial" charset="0"/>
            </a:rPr>
            <a:t> Cash </a:t>
          </a:r>
          <a:r>
            <a:rPr lang="en-US" sz="1600" baseline="0" dirty="0" err="1">
              <a:solidFill>
                <a:schemeClr val="tx1">
                  <a:lumMod val="65000"/>
                  <a:lumOff val="35000"/>
                </a:schemeClr>
              </a:solidFill>
              <a:latin typeface="Arial" charset="0"/>
              <a:ea typeface="Arial" charset="0"/>
              <a:cs typeface="Arial" charset="0"/>
            </a:rPr>
            <a:t>Div</a:t>
          </a:r>
          <a:r>
            <a:rPr lang="en-US" sz="1600" baseline="0" dirty="0">
              <a:solidFill>
                <a:schemeClr val="tx1">
                  <a:lumMod val="65000"/>
                  <a:lumOff val="35000"/>
                </a:schemeClr>
              </a:solidFill>
              <a:latin typeface="Arial" charset="0"/>
              <a:ea typeface="Arial" charset="0"/>
              <a:cs typeface="Arial" charset="0"/>
            </a:rPr>
            <a:t> Paid Annually</a:t>
          </a:r>
          <a:endParaRPr lang="en-US" sz="1600" dirty="0">
            <a:solidFill>
              <a:schemeClr val="tx1">
                <a:lumMod val="65000"/>
                <a:lumOff val="35000"/>
              </a:schemeClr>
            </a:solidFill>
            <a:latin typeface="Arial" charset="0"/>
            <a:ea typeface="Arial" charset="0"/>
            <a:cs typeface="Arial" charset="0"/>
          </a:endParaRP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Constant Dividend</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EXC</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3.53%</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0.8</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Positive</a:t>
          </a:r>
          <a:r>
            <a:rPr lang="en-US" sz="1600" baseline="0" dirty="0">
              <a:solidFill>
                <a:schemeClr val="tx1">
                  <a:lumMod val="65000"/>
                  <a:lumOff val="35000"/>
                </a:schemeClr>
              </a:solidFill>
              <a:latin typeface="Arial" charset="0"/>
              <a:ea typeface="Arial" charset="0"/>
              <a:cs typeface="Arial" charset="0"/>
            </a:rPr>
            <a:t> Cash Flow</a:t>
          </a:r>
          <a:endParaRPr lang="en-US" sz="1600" dirty="0">
            <a:solidFill>
              <a:schemeClr val="tx1">
                <a:lumMod val="65000"/>
                <a:lumOff val="35000"/>
              </a:schemeClr>
            </a:solidFill>
            <a:latin typeface="Arial" charset="0"/>
            <a:ea typeface="Arial" charset="0"/>
            <a:cs typeface="Arial" charset="0"/>
          </a:endParaRP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D575836-BBBE-E140-8723-A35C4939891B}">
      <dgm:prSet custT="1"/>
      <dgm:spPr/>
      <dgm:t>
        <a:bodyPr/>
        <a:lstStyle/>
        <a:p>
          <a:r>
            <a:rPr lang="en-US" sz="1400" dirty="0">
              <a:solidFill>
                <a:schemeClr val="tx1">
                  <a:lumMod val="65000"/>
                  <a:lumOff val="35000"/>
                </a:schemeClr>
              </a:solidFill>
              <a:latin typeface="Arial" charset="0"/>
              <a:ea typeface="Arial" charset="0"/>
              <a:cs typeface="Arial" charset="0"/>
            </a:rPr>
            <a:t>Historical</a:t>
          </a:r>
          <a:r>
            <a:rPr lang="en-US" sz="1400" baseline="0" dirty="0">
              <a:solidFill>
                <a:schemeClr val="tx1">
                  <a:lumMod val="65000"/>
                  <a:lumOff val="35000"/>
                </a:schemeClr>
              </a:solidFill>
              <a:latin typeface="Arial" charset="0"/>
              <a:ea typeface="Arial" charset="0"/>
              <a:cs typeface="Arial" charset="0"/>
            </a:rPr>
            <a:t> &amp; Potential </a:t>
          </a:r>
          <a:r>
            <a:rPr lang="en-US" sz="1400" baseline="0" dirty="0" err="1">
              <a:solidFill>
                <a:schemeClr val="tx1">
                  <a:lumMod val="65000"/>
                  <a:lumOff val="35000"/>
                </a:schemeClr>
              </a:solidFill>
              <a:latin typeface="Arial" charset="0"/>
              <a:ea typeface="Arial" charset="0"/>
              <a:cs typeface="Arial" charset="0"/>
            </a:rPr>
            <a:t>Div</a:t>
          </a:r>
          <a:r>
            <a:rPr lang="en-US" sz="1400" baseline="0" dirty="0">
              <a:solidFill>
                <a:schemeClr val="tx1">
                  <a:lumMod val="65000"/>
                  <a:lumOff val="35000"/>
                </a:schemeClr>
              </a:solidFill>
              <a:latin typeface="Arial" charset="0"/>
              <a:ea typeface="Arial" charset="0"/>
              <a:cs typeface="Arial" charset="0"/>
            </a:rPr>
            <a:t> Growth</a:t>
          </a:r>
          <a:endParaRPr lang="en-US" sz="1400" dirty="0">
            <a:solidFill>
              <a:schemeClr val="tx1">
                <a:lumMod val="65000"/>
                <a:lumOff val="35000"/>
              </a:schemeClr>
            </a:solidFill>
            <a:latin typeface="Arial" charset="0"/>
            <a:ea typeface="Arial" charset="0"/>
            <a:cs typeface="Arial" charset="0"/>
          </a:endParaRPr>
        </a:p>
      </dgm:t>
    </dgm:pt>
    <dgm:pt modelId="{CF8A894D-4850-3744-ADC8-6AFC0295ADB8}" type="parTrans" cxnId="{1671E3E8-AE5F-2D4B-B4FD-F07D6B273FB3}">
      <dgm:prSet/>
      <dgm:spPr/>
      <dgm:t>
        <a:bodyPr/>
        <a:lstStyle/>
        <a:p>
          <a:endParaRPr lang="en-US"/>
        </a:p>
      </dgm:t>
    </dgm:pt>
    <dgm:pt modelId="{393D78D2-69E4-584F-8F04-DA7F8A27DE7D}" type="sibTrans" cxnId="{1671E3E8-AE5F-2D4B-B4FD-F07D6B273FB3}">
      <dgm:prSet/>
      <dgm:spPr/>
      <dgm:t>
        <a:bodyPr/>
        <a:lstStyle/>
        <a:p>
          <a:endParaRPr lang="en-US"/>
        </a:p>
      </dgm:t>
    </dgm:pt>
    <dgm:pt modelId="{4BA3088A-02CA-8E43-B6DC-6162BD222BF6}">
      <dgm:prSet/>
      <dgm:spPr/>
      <dgm:t>
        <a:bodyPr/>
        <a:lstStyle/>
        <a:p>
          <a:endParaRPr lang="en-US"/>
        </a:p>
      </dgm:t>
    </dgm:pt>
    <dgm:pt modelId="{DD27E1D9-E929-FF4A-9E9C-601814324F96}" type="parTrans" cxnId="{607CD54A-163E-5245-86C0-39A323CE2897}">
      <dgm:prSet/>
      <dgm:spPr/>
      <dgm:t>
        <a:bodyPr/>
        <a:lstStyle/>
        <a:p>
          <a:endParaRPr lang="en-US"/>
        </a:p>
      </dgm:t>
    </dgm:pt>
    <dgm:pt modelId="{D70DED17-B5C8-5446-AA75-26C206420F06}" type="sibTrans" cxnId="{607CD54A-163E-5245-86C0-39A323CE2897}">
      <dgm:prSet/>
      <dgm:spPr/>
      <dgm:t>
        <a:bodyPr/>
        <a:lstStyle/>
        <a:p>
          <a:endParaRPr lang="en-US"/>
        </a:p>
      </dgm:t>
    </dgm:pt>
    <dgm:pt modelId="{65911BA6-031A-8E4C-942E-07BB7E9B023C}">
      <dgm:prSe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141E8928-81B7-D54F-803A-34D96A025F6C}" type="parTrans" cxnId="{3EC1BE37-EB84-0548-B156-7F0976DC2C4B}">
      <dgm:prSet/>
      <dgm:spPr/>
      <dgm:t>
        <a:bodyPr/>
        <a:lstStyle/>
        <a:p>
          <a:endParaRPr lang="en-US"/>
        </a:p>
      </dgm:t>
    </dgm:pt>
    <dgm:pt modelId="{341938D9-46F2-144F-A0EE-8685156AB11B}" type="sibTrans" cxnId="{3EC1BE37-EB84-0548-B156-7F0976DC2C4B}">
      <dgm:prSet/>
      <dgm:spPr/>
      <dgm:t>
        <a:bodyPr/>
        <a:lstStyle/>
        <a:p>
          <a:endParaRPr lang="en-US"/>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2.53%</a:t>
          </a: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7"/>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4">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4">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7"/>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4"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4">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7"/>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4">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4">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7"/>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4">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4">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7"/>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4">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4">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7"/>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4">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4">
        <dgm:presLayoutVars>
          <dgm:bulletEnabled val="1"/>
        </dgm:presLayoutVars>
      </dgm:prSet>
      <dgm:spPr/>
    </dgm:pt>
    <dgm:pt modelId="{CFE1C0EA-0AEC-E34F-9932-9FDC81A7FBB8}" type="pres">
      <dgm:prSet presAssocID="{CD6F93F1-FCED-461C-BE93-5CC9041A040B}" presName="vSp" presStyleCnt="0"/>
      <dgm:spPr/>
    </dgm:pt>
    <dgm:pt modelId="{85D9934B-3F38-5B4E-AEB9-012F090AE66A}" type="pres">
      <dgm:prSet presAssocID="{3D575836-BBBE-E140-8723-A35C4939891B}" presName="horFlow" presStyleCnt="0"/>
      <dgm:spPr/>
    </dgm:pt>
    <dgm:pt modelId="{467251B7-9D40-E047-8F47-0EC082607F01}" type="pres">
      <dgm:prSet presAssocID="{3D575836-BBBE-E140-8723-A35C4939891B}" presName="bigChev" presStyleLbl="node1" presStyleIdx="6" presStyleCnt="7"/>
      <dgm:spPr/>
    </dgm:pt>
    <dgm:pt modelId="{63233270-D2B1-764B-9706-FFC2E1686A9B}" type="pres">
      <dgm:prSet presAssocID="{DD27E1D9-E929-FF4A-9E9C-601814324F96}" presName="parTrans" presStyleCnt="0"/>
      <dgm:spPr/>
    </dgm:pt>
    <dgm:pt modelId="{38BADE21-A146-064B-9AD2-129AAE31EF6D}" type="pres">
      <dgm:prSet presAssocID="{4BA3088A-02CA-8E43-B6DC-6162BD222BF6}" presName="node" presStyleLbl="alignAccFollowNode1" presStyleIdx="12" presStyleCnt="14">
        <dgm:presLayoutVars>
          <dgm:bulletEnabled val="1"/>
        </dgm:presLayoutVars>
      </dgm:prSet>
      <dgm:spPr/>
    </dgm:pt>
    <dgm:pt modelId="{939D2600-A951-3041-A78D-C2ACE2D4118B}" type="pres">
      <dgm:prSet presAssocID="{D70DED17-B5C8-5446-AA75-26C206420F06}" presName="sibTrans" presStyleCnt="0"/>
      <dgm:spPr/>
    </dgm:pt>
    <dgm:pt modelId="{E8D355F0-2CF1-3D48-9652-66150F28661D}" type="pres">
      <dgm:prSet presAssocID="{65911BA6-031A-8E4C-942E-07BB7E9B023C}" presName="node" presStyleLbl="alignAccFollowNode1" presStyleIdx="13" presStyleCnt="14">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A19B6504-7AFD-0842-853B-D8DC324536EB}" type="presOf" srcId="{614FDC46-EF27-4147-AAB3-A9FAEB94F433}" destId="{541E66C2-FE8D-4A85-8F9E-9DE0F5E1BB1D}" srcOrd="0" destOrd="0" presId="urn:microsoft.com/office/officeart/2005/8/layout/lProcess3"/>
    <dgm:cxn modelId="{263DA004-60EF-2C41-879A-5A4925111D9A}" type="presOf" srcId="{7453880C-8831-4BBE-B06C-999D92212409}" destId="{49D29610-DD67-4E9D-97A4-9730C769C272}"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97470F12-0865-FF44-B04A-FC6574234BE7}" type="presOf" srcId="{347ACA7E-7742-42F4-BEE5-70B43756AED1}" destId="{92466F7A-9F52-4D25-8ED0-5F86A9E78AAC}" srcOrd="0" destOrd="0" presId="urn:microsoft.com/office/officeart/2005/8/layout/lProcess3"/>
    <dgm:cxn modelId="{D5970414-61A5-5C45-902C-DADC15948F9F}" type="presOf" srcId="{67E2C97B-640D-4B70-A002-88297B90E636}" destId="{86BDE5DD-6D0C-4F1B-8FF4-73DB6CBC77DD}" srcOrd="0" destOrd="0" presId="urn:microsoft.com/office/officeart/2005/8/layout/lProcess3"/>
    <dgm:cxn modelId="{57F65114-7852-4C22-A0C9-2F6A6CA11852}" srcId="{4619DA42-C396-4AA2-A892-8B877AB95689}" destId="{EAEA4983-FC1F-4521-9F3B-9B1BA6EB1D9A}" srcOrd="1" destOrd="0" parTransId="{E92A5C81-AE88-43CF-AC89-88A141B3DA40}" sibTransId="{35B6D1E7-57AA-48E9-8640-0167D3EE4EC6}"/>
    <dgm:cxn modelId="{8C84D623-36E8-4241-9AEE-4B7C803AB262}" type="presOf" srcId="{EF6217B0-EA77-48F1-AFBD-C6EBFB5BF7DF}" destId="{E141E35C-DBF6-4E91-9ACF-C2798F26A2DD}"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D7431037-B7FF-3D45-9D8E-A1CAD6F500C8}" type="presOf" srcId="{9A34AE61-7624-4DFD-8E75-E92A4E9A4235}" destId="{11347471-54A8-42C5-819C-B92A87390E22}" srcOrd="0" destOrd="0" presId="urn:microsoft.com/office/officeart/2005/8/layout/lProcess3"/>
    <dgm:cxn modelId="{3EC1BE37-EB84-0548-B156-7F0976DC2C4B}" srcId="{3D575836-BBBE-E140-8723-A35C4939891B}" destId="{65911BA6-031A-8E4C-942E-07BB7E9B023C}" srcOrd="1" destOrd="0" parTransId="{141E8928-81B7-D54F-803A-34D96A025F6C}" sibTransId="{341938D9-46F2-144F-A0EE-8685156AB11B}"/>
    <dgm:cxn modelId="{369CDE38-32DB-46F8-988A-44E4CD2492E4}" srcId="{EF6217B0-EA77-48F1-AFBD-C6EBFB5BF7DF}" destId="{20434C70-3F1D-4272-9274-7B0312009542}" srcOrd="0" destOrd="0" parTransId="{571F3D54-3D3F-40C0-AD57-9B6DB19B811C}" sibTransId="{B49996F1-46A0-4AB8-8B22-AFD0518DC93E}"/>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E6963F67-B748-C24E-9601-48DEA9E1E431}" type="presOf" srcId="{4BA3088A-02CA-8E43-B6DC-6162BD222BF6}" destId="{38BADE21-A146-064B-9AD2-129AAE31EF6D}" srcOrd="0" destOrd="0" presId="urn:microsoft.com/office/officeart/2005/8/layout/lProcess3"/>
    <dgm:cxn modelId="{607CD54A-163E-5245-86C0-39A323CE2897}" srcId="{3D575836-BBBE-E140-8723-A35C4939891B}" destId="{4BA3088A-02CA-8E43-B6DC-6162BD222BF6}" srcOrd="0" destOrd="0" parTransId="{DD27E1D9-E929-FF4A-9E9C-601814324F96}" sibTransId="{D70DED17-B5C8-5446-AA75-26C206420F06}"/>
    <dgm:cxn modelId="{5204D45A-7316-7E42-B5E9-3629311A718C}" type="presOf" srcId="{DFB829F5-3497-4442-A983-2D287E15A15D}" destId="{3A980F5A-4466-452B-B914-3A9D26E3C528}" srcOrd="0" destOrd="0" presId="urn:microsoft.com/office/officeart/2005/8/layout/lProcess3"/>
    <dgm:cxn modelId="{AF573A7E-1A66-C84A-9E2A-28A129D73854}" type="presOf" srcId="{3D575836-BBBE-E140-8723-A35C4939891B}" destId="{467251B7-9D40-E047-8F47-0EC082607F01}"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751F7085-34C5-B245-B1B4-930603580DFA}" type="presOf" srcId="{CD6F93F1-FCED-461C-BE93-5CC9041A040B}" destId="{5F6C58FB-C10F-4021-A1F8-DAAB5D2C6382}" srcOrd="0" destOrd="0" presId="urn:microsoft.com/office/officeart/2005/8/layout/lProcess3"/>
    <dgm:cxn modelId="{8000D98B-4F8A-7949-9B25-52416335B3B0}" type="presOf" srcId="{4447E8B9-142F-4CDF-B2E7-F4DEAA0A513D}" destId="{507D1F77-52C9-4EE5-93A1-911F8809EAB5}" srcOrd="0" destOrd="0" presId="urn:microsoft.com/office/officeart/2005/8/layout/lProcess3"/>
    <dgm:cxn modelId="{03422797-0503-684D-A4AA-2A18507D6722}" type="presOf" srcId="{20434C70-3F1D-4272-9274-7B0312009542}" destId="{013CD3C3-7AD8-411F-8A7C-69BEA1DA9A5D}"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7F63D7A9-89DD-F144-A23B-6C9C9C2F53B3}" type="presOf" srcId="{32910D81-1A10-445B-A05D-13F974675E06}" destId="{51EC903C-8A60-4649-A668-B2BB21BAB01A}" srcOrd="0" destOrd="0" presId="urn:microsoft.com/office/officeart/2005/8/layout/lProcess3"/>
    <dgm:cxn modelId="{AD87C5AC-92F2-44E1-A902-BB24F64A8BBD}" srcId="{CD6F93F1-FCED-461C-BE93-5CC9041A040B}" destId="{98F0366E-CC41-44C9-B7FC-0D0799ACF4DF}" srcOrd="1" destOrd="0" parTransId="{32F5250D-4E0E-41AA-9A6F-4EC815B713E4}" sibTransId="{6EC8E6AF-30C5-42CB-B2E2-2F5A4CD2BB6B}"/>
    <dgm:cxn modelId="{A77FA3C1-0B37-E14F-B6FA-6EDD98759269}" type="presOf" srcId="{65911BA6-031A-8E4C-942E-07BB7E9B023C}" destId="{E8D355F0-2CF1-3D48-9652-66150F28661D}" srcOrd="0" destOrd="0" presId="urn:microsoft.com/office/officeart/2005/8/layout/lProcess3"/>
    <dgm:cxn modelId="{395EBAC9-E18C-0649-B3B6-57A7107CAC96}" type="presOf" srcId="{4821046A-86D4-4453-99C1-277E8BDF79E0}" destId="{FE41520E-6886-47EF-88A6-3D890CBA4F29}" srcOrd="0" destOrd="0" presId="urn:microsoft.com/office/officeart/2005/8/layout/lProcess3"/>
    <dgm:cxn modelId="{996630CB-88B1-6547-8871-EA060A31C13A}" type="presOf" srcId="{EAEA4983-FC1F-4521-9F3B-9B1BA6EB1D9A}" destId="{87A28677-5C43-4E41-83BA-D91394607A64}" srcOrd="0" destOrd="0" presId="urn:microsoft.com/office/officeart/2005/8/layout/lProcess3"/>
    <dgm:cxn modelId="{37858FCE-2278-BF42-B63C-B23100B3F27A}" type="presOf" srcId="{F4193131-7D5F-417D-9022-2A475A3242D1}" destId="{BDF7F919-2FCE-4FC8-8F70-4D9B39CF80EB}" srcOrd="0" destOrd="0" presId="urn:microsoft.com/office/officeart/2005/8/layout/lProcess3"/>
    <dgm:cxn modelId="{653EBCD6-CB11-4548-9E22-8DD4FF9BBC82}" type="presOf" srcId="{C5118BF9-0125-46FC-95AB-4E4B300B4DDA}" destId="{F5983728-5D0F-4338-BBC3-56205E5C0D81}" srcOrd="0" destOrd="0" presId="urn:microsoft.com/office/officeart/2005/8/layout/lProcess3"/>
    <dgm:cxn modelId="{C947BBDA-610A-234F-A6F9-49102BF481CE}" type="presOf" srcId="{98F0366E-CC41-44C9-B7FC-0D0799ACF4DF}" destId="{B3D039EC-05A1-405B-9B3F-F15BCA2C1D6A}" srcOrd="0" destOrd="0" presId="urn:microsoft.com/office/officeart/2005/8/layout/lProcess3"/>
    <dgm:cxn modelId="{90C369E0-8DEF-E64C-846E-C3529960418B}" type="presOf" srcId="{373C2F46-82AF-4B88-A3C2-2F7DF8EEE9FA}" destId="{0C59FC2A-F597-4047-84FE-899A6A74A0D1}"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1671E3E8-AE5F-2D4B-B4FD-F07D6B273FB3}" srcId="{35411671-F7E7-4364-A5C2-32F63199C3E8}" destId="{3D575836-BBBE-E140-8723-A35C4939891B}" srcOrd="6" destOrd="0" parTransId="{CF8A894D-4850-3744-ADC8-6AFC0295ADB8}" sibTransId="{393D78D2-69E4-584F-8F04-DA7F8A27DE7D}"/>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DA70BDEE-359D-AA48-9D70-B5F6E54EEC83}" type="presOf" srcId="{35411671-F7E7-4364-A5C2-32F63199C3E8}" destId="{38D3359D-C23B-40D2-A99A-9F5FD39883AA}" srcOrd="0" destOrd="0" presId="urn:microsoft.com/office/officeart/2005/8/layout/lProcess3"/>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7758DEF5-D25C-3848-9ED8-F6CB15CE410D}" type="presOf" srcId="{4619DA42-C396-4AA2-A892-8B877AB95689}" destId="{EADC5FA9-716F-4CFA-A6E2-51C639E7D755}" srcOrd="0" destOrd="0" presId="urn:microsoft.com/office/officeart/2005/8/layout/lProcess3"/>
    <dgm:cxn modelId="{8277ACD7-C1DC-D64A-AAB2-F0260D777EAF}" type="presParOf" srcId="{38D3359D-C23B-40D2-A99A-9F5FD39883AA}" destId="{4F28D1ED-91B5-474E-B71A-E9598885B486}" srcOrd="0" destOrd="0" presId="urn:microsoft.com/office/officeart/2005/8/layout/lProcess3"/>
    <dgm:cxn modelId="{D2091190-4384-D448-9091-43F277B71531}" type="presParOf" srcId="{4F28D1ED-91B5-474E-B71A-E9598885B486}" destId="{11347471-54A8-42C5-819C-B92A87390E22}" srcOrd="0" destOrd="0" presId="urn:microsoft.com/office/officeart/2005/8/layout/lProcess3"/>
    <dgm:cxn modelId="{C6AA8AA8-B208-1345-920A-C9B4E0889FBE}" type="presParOf" srcId="{4F28D1ED-91B5-474E-B71A-E9598885B486}" destId="{E1A7F01C-A3F5-4390-9D70-91C6B58175DB}" srcOrd="1" destOrd="0" presId="urn:microsoft.com/office/officeart/2005/8/layout/lProcess3"/>
    <dgm:cxn modelId="{CD605967-286B-0848-BDA7-27E54D826158}" type="presParOf" srcId="{4F28D1ED-91B5-474E-B71A-E9598885B486}" destId="{F5983728-5D0F-4338-BBC3-56205E5C0D81}" srcOrd="2" destOrd="0" presId="urn:microsoft.com/office/officeart/2005/8/layout/lProcess3"/>
    <dgm:cxn modelId="{3047FAB9-9B4C-9445-BFB6-F4A89ED6D4FA}" type="presParOf" srcId="{4F28D1ED-91B5-474E-B71A-E9598885B486}" destId="{5B0320B7-357B-48C0-984F-BF1D5981316A}" srcOrd="3" destOrd="0" presId="urn:microsoft.com/office/officeart/2005/8/layout/lProcess3"/>
    <dgm:cxn modelId="{4695C609-8716-C446-B17F-BE45EBB9FC47}" type="presParOf" srcId="{4F28D1ED-91B5-474E-B71A-E9598885B486}" destId="{51EC903C-8A60-4649-A668-B2BB21BAB01A}" srcOrd="4" destOrd="0" presId="urn:microsoft.com/office/officeart/2005/8/layout/lProcess3"/>
    <dgm:cxn modelId="{87EA9B84-85B1-E347-9E2D-5E19F00652F6}" type="presParOf" srcId="{38D3359D-C23B-40D2-A99A-9F5FD39883AA}" destId="{5D8F92DE-D144-4FBA-9239-9A7092BE954E}" srcOrd="1" destOrd="0" presId="urn:microsoft.com/office/officeart/2005/8/layout/lProcess3"/>
    <dgm:cxn modelId="{08148600-5AFF-654B-9796-D716666A921D}" type="presParOf" srcId="{38D3359D-C23B-40D2-A99A-9F5FD39883AA}" destId="{E925652D-C43F-4659-91E5-1FF5D5931260}" srcOrd="2" destOrd="0" presId="urn:microsoft.com/office/officeart/2005/8/layout/lProcess3"/>
    <dgm:cxn modelId="{76E40195-7DC3-1142-ABF3-9CDA25B1D2F7}" type="presParOf" srcId="{E925652D-C43F-4659-91E5-1FF5D5931260}" destId="{EADC5FA9-716F-4CFA-A6E2-51C639E7D755}" srcOrd="0" destOrd="0" presId="urn:microsoft.com/office/officeart/2005/8/layout/lProcess3"/>
    <dgm:cxn modelId="{C92740E0-2FAD-414F-9A98-E3F34853E732}" type="presParOf" srcId="{E925652D-C43F-4659-91E5-1FF5D5931260}" destId="{DC40744A-AE16-4947-9B23-920B9E8D28D2}" srcOrd="1" destOrd="0" presId="urn:microsoft.com/office/officeart/2005/8/layout/lProcess3"/>
    <dgm:cxn modelId="{2E1AEDCF-4930-804E-9948-3C83026A4D37}" type="presParOf" srcId="{E925652D-C43F-4659-91E5-1FF5D5931260}" destId="{541E66C2-FE8D-4A85-8F9E-9DE0F5E1BB1D}" srcOrd="2" destOrd="0" presId="urn:microsoft.com/office/officeart/2005/8/layout/lProcess3"/>
    <dgm:cxn modelId="{0C3AA6DD-8BA6-2845-ADF6-C515898E5004}" type="presParOf" srcId="{E925652D-C43F-4659-91E5-1FF5D5931260}" destId="{9A3EB95B-4479-441A-906B-935A65802779}" srcOrd="3" destOrd="0" presId="urn:microsoft.com/office/officeart/2005/8/layout/lProcess3"/>
    <dgm:cxn modelId="{0F2ABAB5-C785-BC4F-B986-2FB246617DE2}" type="presParOf" srcId="{E925652D-C43F-4659-91E5-1FF5D5931260}" destId="{87A28677-5C43-4E41-83BA-D91394607A64}" srcOrd="4" destOrd="0" presId="urn:microsoft.com/office/officeart/2005/8/layout/lProcess3"/>
    <dgm:cxn modelId="{CCA234DA-AF72-4446-94A3-55B64AE60287}" type="presParOf" srcId="{38D3359D-C23B-40D2-A99A-9F5FD39883AA}" destId="{37160722-E2CF-4220-A099-1D4290966BC7}" srcOrd="3" destOrd="0" presId="urn:microsoft.com/office/officeart/2005/8/layout/lProcess3"/>
    <dgm:cxn modelId="{426973E2-1484-1D46-8E28-65234BFAA34F}" type="presParOf" srcId="{38D3359D-C23B-40D2-A99A-9F5FD39883AA}" destId="{554C6FDA-DBF2-4702-A3D1-FD4412E84E68}" srcOrd="4" destOrd="0" presId="urn:microsoft.com/office/officeart/2005/8/layout/lProcess3"/>
    <dgm:cxn modelId="{E395FF6F-BD7B-7E4D-B8BD-419BE64EB115}" type="presParOf" srcId="{554C6FDA-DBF2-4702-A3D1-FD4412E84E68}" destId="{E141E35C-DBF6-4E91-9ACF-C2798F26A2DD}" srcOrd="0" destOrd="0" presId="urn:microsoft.com/office/officeart/2005/8/layout/lProcess3"/>
    <dgm:cxn modelId="{D74CE1F9-54FE-614B-8B01-C0B5C6FDC66D}" type="presParOf" srcId="{554C6FDA-DBF2-4702-A3D1-FD4412E84E68}" destId="{18B6C99B-7F3F-4E1F-A8E7-0B037ADB840C}" srcOrd="1" destOrd="0" presId="urn:microsoft.com/office/officeart/2005/8/layout/lProcess3"/>
    <dgm:cxn modelId="{43318C81-098E-2C4F-9C9B-5E8C6A0146B5}" type="presParOf" srcId="{554C6FDA-DBF2-4702-A3D1-FD4412E84E68}" destId="{013CD3C3-7AD8-411F-8A7C-69BEA1DA9A5D}" srcOrd="2" destOrd="0" presId="urn:microsoft.com/office/officeart/2005/8/layout/lProcess3"/>
    <dgm:cxn modelId="{362AA170-FF02-C349-8A4B-27F08E6EA0C0}" type="presParOf" srcId="{554C6FDA-DBF2-4702-A3D1-FD4412E84E68}" destId="{34759811-116A-4205-AC32-CD2666CD59FE}" srcOrd="3" destOrd="0" presId="urn:microsoft.com/office/officeart/2005/8/layout/lProcess3"/>
    <dgm:cxn modelId="{7A264528-1D5E-4B40-BE74-2813B1B880CF}" type="presParOf" srcId="{554C6FDA-DBF2-4702-A3D1-FD4412E84E68}" destId="{49D29610-DD67-4E9D-97A4-9730C769C272}" srcOrd="4" destOrd="0" presId="urn:microsoft.com/office/officeart/2005/8/layout/lProcess3"/>
    <dgm:cxn modelId="{1F172C14-71A4-DE46-B4A4-1B2F63F6EE21}" type="presParOf" srcId="{38D3359D-C23B-40D2-A99A-9F5FD39883AA}" destId="{03F7121E-83E9-48E9-92E2-7840DBE76F3A}" srcOrd="5" destOrd="0" presId="urn:microsoft.com/office/officeart/2005/8/layout/lProcess3"/>
    <dgm:cxn modelId="{FA8F6318-98C0-DF40-A258-7A4C3A480486}" type="presParOf" srcId="{38D3359D-C23B-40D2-A99A-9F5FD39883AA}" destId="{FBDEEE3D-61A9-4961-B7F4-728786804DBB}" srcOrd="6" destOrd="0" presId="urn:microsoft.com/office/officeart/2005/8/layout/lProcess3"/>
    <dgm:cxn modelId="{BA324FBD-C619-884D-96CE-CAEA01B40271}" type="presParOf" srcId="{FBDEEE3D-61A9-4961-B7F4-728786804DBB}" destId="{FE41520E-6886-47EF-88A6-3D890CBA4F29}" srcOrd="0" destOrd="0" presId="urn:microsoft.com/office/officeart/2005/8/layout/lProcess3"/>
    <dgm:cxn modelId="{2F502E9A-1445-4C40-B850-B627131AA909}" type="presParOf" srcId="{FBDEEE3D-61A9-4961-B7F4-728786804DBB}" destId="{58148DD7-FBCA-48B6-96EA-68FA5A901879}" srcOrd="1" destOrd="0" presId="urn:microsoft.com/office/officeart/2005/8/layout/lProcess3"/>
    <dgm:cxn modelId="{2017BED5-1901-794C-A60C-358B16BE549B}" type="presParOf" srcId="{FBDEEE3D-61A9-4961-B7F4-728786804DBB}" destId="{3A980F5A-4466-452B-B914-3A9D26E3C528}" srcOrd="2" destOrd="0" presId="urn:microsoft.com/office/officeart/2005/8/layout/lProcess3"/>
    <dgm:cxn modelId="{F10C28A8-56C9-0E47-B270-28044D355309}" type="presParOf" srcId="{FBDEEE3D-61A9-4961-B7F4-728786804DBB}" destId="{2618CB6C-E954-4A8F-A424-C2EBEB79E56C}" srcOrd="3" destOrd="0" presId="urn:microsoft.com/office/officeart/2005/8/layout/lProcess3"/>
    <dgm:cxn modelId="{79CF1F23-D6BF-DD47-9FE2-4DEF8D51D2B5}" type="presParOf" srcId="{FBDEEE3D-61A9-4961-B7F4-728786804DBB}" destId="{507D1F77-52C9-4EE5-93A1-911F8809EAB5}" srcOrd="4" destOrd="0" presId="urn:microsoft.com/office/officeart/2005/8/layout/lProcess3"/>
    <dgm:cxn modelId="{EC77FAA6-0924-B94A-A2E1-E6787842BC59}" type="presParOf" srcId="{38D3359D-C23B-40D2-A99A-9F5FD39883AA}" destId="{6B11B89B-1A4F-4A8D-BC2D-08065B189D97}" srcOrd="7" destOrd="0" presId="urn:microsoft.com/office/officeart/2005/8/layout/lProcess3"/>
    <dgm:cxn modelId="{6E32E6B1-CAA0-5542-BCB2-514B321C4876}" type="presParOf" srcId="{38D3359D-C23B-40D2-A99A-9F5FD39883AA}" destId="{8574B90F-7373-4CFF-B982-F42305FE073C}" srcOrd="8" destOrd="0" presId="urn:microsoft.com/office/officeart/2005/8/layout/lProcess3"/>
    <dgm:cxn modelId="{DC8AC7ED-2C48-3A4A-B7C4-03C39E2BBC64}" type="presParOf" srcId="{8574B90F-7373-4CFF-B982-F42305FE073C}" destId="{86BDE5DD-6D0C-4F1B-8FF4-73DB6CBC77DD}" srcOrd="0" destOrd="0" presId="urn:microsoft.com/office/officeart/2005/8/layout/lProcess3"/>
    <dgm:cxn modelId="{B9BF1842-F4EB-7343-A077-986E364D04EF}" type="presParOf" srcId="{8574B90F-7373-4CFF-B982-F42305FE073C}" destId="{B999A0F9-241E-4EC4-9E35-DFB9AC42F407}" srcOrd="1" destOrd="0" presId="urn:microsoft.com/office/officeart/2005/8/layout/lProcess3"/>
    <dgm:cxn modelId="{75742C8D-7D61-7842-879F-568B0963A905}" type="presParOf" srcId="{8574B90F-7373-4CFF-B982-F42305FE073C}" destId="{BDF7F919-2FCE-4FC8-8F70-4D9B39CF80EB}" srcOrd="2" destOrd="0" presId="urn:microsoft.com/office/officeart/2005/8/layout/lProcess3"/>
    <dgm:cxn modelId="{ACF345F3-24D0-4249-AB63-0816BF2C111F}" type="presParOf" srcId="{8574B90F-7373-4CFF-B982-F42305FE073C}" destId="{2ACFC25F-3FDF-4C61-9ADE-F9293437F6B0}" srcOrd="3" destOrd="0" presId="urn:microsoft.com/office/officeart/2005/8/layout/lProcess3"/>
    <dgm:cxn modelId="{053E0A6A-C33D-4F45-93BE-2489D13496AD}" type="presParOf" srcId="{8574B90F-7373-4CFF-B982-F42305FE073C}" destId="{92466F7A-9F52-4D25-8ED0-5F86A9E78AAC}" srcOrd="4" destOrd="0" presId="urn:microsoft.com/office/officeart/2005/8/layout/lProcess3"/>
    <dgm:cxn modelId="{50C5B4D5-13A6-5540-A40A-8F4E240326A1}" type="presParOf" srcId="{38D3359D-C23B-40D2-A99A-9F5FD39883AA}" destId="{D3A6749E-4265-4252-8DF6-4393A5DAB51E}" srcOrd="9" destOrd="0" presId="urn:microsoft.com/office/officeart/2005/8/layout/lProcess3"/>
    <dgm:cxn modelId="{EB99054D-BBCE-E145-ADD3-852D391CFBCA}" type="presParOf" srcId="{38D3359D-C23B-40D2-A99A-9F5FD39883AA}" destId="{FE61E730-3F2B-437C-B85F-4D665EBF0E23}" srcOrd="10" destOrd="0" presId="urn:microsoft.com/office/officeart/2005/8/layout/lProcess3"/>
    <dgm:cxn modelId="{2FF484DC-DFC2-784F-A93C-C93E04BCB6EA}" type="presParOf" srcId="{FE61E730-3F2B-437C-B85F-4D665EBF0E23}" destId="{5F6C58FB-C10F-4021-A1F8-DAAB5D2C6382}" srcOrd="0" destOrd="0" presId="urn:microsoft.com/office/officeart/2005/8/layout/lProcess3"/>
    <dgm:cxn modelId="{9D08012C-9D33-1E4E-9D4A-D0C2237A57CC}" type="presParOf" srcId="{FE61E730-3F2B-437C-B85F-4D665EBF0E23}" destId="{5E10E14E-C9BD-4264-9A17-CC89D21F6200}" srcOrd="1" destOrd="0" presId="urn:microsoft.com/office/officeart/2005/8/layout/lProcess3"/>
    <dgm:cxn modelId="{27CBDB0D-2228-5B46-8FB5-C31A397F0257}" type="presParOf" srcId="{FE61E730-3F2B-437C-B85F-4D665EBF0E23}" destId="{0C59FC2A-F597-4047-84FE-899A6A74A0D1}" srcOrd="2" destOrd="0" presId="urn:microsoft.com/office/officeart/2005/8/layout/lProcess3"/>
    <dgm:cxn modelId="{B859AA23-4AC9-7942-B36E-59CD4DD3BEEF}" type="presParOf" srcId="{FE61E730-3F2B-437C-B85F-4D665EBF0E23}" destId="{37B6A79F-3164-423F-AF6F-1E8E8E72508D}" srcOrd="3" destOrd="0" presId="urn:microsoft.com/office/officeart/2005/8/layout/lProcess3"/>
    <dgm:cxn modelId="{5960BF96-5FE7-E746-AFB6-23164D849293}" type="presParOf" srcId="{FE61E730-3F2B-437C-B85F-4D665EBF0E23}" destId="{B3D039EC-05A1-405B-9B3F-F15BCA2C1D6A}" srcOrd="4" destOrd="0" presId="urn:microsoft.com/office/officeart/2005/8/layout/lProcess3"/>
    <dgm:cxn modelId="{BD8556E6-D21C-7743-825A-DE2ED65CEDE8}" type="presParOf" srcId="{38D3359D-C23B-40D2-A99A-9F5FD39883AA}" destId="{CFE1C0EA-0AEC-E34F-9932-9FDC81A7FBB8}" srcOrd="11" destOrd="0" presId="urn:microsoft.com/office/officeart/2005/8/layout/lProcess3"/>
    <dgm:cxn modelId="{367AEFB6-8FC1-EE4F-B95A-E7339065CC31}" type="presParOf" srcId="{38D3359D-C23B-40D2-A99A-9F5FD39883AA}" destId="{85D9934B-3F38-5B4E-AEB9-012F090AE66A}" srcOrd="12" destOrd="0" presId="urn:microsoft.com/office/officeart/2005/8/layout/lProcess3"/>
    <dgm:cxn modelId="{BA81366B-A011-5547-B1E2-3044F555D508}" type="presParOf" srcId="{85D9934B-3F38-5B4E-AEB9-012F090AE66A}" destId="{467251B7-9D40-E047-8F47-0EC082607F01}" srcOrd="0" destOrd="0" presId="urn:microsoft.com/office/officeart/2005/8/layout/lProcess3"/>
    <dgm:cxn modelId="{6B5424DF-DE73-D94F-8F61-5C365889D946}" type="presParOf" srcId="{85D9934B-3F38-5B4E-AEB9-012F090AE66A}" destId="{63233270-D2B1-764B-9706-FFC2E1686A9B}" srcOrd="1" destOrd="0" presId="urn:microsoft.com/office/officeart/2005/8/layout/lProcess3"/>
    <dgm:cxn modelId="{5433DB57-7CBF-C743-A871-91C0E12352AD}" type="presParOf" srcId="{85D9934B-3F38-5B4E-AEB9-012F090AE66A}" destId="{38BADE21-A146-064B-9AD2-129AAE31EF6D}" srcOrd="2" destOrd="0" presId="urn:microsoft.com/office/officeart/2005/8/layout/lProcess3"/>
    <dgm:cxn modelId="{D081F5DC-1D13-604E-BD3E-B4132326169F}" type="presParOf" srcId="{85D9934B-3F38-5B4E-AEB9-012F090AE66A}" destId="{939D2600-A951-3041-A78D-C2ACE2D4118B}" srcOrd="3" destOrd="0" presId="urn:microsoft.com/office/officeart/2005/8/layout/lProcess3"/>
    <dgm:cxn modelId="{F9A4C0E1-8019-1441-A86B-D48A2F3475FF}" type="presParOf" srcId="{85D9934B-3F38-5B4E-AEB9-012F090AE66A}" destId="{E8D355F0-2CF1-3D48-9652-66150F28661D}"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err="1">
              <a:solidFill>
                <a:schemeClr val="tx1">
                  <a:lumMod val="65000"/>
                  <a:lumOff val="35000"/>
                </a:schemeClr>
              </a:solidFill>
              <a:effectLst/>
              <a:latin typeface="Arial" charset="0"/>
              <a:ea typeface="Arial" charset="0"/>
              <a:cs typeface="Arial" charset="0"/>
            </a:rPr>
            <a:t>Div</a:t>
          </a:r>
          <a:r>
            <a:rPr lang="en-US" sz="1600" b="0" i="0" u="none" strike="noStrike" baseline="0" dirty="0">
              <a:solidFill>
                <a:schemeClr val="tx1">
                  <a:lumMod val="65000"/>
                  <a:lumOff val="35000"/>
                </a:schemeClr>
              </a:solidFill>
              <a:effectLst/>
              <a:latin typeface="Arial" charset="0"/>
              <a:ea typeface="Arial" charset="0"/>
              <a:cs typeface="Arial" charset="0"/>
            </a:rPr>
            <a:t> Yield </a:t>
          </a:r>
          <a:r>
            <a:rPr lang="en-US" altLang="en-US" sz="1600" dirty="0">
              <a:solidFill>
                <a:schemeClr val="tx1">
                  <a:lumMod val="65000"/>
                  <a:lumOff val="35000"/>
                </a:schemeClr>
              </a:solidFill>
              <a:latin typeface="Arial" charset="0"/>
              <a:ea typeface="Arial" charset="0"/>
              <a:cs typeface="Arial" charset="0"/>
            </a:rPr>
            <a:t>≥ SPDR </a:t>
          </a:r>
          <a:r>
            <a:rPr lang="en-US" altLang="en-US" sz="1600" dirty="0" err="1">
              <a:solidFill>
                <a:schemeClr val="tx1">
                  <a:lumMod val="65000"/>
                  <a:lumOff val="35000"/>
                </a:schemeClr>
              </a:solidFill>
              <a:latin typeface="Arial" charset="0"/>
              <a:ea typeface="Arial" charset="0"/>
              <a:cs typeface="Arial" charset="0"/>
            </a:rPr>
            <a:t>Div</a:t>
          </a:r>
          <a:r>
            <a:rPr lang="en-US" altLang="en-US" sz="1600" dirty="0">
              <a:solidFill>
                <a:schemeClr val="tx1">
                  <a:lumMod val="65000"/>
                  <a:lumOff val="35000"/>
                </a:schemeClr>
              </a:solidFill>
              <a:latin typeface="Arial" charset="0"/>
              <a:ea typeface="Arial" charset="0"/>
              <a:cs typeface="Arial" charset="0"/>
            </a:rPr>
            <a:t> ETF</a:t>
          </a:r>
          <a:r>
            <a:rPr lang="en-US" sz="1600" b="0" i="0" u="none" strike="noStrike" baseline="0" dirty="0">
              <a:solidFill>
                <a:schemeClr val="tx1">
                  <a:lumMod val="65000"/>
                  <a:lumOff val="35000"/>
                </a:schemeClr>
              </a:solidFill>
              <a:effectLst/>
              <a:latin typeface="Arial" charset="0"/>
              <a:ea typeface="Arial" charset="0"/>
              <a:cs typeface="Arial" charset="0"/>
            </a:rPr>
            <a:t> </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400" b="0" i="0" u="none" strike="noStrike" dirty="0">
              <a:solidFill>
                <a:schemeClr val="tx1">
                  <a:lumMod val="65000"/>
                  <a:lumOff val="35000"/>
                </a:schemeClr>
              </a:solidFill>
              <a:effectLst/>
              <a:latin typeface="Arial" charset="0"/>
              <a:ea typeface="Arial" charset="0"/>
              <a:cs typeface="Arial" charset="0"/>
            </a:rPr>
            <a:t>Quick Ratio &gt; Industry</a:t>
          </a:r>
          <a:r>
            <a:rPr lang="en-US" sz="1400" b="0" i="0" u="none" strike="noStrike" baseline="0" dirty="0">
              <a:solidFill>
                <a:schemeClr val="tx1">
                  <a:lumMod val="65000"/>
                  <a:lumOff val="35000"/>
                </a:schemeClr>
              </a:solidFill>
              <a:effectLst/>
              <a:latin typeface="Arial" charset="0"/>
              <a:ea typeface="Arial" charset="0"/>
              <a:cs typeface="Arial" charset="0"/>
            </a:rPr>
            <a:t> Average</a:t>
          </a:r>
          <a:endParaRPr lang="en-US" sz="14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0.2</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Total</a:t>
          </a:r>
          <a:r>
            <a:rPr lang="en-US" sz="1600" baseline="0" dirty="0">
              <a:solidFill>
                <a:schemeClr val="tx1">
                  <a:lumMod val="65000"/>
                  <a:lumOff val="35000"/>
                </a:schemeClr>
              </a:solidFill>
              <a:latin typeface="Arial" charset="0"/>
              <a:ea typeface="Arial" charset="0"/>
              <a:cs typeface="Arial" charset="0"/>
            </a:rPr>
            <a:t> Cash </a:t>
          </a:r>
          <a:r>
            <a:rPr lang="en-US" sz="1600" baseline="0" dirty="0" err="1">
              <a:solidFill>
                <a:schemeClr val="tx1">
                  <a:lumMod val="65000"/>
                  <a:lumOff val="35000"/>
                </a:schemeClr>
              </a:solidFill>
              <a:latin typeface="Arial" charset="0"/>
              <a:ea typeface="Arial" charset="0"/>
              <a:cs typeface="Arial" charset="0"/>
            </a:rPr>
            <a:t>Div</a:t>
          </a:r>
          <a:r>
            <a:rPr lang="en-US" sz="1600" baseline="0" dirty="0">
              <a:solidFill>
                <a:schemeClr val="tx1">
                  <a:lumMod val="65000"/>
                  <a:lumOff val="35000"/>
                </a:schemeClr>
              </a:solidFill>
              <a:latin typeface="Arial" charset="0"/>
              <a:ea typeface="Arial" charset="0"/>
              <a:cs typeface="Arial" charset="0"/>
            </a:rPr>
            <a:t> Paid Annually</a:t>
          </a:r>
          <a:endParaRPr lang="en-US" sz="1600" dirty="0">
            <a:solidFill>
              <a:schemeClr val="tx1">
                <a:lumMod val="65000"/>
                <a:lumOff val="35000"/>
              </a:schemeClr>
            </a:solidFill>
            <a:latin typeface="Arial" charset="0"/>
            <a:ea typeface="Arial" charset="0"/>
            <a:cs typeface="Arial" charset="0"/>
          </a:endParaRP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Constant Dividend</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SLG</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2.82%</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1.38</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Positive</a:t>
          </a:r>
          <a:r>
            <a:rPr lang="en-US" sz="1600" baseline="0" dirty="0">
              <a:solidFill>
                <a:schemeClr val="tx1">
                  <a:lumMod val="65000"/>
                  <a:lumOff val="35000"/>
                </a:schemeClr>
              </a:solidFill>
              <a:latin typeface="Arial" charset="0"/>
              <a:ea typeface="Arial" charset="0"/>
              <a:cs typeface="Arial" charset="0"/>
            </a:rPr>
            <a:t> Cash Flow</a:t>
          </a:r>
          <a:endParaRPr lang="en-US" sz="1600" dirty="0">
            <a:solidFill>
              <a:schemeClr val="tx1">
                <a:lumMod val="65000"/>
                <a:lumOff val="35000"/>
              </a:schemeClr>
            </a:solidFill>
            <a:latin typeface="Arial" charset="0"/>
            <a:ea typeface="Arial" charset="0"/>
            <a:cs typeface="Arial" charset="0"/>
          </a:endParaRP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D575836-BBBE-E140-8723-A35C4939891B}">
      <dgm:prSet custT="1"/>
      <dgm:spPr/>
      <dgm:t>
        <a:bodyPr/>
        <a:lstStyle/>
        <a:p>
          <a:r>
            <a:rPr lang="en-US" sz="1400" dirty="0">
              <a:solidFill>
                <a:schemeClr val="tx1">
                  <a:lumMod val="65000"/>
                  <a:lumOff val="35000"/>
                </a:schemeClr>
              </a:solidFill>
              <a:latin typeface="Arial" charset="0"/>
              <a:ea typeface="Arial" charset="0"/>
              <a:cs typeface="Arial" charset="0"/>
            </a:rPr>
            <a:t>Historical</a:t>
          </a:r>
          <a:r>
            <a:rPr lang="en-US" sz="1400" baseline="0" dirty="0">
              <a:solidFill>
                <a:schemeClr val="tx1">
                  <a:lumMod val="65000"/>
                  <a:lumOff val="35000"/>
                </a:schemeClr>
              </a:solidFill>
              <a:latin typeface="Arial" charset="0"/>
              <a:ea typeface="Arial" charset="0"/>
              <a:cs typeface="Arial" charset="0"/>
            </a:rPr>
            <a:t> &amp; Potential </a:t>
          </a:r>
          <a:r>
            <a:rPr lang="en-US" sz="1400" baseline="0" dirty="0" err="1">
              <a:solidFill>
                <a:schemeClr val="tx1">
                  <a:lumMod val="65000"/>
                  <a:lumOff val="35000"/>
                </a:schemeClr>
              </a:solidFill>
              <a:latin typeface="Arial" charset="0"/>
              <a:ea typeface="Arial" charset="0"/>
              <a:cs typeface="Arial" charset="0"/>
            </a:rPr>
            <a:t>Div</a:t>
          </a:r>
          <a:r>
            <a:rPr lang="en-US" sz="1400" baseline="0" dirty="0">
              <a:solidFill>
                <a:schemeClr val="tx1">
                  <a:lumMod val="65000"/>
                  <a:lumOff val="35000"/>
                </a:schemeClr>
              </a:solidFill>
              <a:latin typeface="Arial" charset="0"/>
              <a:ea typeface="Arial" charset="0"/>
              <a:cs typeface="Arial" charset="0"/>
            </a:rPr>
            <a:t> Growth</a:t>
          </a:r>
          <a:endParaRPr lang="en-US" sz="1400" dirty="0">
            <a:solidFill>
              <a:schemeClr val="tx1">
                <a:lumMod val="65000"/>
                <a:lumOff val="35000"/>
              </a:schemeClr>
            </a:solidFill>
            <a:latin typeface="Arial" charset="0"/>
            <a:ea typeface="Arial" charset="0"/>
            <a:cs typeface="Arial" charset="0"/>
          </a:endParaRPr>
        </a:p>
      </dgm:t>
    </dgm:pt>
    <dgm:pt modelId="{CF8A894D-4850-3744-ADC8-6AFC0295ADB8}" type="parTrans" cxnId="{1671E3E8-AE5F-2D4B-B4FD-F07D6B273FB3}">
      <dgm:prSet/>
      <dgm:spPr/>
      <dgm:t>
        <a:bodyPr/>
        <a:lstStyle/>
        <a:p>
          <a:endParaRPr lang="en-US"/>
        </a:p>
      </dgm:t>
    </dgm:pt>
    <dgm:pt modelId="{393D78D2-69E4-584F-8F04-DA7F8A27DE7D}" type="sibTrans" cxnId="{1671E3E8-AE5F-2D4B-B4FD-F07D6B273FB3}">
      <dgm:prSet/>
      <dgm:spPr/>
      <dgm:t>
        <a:bodyPr/>
        <a:lstStyle/>
        <a:p>
          <a:endParaRPr lang="en-US"/>
        </a:p>
      </dgm:t>
    </dgm:pt>
    <dgm:pt modelId="{4BA3088A-02CA-8E43-B6DC-6162BD222BF6}">
      <dgm:prSet/>
      <dgm:spPr/>
      <dgm:t>
        <a:bodyPr/>
        <a:lstStyle/>
        <a:p>
          <a:endParaRPr lang="en-US"/>
        </a:p>
      </dgm:t>
    </dgm:pt>
    <dgm:pt modelId="{DD27E1D9-E929-FF4A-9E9C-601814324F96}" type="parTrans" cxnId="{607CD54A-163E-5245-86C0-39A323CE2897}">
      <dgm:prSet/>
      <dgm:spPr/>
      <dgm:t>
        <a:bodyPr/>
        <a:lstStyle/>
        <a:p>
          <a:endParaRPr lang="en-US"/>
        </a:p>
      </dgm:t>
    </dgm:pt>
    <dgm:pt modelId="{D70DED17-B5C8-5446-AA75-26C206420F06}" type="sibTrans" cxnId="{607CD54A-163E-5245-86C0-39A323CE2897}">
      <dgm:prSet/>
      <dgm:spPr/>
      <dgm:t>
        <a:bodyPr/>
        <a:lstStyle/>
        <a:p>
          <a:endParaRPr lang="en-US"/>
        </a:p>
      </dgm:t>
    </dgm:pt>
    <dgm:pt modelId="{65911BA6-031A-8E4C-942E-07BB7E9B023C}">
      <dgm:prSet custT="1"/>
      <dgm:spPr/>
      <dgm:t>
        <a:bodyPr/>
        <a:lstStyle/>
        <a:p>
          <a:r>
            <a:rPr lang="en-US" sz="1600" b="1" dirty="0">
              <a:solidFill>
                <a:schemeClr val="tx1">
                  <a:lumMod val="65000"/>
                  <a:lumOff val="35000"/>
                </a:schemeClr>
              </a:solidFill>
              <a:latin typeface="Arial" charset="0"/>
              <a:ea typeface="Arial" charset="0"/>
              <a:cs typeface="Arial" charset="0"/>
            </a:rPr>
            <a:t>Yes</a:t>
          </a:r>
        </a:p>
      </dgm:t>
    </dgm:pt>
    <dgm:pt modelId="{141E8928-81B7-D54F-803A-34D96A025F6C}" type="parTrans" cxnId="{3EC1BE37-EB84-0548-B156-7F0976DC2C4B}">
      <dgm:prSet/>
      <dgm:spPr/>
      <dgm:t>
        <a:bodyPr/>
        <a:lstStyle/>
        <a:p>
          <a:endParaRPr lang="en-US"/>
        </a:p>
      </dgm:t>
    </dgm:pt>
    <dgm:pt modelId="{341938D9-46F2-144F-A0EE-8685156AB11B}" type="sibTrans" cxnId="{3EC1BE37-EB84-0548-B156-7F0976DC2C4B}">
      <dgm:prSet/>
      <dgm:spPr/>
      <dgm:t>
        <a:bodyPr/>
        <a:lstStyle/>
        <a:p>
          <a:endParaRPr lang="en-US"/>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2.53%</a:t>
          </a: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7"/>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4">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4">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7"/>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4"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4">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7"/>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4">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4">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7"/>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4">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4">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7"/>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4">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4">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7"/>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4">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4">
        <dgm:presLayoutVars>
          <dgm:bulletEnabled val="1"/>
        </dgm:presLayoutVars>
      </dgm:prSet>
      <dgm:spPr/>
    </dgm:pt>
    <dgm:pt modelId="{CFE1C0EA-0AEC-E34F-9932-9FDC81A7FBB8}" type="pres">
      <dgm:prSet presAssocID="{CD6F93F1-FCED-461C-BE93-5CC9041A040B}" presName="vSp" presStyleCnt="0"/>
      <dgm:spPr/>
    </dgm:pt>
    <dgm:pt modelId="{85D9934B-3F38-5B4E-AEB9-012F090AE66A}" type="pres">
      <dgm:prSet presAssocID="{3D575836-BBBE-E140-8723-A35C4939891B}" presName="horFlow" presStyleCnt="0"/>
      <dgm:spPr/>
    </dgm:pt>
    <dgm:pt modelId="{467251B7-9D40-E047-8F47-0EC082607F01}" type="pres">
      <dgm:prSet presAssocID="{3D575836-BBBE-E140-8723-A35C4939891B}" presName="bigChev" presStyleLbl="node1" presStyleIdx="6" presStyleCnt="7"/>
      <dgm:spPr/>
    </dgm:pt>
    <dgm:pt modelId="{63233270-D2B1-764B-9706-FFC2E1686A9B}" type="pres">
      <dgm:prSet presAssocID="{DD27E1D9-E929-FF4A-9E9C-601814324F96}" presName="parTrans" presStyleCnt="0"/>
      <dgm:spPr/>
    </dgm:pt>
    <dgm:pt modelId="{38BADE21-A146-064B-9AD2-129AAE31EF6D}" type="pres">
      <dgm:prSet presAssocID="{4BA3088A-02CA-8E43-B6DC-6162BD222BF6}" presName="node" presStyleLbl="alignAccFollowNode1" presStyleIdx="12" presStyleCnt="14">
        <dgm:presLayoutVars>
          <dgm:bulletEnabled val="1"/>
        </dgm:presLayoutVars>
      </dgm:prSet>
      <dgm:spPr/>
    </dgm:pt>
    <dgm:pt modelId="{939D2600-A951-3041-A78D-C2ACE2D4118B}" type="pres">
      <dgm:prSet presAssocID="{D70DED17-B5C8-5446-AA75-26C206420F06}" presName="sibTrans" presStyleCnt="0"/>
      <dgm:spPr/>
    </dgm:pt>
    <dgm:pt modelId="{E8D355F0-2CF1-3D48-9652-66150F28661D}" type="pres">
      <dgm:prSet presAssocID="{65911BA6-031A-8E4C-942E-07BB7E9B023C}" presName="node" presStyleLbl="alignAccFollowNode1" presStyleIdx="13" presStyleCnt="14">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84EF6C06-6F12-694C-B888-75D464F8D07A}" type="presOf" srcId="{CD6F93F1-FCED-461C-BE93-5CC9041A040B}" destId="{5F6C58FB-C10F-4021-A1F8-DAAB5D2C6382}" srcOrd="0" destOrd="0" presId="urn:microsoft.com/office/officeart/2005/8/layout/lProcess3"/>
    <dgm:cxn modelId="{24705D0D-64DF-284A-9028-F5F8B6CF493E}" type="presOf" srcId="{614FDC46-EF27-4147-AAB3-A9FAEB94F433}" destId="{541E66C2-FE8D-4A85-8F9E-9DE0F5E1BB1D}"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3203F324-D20E-D941-A14E-718AE6EAC7BD}" type="presOf" srcId="{347ACA7E-7742-42F4-BEE5-70B43756AED1}" destId="{92466F7A-9F52-4D25-8ED0-5F86A9E78AAC}"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EC1BE37-EB84-0548-B156-7F0976DC2C4B}" srcId="{3D575836-BBBE-E140-8723-A35C4939891B}" destId="{65911BA6-031A-8E4C-942E-07BB7E9B023C}" srcOrd="1" destOrd="0" parTransId="{141E8928-81B7-D54F-803A-34D96A025F6C}" sibTransId="{341938D9-46F2-144F-A0EE-8685156AB11B}"/>
    <dgm:cxn modelId="{369CDE38-32DB-46F8-988A-44E4CD2492E4}" srcId="{EF6217B0-EA77-48F1-AFBD-C6EBFB5BF7DF}" destId="{20434C70-3F1D-4272-9274-7B0312009542}" srcOrd="0" destOrd="0" parTransId="{571F3D54-3D3F-40C0-AD57-9B6DB19B811C}" sibTransId="{B49996F1-46A0-4AB8-8B22-AFD0518DC93E}"/>
    <dgm:cxn modelId="{065B0F5F-5148-3D45-B80F-D5EC71222FFB}" type="presOf" srcId="{4821046A-86D4-4453-99C1-277E8BDF79E0}" destId="{FE41520E-6886-47EF-88A6-3D890CBA4F29}"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2708A742-902B-2F44-9A89-944E934F2EA8}" type="presOf" srcId="{4BA3088A-02CA-8E43-B6DC-6162BD222BF6}" destId="{38BADE21-A146-064B-9AD2-129AAE31EF6D}" srcOrd="0" destOrd="0" presId="urn:microsoft.com/office/officeart/2005/8/layout/lProcess3"/>
    <dgm:cxn modelId="{70BF0843-56AC-4E0C-A31D-CA629B28BBC7}" srcId="{4619DA42-C396-4AA2-A892-8B877AB95689}" destId="{614FDC46-EF27-4147-AAB3-A9FAEB94F433}" srcOrd="0" destOrd="0" parTransId="{9F788E7F-B201-4C05-BEA5-69481A93EA2A}" sibTransId="{F32E41B1-079B-4606-BD4B-21811AB12D8A}"/>
    <dgm:cxn modelId="{302FE264-B8FF-584F-8B2F-78895566A29A}" type="presOf" srcId="{67E2C97B-640D-4B70-A002-88297B90E636}" destId="{86BDE5DD-6D0C-4F1B-8FF4-73DB6CBC77DD}" srcOrd="0" destOrd="0" presId="urn:microsoft.com/office/officeart/2005/8/layout/lProcess3"/>
    <dgm:cxn modelId="{607CD54A-163E-5245-86C0-39A323CE2897}" srcId="{3D575836-BBBE-E140-8723-A35C4939891B}" destId="{4BA3088A-02CA-8E43-B6DC-6162BD222BF6}" srcOrd="0" destOrd="0" parTransId="{DD27E1D9-E929-FF4A-9E9C-601814324F96}" sibTransId="{D70DED17-B5C8-5446-AA75-26C206420F06}"/>
    <dgm:cxn modelId="{2A68336B-BA0B-AD4E-98AE-107C653149CA}" type="presOf" srcId="{98F0366E-CC41-44C9-B7FC-0D0799ACF4DF}" destId="{B3D039EC-05A1-405B-9B3F-F15BCA2C1D6A}" srcOrd="0" destOrd="0" presId="urn:microsoft.com/office/officeart/2005/8/layout/lProcess3"/>
    <dgm:cxn modelId="{1013D370-FD6D-DB42-86E4-E6D1BAFA2A33}" type="presOf" srcId="{4619DA42-C396-4AA2-A892-8B877AB95689}" destId="{EADC5FA9-716F-4CFA-A6E2-51C639E7D755}" srcOrd="0" destOrd="0" presId="urn:microsoft.com/office/officeart/2005/8/layout/lProcess3"/>
    <dgm:cxn modelId="{1770EA76-877F-314B-90C8-1937CF614D86}" type="presOf" srcId="{4447E8B9-142F-4CDF-B2E7-F4DEAA0A513D}" destId="{507D1F77-52C9-4EE5-93A1-911F8809EAB5}" srcOrd="0" destOrd="0" presId="urn:microsoft.com/office/officeart/2005/8/layout/lProcess3"/>
    <dgm:cxn modelId="{806C0557-19B7-4849-BBEB-9648AD0107F2}" type="presOf" srcId="{20434C70-3F1D-4272-9274-7B0312009542}" destId="{013CD3C3-7AD8-411F-8A7C-69BEA1DA9A5D}" srcOrd="0" destOrd="0" presId="urn:microsoft.com/office/officeart/2005/8/layout/lProcess3"/>
    <dgm:cxn modelId="{F032AA5A-4E0C-2E46-9B94-6F12EE8C1D65}" type="presOf" srcId="{DFB829F5-3497-4442-A983-2D287E15A15D}" destId="{3A980F5A-4466-452B-B914-3A9D26E3C528}"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793F9D80-4C7C-DC44-B91D-8702D49720CB}" type="presOf" srcId="{9A34AE61-7624-4DFD-8E75-E92A4E9A4235}" destId="{11347471-54A8-42C5-819C-B92A87390E22}" srcOrd="0" destOrd="0" presId="urn:microsoft.com/office/officeart/2005/8/layout/lProcess3"/>
    <dgm:cxn modelId="{C5868294-7CFD-CD40-8B1F-744AB4BF2A20}" type="presOf" srcId="{3D575836-BBBE-E140-8723-A35C4939891B}" destId="{467251B7-9D40-E047-8F47-0EC082607F01}" srcOrd="0" destOrd="0" presId="urn:microsoft.com/office/officeart/2005/8/layout/lProcess3"/>
    <dgm:cxn modelId="{BACA0795-10E7-3B41-9E58-08BD392AEA65}" type="presOf" srcId="{32910D81-1A10-445B-A05D-13F974675E06}" destId="{51EC903C-8A60-4649-A668-B2BB21BAB01A}" srcOrd="0" destOrd="0" presId="urn:microsoft.com/office/officeart/2005/8/layout/lProcess3"/>
    <dgm:cxn modelId="{B411B695-37B9-D846-A064-F88F62E2D69A}" type="presOf" srcId="{65911BA6-031A-8E4C-942E-07BB7E9B023C}" destId="{E8D355F0-2CF1-3D48-9652-66150F28661D}"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BC98D9A1-8BF9-D14E-8E7B-D70362757035}" type="presOf" srcId="{EF6217B0-EA77-48F1-AFBD-C6EBFB5BF7DF}" destId="{E141E35C-DBF6-4E91-9ACF-C2798F26A2DD}" srcOrd="0" destOrd="0" presId="urn:microsoft.com/office/officeart/2005/8/layout/lProcess3"/>
    <dgm:cxn modelId="{B6A2CFA6-482B-4D46-82A8-72FC7D775C18}" type="presOf" srcId="{C5118BF9-0125-46FC-95AB-4E4B300B4DDA}" destId="{F5983728-5D0F-4338-BBC3-56205E5C0D81}" srcOrd="0" destOrd="0" presId="urn:microsoft.com/office/officeart/2005/8/layout/lProcess3"/>
    <dgm:cxn modelId="{AD87C5AC-92F2-44E1-A902-BB24F64A8BBD}" srcId="{CD6F93F1-FCED-461C-BE93-5CC9041A040B}" destId="{98F0366E-CC41-44C9-B7FC-0D0799ACF4DF}" srcOrd="1" destOrd="0" parTransId="{32F5250D-4E0E-41AA-9A6F-4EC815B713E4}" sibTransId="{6EC8E6AF-30C5-42CB-B2E2-2F5A4CD2BB6B}"/>
    <dgm:cxn modelId="{210EE5BF-C9C8-C74C-AA99-5D1F6C312485}" type="presOf" srcId="{373C2F46-82AF-4B88-A3C2-2F7DF8EEE9FA}" destId="{0C59FC2A-F597-4047-84FE-899A6A74A0D1}" srcOrd="0" destOrd="0" presId="urn:microsoft.com/office/officeart/2005/8/layout/lProcess3"/>
    <dgm:cxn modelId="{2322C4DA-ECF0-EB4E-A1E0-8B50E675AF25}" type="presOf" srcId="{EAEA4983-FC1F-4521-9F3B-9B1BA6EB1D9A}" destId="{87A28677-5C43-4E41-83BA-D91394607A64}" srcOrd="0" destOrd="0" presId="urn:microsoft.com/office/officeart/2005/8/layout/lProcess3"/>
    <dgm:cxn modelId="{531DF9DA-2312-2849-AE56-F0834E39146B}" type="presOf" srcId="{7453880C-8831-4BBE-B06C-999D92212409}" destId="{49D29610-DD67-4E9D-97A4-9730C769C272}"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1671E3E8-AE5F-2D4B-B4FD-F07D6B273FB3}" srcId="{35411671-F7E7-4364-A5C2-32F63199C3E8}" destId="{3D575836-BBBE-E140-8723-A35C4939891B}" srcOrd="6" destOrd="0" parTransId="{CF8A894D-4850-3744-ADC8-6AFC0295ADB8}" sibTransId="{393D78D2-69E4-584F-8F04-DA7F8A27DE7D}"/>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C8D53FEE-965D-C246-887F-B0F28F1CD28B}" type="presOf" srcId="{35411671-F7E7-4364-A5C2-32F63199C3E8}" destId="{38D3359D-C23B-40D2-A99A-9F5FD39883AA}" srcOrd="0" destOrd="0" presId="urn:microsoft.com/office/officeart/2005/8/layout/lProcess3"/>
    <dgm:cxn modelId="{683954EF-378B-D64A-A2EF-EB3ABB2DC25F}" type="presOf" srcId="{F4193131-7D5F-417D-9022-2A475A3242D1}" destId="{BDF7F919-2FCE-4FC8-8F70-4D9B39CF80EB}" srcOrd="0" destOrd="0" presId="urn:microsoft.com/office/officeart/2005/8/layout/lProcess3"/>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A4E5AF7E-017A-C243-921A-40AC40BED6CA}" type="presParOf" srcId="{38D3359D-C23B-40D2-A99A-9F5FD39883AA}" destId="{4F28D1ED-91B5-474E-B71A-E9598885B486}" srcOrd="0" destOrd="0" presId="urn:microsoft.com/office/officeart/2005/8/layout/lProcess3"/>
    <dgm:cxn modelId="{1536F085-1DE2-A948-A60C-FDF7BABDD01B}" type="presParOf" srcId="{4F28D1ED-91B5-474E-B71A-E9598885B486}" destId="{11347471-54A8-42C5-819C-B92A87390E22}" srcOrd="0" destOrd="0" presId="urn:microsoft.com/office/officeart/2005/8/layout/lProcess3"/>
    <dgm:cxn modelId="{1B6276E7-CA5C-684D-B3F8-9C8A31B84D59}" type="presParOf" srcId="{4F28D1ED-91B5-474E-B71A-E9598885B486}" destId="{E1A7F01C-A3F5-4390-9D70-91C6B58175DB}" srcOrd="1" destOrd="0" presId="urn:microsoft.com/office/officeart/2005/8/layout/lProcess3"/>
    <dgm:cxn modelId="{5B9ACAC4-F6D8-9A43-87A0-22D0B09E0CE6}" type="presParOf" srcId="{4F28D1ED-91B5-474E-B71A-E9598885B486}" destId="{F5983728-5D0F-4338-BBC3-56205E5C0D81}" srcOrd="2" destOrd="0" presId="urn:microsoft.com/office/officeart/2005/8/layout/lProcess3"/>
    <dgm:cxn modelId="{25FB72D5-F05B-C44B-911B-9AB0580D08FF}" type="presParOf" srcId="{4F28D1ED-91B5-474E-B71A-E9598885B486}" destId="{5B0320B7-357B-48C0-984F-BF1D5981316A}" srcOrd="3" destOrd="0" presId="urn:microsoft.com/office/officeart/2005/8/layout/lProcess3"/>
    <dgm:cxn modelId="{5C4BC82A-3C75-614D-93B0-DB7F315B78E5}" type="presParOf" srcId="{4F28D1ED-91B5-474E-B71A-E9598885B486}" destId="{51EC903C-8A60-4649-A668-B2BB21BAB01A}" srcOrd="4" destOrd="0" presId="urn:microsoft.com/office/officeart/2005/8/layout/lProcess3"/>
    <dgm:cxn modelId="{A251512D-6FD5-A641-9295-CD93AFBC0408}" type="presParOf" srcId="{38D3359D-C23B-40D2-A99A-9F5FD39883AA}" destId="{5D8F92DE-D144-4FBA-9239-9A7092BE954E}" srcOrd="1" destOrd="0" presId="urn:microsoft.com/office/officeart/2005/8/layout/lProcess3"/>
    <dgm:cxn modelId="{65F78631-4F97-C841-B04C-3024031946D6}" type="presParOf" srcId="{38D3359D-C23B-40D2-A99A-9F5FD39883AA}" destId="{E925652D-C43F-4659-91E5-1FF5D5931260}" srcOrd="2" destOrd="0" presId="urn:microsoft.com/office/officeart/2005/8/layout/lProcess3"/>
    <dgm:cxn modelId="{12B9F5F5-D2B9-1E4E-B1FC-80BBCDE80162}" type="presParOf" srcId="{E925652D-C43F-4659-91E5-1FF5D5931260}" destId="{EADC5FA9-716F-4CFA-A6E2-51C639E7D755}" srcOrd="0" destOrd="0" presId="urn:microsoft.com/office/officeart/2005/8/layout/lProcess3"/>
    <dgm:cxn modelId="{C15942BB-8AAC-B746-B2EA-02E8CAA9B063}" type="presParOf" srcId="{E925652D-C43F-4659-91E5-1FF5D5931260}" destId="{DC40744A-AE16-4947-9B23-920B9E8D28D2}" srcOrd="1" destOrd="0" presId="urn:microsoft.com/office/officeart/2005/8/layout/lProcess3"/>
    <dgm:cxn modelId="{CBB84365-F574-A946-9786-48DD5582E162}" type="presParOf" srcId="{E925652D-C43F-4659-91E5-1FF5D5931260}" destId="{541E66C2-FE8D-4A85-8F9E-9DE0F5E1BB1D}" srcOrd="2" destOrd="0" presId="urn:microsoft.com/office/officeart/2005/8/layout/lProcess3"/>
    <dgm:cxn modelId="{3304FE00-060D-C745-B589-E9D1C3335F1C}" type="presParOf" srcId="{E925652D-C43F-4659-91E5-1FF5D5931260}" destId="{9A3EB95B-4479-441A-906B-935A65802779}" srcOrd="3" destOrd="0" presId="urn:microsoft.com/office/officeart/2005/8/layout/lProcess3"/>
    <dgm:cxn modelId="{CF72926F-6A0E-C940-8919-8B4F21F519FE}" type="presParOf" srcId="{E925652D-C43F-4659-91E5-1FF5D5931260}" destId="{87A28677-5C43-4E41-83BA-D91394607A64}" srcOrd="4" destOrd="0" presId="urn:microsoft.com/office/officeart/2005/8/layout/lProcess3"/>
    <dgm:cxn modelId="{44A21411-B217-864F-A701-C8CCF2C43C17}" type="presParOf" srcId="{38D3359D-C23B-40D2-A99A-9F5FD39883AA}" destId="{37160722-E2CF-4220-A099-1D4290966BC7}" srcOrd="3" destOrd="0" presId="urn:microsoft.com/office/officeart/2005/8/layout/lProcess3"/>
    <dgm:cxn modelId="{977A21A3-D580-7041-851D-C7118B18596D}" type="presParOf" srcId="{38D3359D-C23B-40D2-A99A-9F5FD39883AA}" destId="{554C6FDA-DBF2-4702-A3D1-FD4412E84E68}" srcOrd="4" destOrd="0" presId="urn:microsoft.com/office/officeart/2005/8/layout/lProcess3"/>
    <dgm:cxn modelId="{710EBE1F-98BF-114E-8997-F916ED6CFD32}" type="presParOf" srcId="{554C6FDA-DBF2-4702-A3D1-FD4412E84E68}" destId="{E141E35C-DBF6-4E91-9ACF-C2798F26A2DD}" srcOrd="0" destOrd="0" presId="urn:microsoft.com/office/officeart/2005/8/layout/lProcess3"/>
    <dgm:cxn modelId="{BBFBA67F-01FE-4946-9276-46AD7C0DF0D8}" type="presParOf" srcId="{554C6FDA-DBF2-4702-A3D1-FD4412E84E68}" destId="{18B6C99B-7F3F-4E1F-A8E7-0B037ADB840C}" srcOrd="1" destOrd="0" presId="urn:microsoft.com/office/officeart/2005/8/layout/lProcess3"/>
    <dgm:cxn modelId="{400F2C36-4EAC-F340-91FD-98CC29B9582B}" type="presParOf" srcId="{554C6FDA-DBF2-4702-A3D1-FD4412E84E68}" destId="{013CD3C3-7AD8-411F-8A7C-69BEA1DA9A5D}" srcOrd="2" destOrd="0" presId="urn:microsoft.com/office/officeart/2005/8/layout/lProcess3"/>
    <dgm:cxn modelId="{1273A469-C20C-0B4D-9E90-382E697000D8}" type="presParOf" srcId="{554C6FDA-DBF2-4702-A3D1-FD4412E84E68}" destId="{34759811-116A-4205-AC32-CD2666CD59FE}" srcOrd="3" destOrd="0" presId="urn:microsoft.com/office/officeart/2005/8/layout/lProcess3"/>
    <dgm:cxn modelId="{DC4EE1D1-046F-9746-A8F5-4DA8162684EE}" type="presParOf" srcId="{554C6FDA-DBF2-4702-A3D1-FD4412E84E68}" destId="{49D29610-DD67-4E9D-97A4-9730C769C272}" srcOrd="4" destOrd="0" presId="urn:microsoft.com/office/officeart/2005/8/layout/lProcess3"/>
    <dgm:cxn modelId="{A7ED17C4-DBB2-D643-BB80-5F513EAB078A}" type="presParOf" srcId="{38D3359D-C23B-40D2-A99A-9F5FD39883AA}" destId="{03F7121E-83E9-48E9-92E2-7840DBE76F3A}" srcOrd="5" destOrd="0" presId="urn:microsoft.com/office/officeart/2005/8/layout/lProcess3"/>
    <dgm:cxn modelId="{88D323FC-415E-214D-894A-60DA666069AE}" type="presParOf" srcId="{38D3359D-C23B-40D2-A99A-9F5FD39883AA}" destId="{FBDEEE3D-61A9-4961-B7F4-728786804DBB}" srcOrd="6" destOrd="0" presId="urn:microsoft.com/office/officeart/2005/8/layout/lProcess3"/>
    <dgm:cxn modelId="{FA3A6569-1B0B-6F45-BF39-6E107052D6B3}" type="presParOf" srcId="{FBDEEE3D-61A9-4961-B7F4-728786804DBB}" destId="{FE41520E-6886-47EF-88A6-3D890CBA4F29}" srcOrd="0" destOrd="0" presId="urn:microsoft.com/office/officeart/2005/8/layout/lProcess3"/>
    <dgm:cxn modelId="{1281EEB0-BB2F-324A-AA68-F8F869AD735C}" type="presParOf" srcId="{FBDEEE3D-61A9-4961-B7F4-728786804DBB}" destId="{58148DD7-FBCA-48B6-96EA-68FA5A901879}" srcOrd="1" destOrd="0" presId="urn:microsoft.com/office/officeart/2005/8/layout/lProcess3"/>
    <dgm:cxn modelId="{7ED4EF9A-C637-F748-88C3-4D6E1EC5F25F}" type="presParOf" srcId="{FBDEEE3D-61A9-4961-B7F4-728786804DBB}" destId="{3A980F5A-4466-452B-B914-3A9D26E3C528}" srcOrd="2" destOrd="0" presId="urn:microsoft.com/office/officeart/2005/8/layout/lProcess3"/>
    <dgm:cxn modelId="{6938C0F5-D28B-3447-80DE-CA378AFDAE11}" type="presParOf" srcId="{FBDEEE3D-61A9-4961-B7F4-728786804DBB}" destId="{2618CB6C-E954-4A8F-A424-C2EBEB79E56C}" srcOrd="3" destOrd="0" presId="urn:microsoft.com/office/officeart/2005/8/layout/lProcess3"/>
    <dgm:cxn modelId="{33EBDB61-33B3-AC46-9260-86252F2045FB}" type="presParOf" srcId="{FBDEEE3D-61A9-4961-B7F4-728786804DBB}" destId="{507D1F77-52C9-4EE5-93A1-911F8809EAB5}" srcOrd="4" destOrd="0" presId="urn:microsoft.com/office/officeart/2005/8/layout/lProcess3"/>
    <dgm:cxn modelId="{761C9631-D077-5245-9F6E-3A62F4D03038}" type="presParOf" srcId="{38D3359D-C23B-40D2-A99A-9F5FD39883AA}" destId="{6B11B89B-1A4F-4A8D-BC2D-08065B189D97}" srcOrd="7" destOrd="0" presId="urn:microsoft.com/office/officeart/2005/8/layout/lProcess3"/>
    <dgm:cxn modelId="{8C12D0F0-15B4-114D-AF0C-04E2F833E0A3}" type="presParOf" srcId="{38D3359D-C23B-40D2-A99A-9F5FD39883AA}" destId="{8574B90F-7373-4CFF-B982-F42305FE073C}" srcOrd="8" destOrd="0" presId="urn:microsoft.com/office/officeart/2005/8/layout/lProcess3"/>
    <dgm:cxn modelId="{71C2939A-2CF7-EC49-9908-8EEA860A9628}" type="presParOf" srcId="{8574B90F-7373-4CFF-B982-F42305FE073C}" destId="{86BDE5DD-6D0C-4F1B-8FF4-73DB6CBC77DD}" srcOrd="0" destOrd="0" presId="urn:microsoft.com/office/officeart/2005/8/layout/lProcess3"/>
    <dgm:cxn modelId="{348D7F8F-28AD-4749-B298-2F4ECD4D343B}" type="presParOf" srcId="{8574B90F-7373-4CFF-B982-F42305FE073C}" destId="{B999A0F9-241E-4EC4-9E35-DFB9AC42F407}" srcOrd="1" destOrd="0" presId="urn:microsoft.com/office/officeart/2005/8/layout/lProcess3"/>
    <dgm:cxn modelId="{81AFA481-90F4-D74D-B3ED-749710849059}" type="presParOf" srcId="{8574B90F-7373-4CFF-B982-F42305FE073C}" destId="{BDF7F919-2FCE-4FC8-8F70-4D9B39CF80EB}" srcOrd="2" destOrd="0" presId="urn:microsoft.com/office/officeart/2005/8/layout/lProcess3"/>
    <dgm:cxn modelId="{AEF5C905-8DF2-F44F-ABB1-D4EEB52D4F10}" type="presParOf" srcId="{8574B90F-7373-4CFF-B982-F42305FE073C}" destId="{2ACFC25F-3FDF-4C61-9ADE-F9293437F6B0}" srcOrd="3" destOrd="0" presId="urn:microsoft.com/office/officeart/2005/8/layout/lProcess3"/>
    <dgm:cxn modelId="{8A44147A-4EF9-4443-8B80-8E5DCCFEDF16}" type="presParOf" srcId="{8574B90F-7373-4CFF-B982-F42305FE073C}" destId="{92466F7A-9F52-4D25-8ED0-5F86A9E78AAC}" srcOrd="4" destOrd="0" presId="urn:microsoft.com/office/officeart/2005/8/layout/lProcess3"/>
    <dgm:cxn modelId="{FC9E5F43-DE3F-0B42-8BD2-08A2CD5950C3}" type="presParOf" srcId="{38D3359D-C23B-40D2-A99A-9F5FD39883AA}" destId="{D3A6749E-4265-4252-8DF6-4393A5DAB51E}" srcOrd="9" destOrd="0" presId="urn:microsoft.com/office/officeart/2005/8/layout/lProcess3"/>
    <dgm:cxn modelId="{03406BDD-1195-A542-84D7-FA39D828F970}" type="presParOf" srcId="{38D3359D-C23B-40D2-A99A-9F5FD39883AA}" destId="{FE61E730-3F2B-437C-B85F-4D665EBF0E23}" srcOrd="10" destOrd="0" presId="urn:microsoft.com/office/officeart/2005/8/layout/lProcess3"/>
    <dgm:cxn modelId="{4640BFD5-73C7-4645-B4E8-3AEF38ED07E7}" type="presParOf" srcId="{FE61E730-3F2B-437C-B85F-4D665EBF0E23}" destId="{5F6C58FB-C10F-4021-A1F8-DAAB5D2C6382}" srcOrd="0" destOrd="0" presId="urn:microsoft.com/office/officeart/2005/8/layout/lProcess3"/>
    <dgm:cxn modelId="{D34C4EE3-CBB6-6A42-B32A-186408C2163C}" type="presParOf" srcId="{FE61E730-3F2B-437C-B85F-4D665EBF0E23}" destId="{5E10E14E-C9BD-4264-9A17-CC89D21F6200}" srcOrd="1" destOrd="0" presId="urn:microsoft.com/office/officeart/2005/8/layout/lProcess3"/>
    <dgm:cxn modelId="{254E3BE8-3634-4149-94B0-DBB6A246AFAE}" type="presParOf" srcId="{FE61E730-3F2B-437C-B85F-4D665EBF0E23}" destId="{0C59FC2A-F597-4047-84FE-899A6A74A0D1}" srcOrd="2" destOrd="0" presId="urn:microsoft.com/office/officeart/2005/8/layout/lProcess3"/>
    <dgm:cxn modelId="{08C1853D-FF45-F44F-843E-BBE80DEAAA14}" type="presParOf" srcId="{FE61E730-3F2B-437C-B85F-4D665EBF0E23}" destId="{37B6A79F-3164-423F-AF6F-1E8E8E72508D}" srcOrd="3" destOrd="0" presId="urn:microsoft.com/office/officeart/2005/8/layout/lProcess3"/>
    <dgm:cxn modelId="{33693A9D-7A83-B240-ACC9-911F3374B194}" type="presParOf" srcId="{FE61E730-3F2B-437C-B85F-4D665EBF0E23}" destId="{B3D039EC-05A1-405B-9B3F-F15BCA2C1D6A}" srcOrd="4" destOrd="0" presId="urn:microsoft.com/office/officeart/2005/8/layout/lProcess3"/>
    <dgm:cxn modelId="{CD3B8A6C-5D7B-E248-9E0D-E46F9CDC0D8F}" type="presParOf" srcId="{38D3359D-C23B-40D2-A99A-9F5FD39883AA}" destId="{CFE1C0EA-0AEC-E34F-9932-9FDC81A7FBB8}" srcOrd="11" destOrd="0" presId="urn:microsoft.com/office/officeart/2005/8/layout/lProcess3"/>
    <dgm:cxn modelId="{AD902B0B-0D50-314B-8D62-330BEC1342A1}" type="presParOf" srcId="{38D3359D-C23B-40D2-A99A-9F5FD39883AA}" destId="{85D9934B-3F38-5B4E-AEB9-012F090AE66A}" srcOrd="12" destOrd="0" presId="urn:microsoft.com/office/officeart/2005/8/layout/lProcess3"/>
    <dgm:cxn modelId="{72B597B7-9A2A-3F4F-A4F3-DBA1A228744E}" type="presParOf" srcId="{85D9934B-3F38-5B4E-AEB9-012F090AE66A}" destId="{467251B7-9D40-E047-8F47-0EC082607F01}" srcOrd="0" destOrd="0" presId="urn:microsoft.com/office/officeart/2005/8/layout/lProcess3"/>
    <dgm:cxn modelId="{C81B865E-0F7C-144E-BBC3-86B1C6ABE768}" type="presParOf" srcId="{85D9934B-3F38-5B4E-AEB9-012F090AE66A}" destId="{63233270-D2B1-764B-9706-FFC2E1686A9B}" srcOrd="1" destOrd="0" presId="urn:microsoft.com/office/officeart/2005/8/layout/lProcess3"/>
    <dgm:cxn modelId="{32AEB346-02D7-634F-B189-7E7F4507A676}" type="presParOf" srcId="{85D9934B-3F38-5B4E-AEB9-012F090AE66A}" destId="{38BADE21-A146-064B-9AD2-129AAE31EF6D}" srcOrd="2" destOrd="0" presId="urn:microsoft.com/office/officeart/2005/8/layout/lProcess3"/>
    <dgm:cxn modelId="{E7EF9170-2F2B-FB42-BB55-CDA4EB99188D}" type="presParOf" srcId="{85D9934B-3F38-5B4E-AEB9-012F090AE66A}" destId="{939D2600-A951-3041-A78D-C2ACE2D4118B}" srcOrd="3" destOrd="0" presId="urn:microsoft.com/office/officeart/2005/8/layout/lProcess3"/>
    <dgm:cxn modelId="{889889F4-4D8E-B249-B39E-E87054C9888D}" type="presParOf" srcId="{85D9934B-3F38-5B4E-AEB9-012F090AE66A}" destId="{E8D355F0-2CF1-3D48-9652-66150F28661D}"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2" csCatId="colorful" phldr="1"/>
      <dgm:spPr/>
      <dgm:t>
        <a:bodyPr/>
        <a:lstStyle/>
        <a:p>
          <a:endParaRPr lang="en-US"/>
        </a:p>
      </dgm:t>
    </dgm:pt>
    <dgm:pt modelId="{4619DA42-C396-4AA2-A892-8B877AB95689}">
      <dgm:prSet phldrT="[Text]" custT="1"/>
      <dgm:spPr/>
      <dgm:t>
        <a:bodyPr/>
        <a:lstStyle/>
        <a:p>
          <a:r>
            <a:rPr lang="en-US" sz="1400" dirty="0">
              <a:solidFill>
                <a:schemeClr val="tx1">
                  <a:lumMod val="65000"/>
                  <a:lumOff val="35000"/>
                </a:schemeClr>
              </a:solidFill>
              <a:latin typeface="Arial" charset="0"/>
              <a:ea typeface="Arial" charset="0"/>
              <a:cs typeface="Arial" charset="0"/>
            </a:rPr>
            <a:t>Consumer Staples ETF (XLP)</a:t>
          </a:r>
        </a:p>
      </dgm:t>
    </dgm:pt>
    <dgm:pt modelId="{4F38F49F-3184-4E8B-8DCF-5189BF7713D9}" type="parTrans" cxnId="{03DDEBF1-CDB5-4287-8C20-66BC1B5F24AD}">
      <dgm:prSet/>
      <dgm:spPr/>
      <dgm:t>
        <a:bodyPr/>
        <a:lstStyle/>
        <a:p>
          <a:endParaRPr lang="en-US">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400" dirty="0">
              <a:solidFill>
                <a:schemeClr val="tx1">
                  <a:lumMod val="65000"/>
                  <a:lumOff val="35000"/>
                </a:schemeClr>
              </a:solidFill>
              <a:latin typeface="Arial" charset="0"/>
              <a:ea typeface="Arial" charset="0"/>
              <a:cs typeface="Arial" charset="0"/>
            </a:rPr>
            <a:t>Energy ETF (XLE)</a:t>
          </a:r>
        </a:p>
      </dgm:t>
    </dgm:pt>
    <dgm:pt modelId="{D0583238-5AC3-4E8A-A193-BF045C5B24E6}" type="parTrans" cxnId="{037F3FED-0183-4CFA-B962-B1E37D96892D}">
      <dgm:prSet/>
      <dgm:spPr/>
      <dgm:t>
        <a:bodyPr/>
        <a:lstStyle/>
        <a:p>
          <a:endParaRPr lang="en-US">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400" dirty="0">
              <a:solidFill>
                <a:schemeClr val="tx1">
                  <a:lumMod val="65000"/>
                  <a:lumOff val="35000"/>
                </a:schemeClr>
              </a:solidFill>
              <a:latin typeface="Arial" charset="0"/>
              <a:ea typeface="Arial" charset="0"/>
              <a:cs typeface="Arial" charset="0"/>
            </a:rPr>
            <a:t>Financials ETF (XLF)</a:t>
          </a:r>
        </a:p>
      </dgm:t>
    </dgm:pt>
    <dgm:pt modelId="{D6D8CCD0-FD8E-462F-A572-75CB21F1773F}" type="parTrans" cxnId="{FD7C090F-6A86-4037-A3DC-64C22C1E1129}">
      <dgm:prSet/>
      <dgm:spPr/>
      <dgm:t>
        <a:bodyPr/>
        <a:lstStyle/>
        <a:p>
          <a:endParaRPr lang="en-US">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200" dirty="0">
              <a:solidFill>
                <a:schemeClr val="tx1">
                  <a:lumMod val="65000"/>
                  <a:lumOff val="35000"/>
                </a:schemeClr>
              </a:solidFill>
              <a:latin typeface="Arial" charset="0"/>
              <a:ea typeface="Arial" charset="0"/>
              <a:cs typeface="Arial" charset="0"/>
            </a:rPr>
            <a:t>9.85</a:t>
          </a:r>
        </a:p>
      </dgm:t>
    </dgm:pt>
    <dgm:pt modelId="{91FAEAB4-8725-43F2-906A-C81883DDCE12}" type="parTrans" cxnId="{0FD34DF0-74AB-4E57-91E4-193DEC5B3EC2}">
      <dgm:prSet/>
      <dgm:spPr/>
      <dgm:t>
        <a:bodyPr/>
        <a:lstStyle/>
        <a:p>
          <a:endParaRPr lang="en-US">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200" dirty="0">
              <a:solidFill>
                <a:schemeClr val="tx1">
                  <a:lumMod val="65000"/>
                  <a:lumOff val="35000"/>
                </a:schemeClr>
              </a:solidFill>
              <a:latin typeface="Arial" charset="0"/>
              <a:ea typeface="Arial" charset="0"/>
              <a:cs typeface="Arial" charset="0"/>
            </a:rPr>
            <a:t>3.51</a:t>
          </a:r>
        </a:p>
      </dgm:t>
    </dgm:pt>
    <dgm:pt modelId="{9EFAFD7C-AABC-44B9-9001-8BB911AFBD78}" type="parTrans" cxnId="{7F2F7141-434D-424B-8A6A-918B1E671DE7}">
      <dgm:prSet/>
      <dgm:spPr/>
      <dgm:t>
        <a:bodyPr/>
        <a:lstStyle/>
        <a:p>
          <a:endParaRPr lang="en-US">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400" dirty="0">
              <a:solidFill>
                <a:schemeClr val="tx1">
                  <a:lumMod val="65000"/>
                  <a:lumOff val="35000"/>
                </a:schemeClr>
              </a:solidFill>
              <a:latin typeface="Arial" charset="0"/>
              <a:ea typeface="Arial" charset="0"/>
              <a:cs typeface="Arial" charset="0"/>
            </a:rPr>
            <a:t>Consumer Discretionary ETF (XLY)</a:t>
          </a:r>
        </a:p>
      </dgm:t>
    </dgm:pt>
    <dgm:pt modelId="{B2C34D17-42DE-4F01-83F9-31C1F44280EC}" type="parTrans" cxnId="{D0F35F35-B1A3-4036-93E1-7D81BD3AD00B}">
      <dgm:prSet/>
      <dgm:spPr/>
      <dgm:t>
        <a:bodyPr/>
        <a:lstStyle/>
        <a:p>
          <a:endParaRPr lang="en-US">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200" dirty="0">
              <a:solidFill>
                <a:schemeClr val="tx1">
                  <a:lumMod val="65000"/>
                  <a:lumOff val="35000"/>
                </a:schemeClr>
              </a:solidFill>
              <a:latin typeface="Arial" charset="0"/>
              <a:ea typeface="Arial" charset="0"/>
              <a:cs typeface="Arial" charset="0"/>
            </a:rPr>
            <a:t>3.29</a:t>
          </a:r>
        </a:p>
      </dgm:t>
    </dgm:pt>
    <dgm:pt modelId="{B36CD523-AA4E-451D-A661-B9A262FC1F41}" type="parTrans" cxnId="{68757EE3-149B-42F3-ADAD-B0628E3CC749}">
      <dgm:prSet/>
      <dgm:spPr/>
      <dgm:t>
        <a:bodyPr/>
        <a:lstStyle/>
        <a:p>
          <a:endParaRPr lang="en-US">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200" b="1" dirty="0">
              <a:solidFill>
                <a:schemeClr val="tx1">
                  <a:lumMod val="65000"/>
                  <a:lumOff val="35000"/>
                </a:schemeClr>
              </a:solidFill>
              <a:latin typeface="Arial" charset="0"/>
              <a:ea typeface="Arial" charset="0"/>
              <a:cs typeface="Arial" charset="0"/>
            </a:rPr>
            <a:t>6.11</a:t>
          </a:r>
        </a:p>
      </dgm:t>
    </dgm:pt>
    <dgm:pt modelId="{4DE54520-783E-4CD2-BEF8-015A55F416A2}" type="parTrans" cxnId="{9700B6E9-7552-47E2-B0BD-365E891A5281}">
      <dgm:prSet/>
      <dgm:spPr/>
      <dgm:t>
        <a:bodyPr/>
        <a:lstStyle/>
        <a:p>
          <a:endParaRPr lang="en-US">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200" b="1">
              <a:solidFill>
                <a:schemeClr val="tx1">
                  <a:lumMod val="65000"/>
                  <a:lumOff val="35000"/>
                </a:schemeClr>
              </a:solidFill>
              <a:latin typeface="Arial" charset="0"/>
              <a:ea typeface="Arial" charset="0"/>
              <a:cs typeface="Arial" charset="0"/>
            </a:rPr>
            <a:t>6.01</a:t>
          </a:r>
          <a:endParaRPr lang="en-US" sz="1200" b="1" dirty="0">
            <a:solidFill>
              <a:schemeClr val="tx1">
                <a:lumMod val="65000"/>
                <a:lumOff val="35000"/>
              </a:schemeClr>
            </a:solidFill>
            <a:latin typeface="Arial" charset="0"/>
            <a:ea typeface="Arial" charset="0"/>
            <a:cs typeface="Arial" charset="0"/>
          </a:endParaRPr>
        </a:p>
      </dgm:t>
    </dgm:pt>
    <dgm:pt modelId="{E92A5C81-AE88-43CF-AC89-88A141B3DA40}" type="parTrans" cxnId="{57F65114-7852-4C22-A0C9-2F6A6CA11852}">
      <dgm:prSet/>
      <dgm:spPr/>
      <dgm:t>
        <a:bodyPr/>
        <a:lstStyle/>
        <a:p>
          <a:endParaRPr lang="en-US">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200" dirty="0">
              <a:solidFill>
                <a:schemeClr val="tx1">
                  <a:lumMod val="65000"/>
                  <a:lumOff val="35000"/>
                </a:schemeClr>
              </a:solidFill>
              <a:latin typeface="Arial" charset="0"/>
              <a:ea typeface="Arial" charset="0"/>
              <a:cs typeface="Arial" charset="0"/>
            </a:rPr>
            <a:t>3.44</a:t>
          </a:r>
        </a:p>
      </dgm:t>
    </dgm:pt>
    <dgm:pt modelId="{9F788E7F-B201-4C05-BEA5-69481A93EA2A}" type="parTrans" cxnId="{70BF0843-56AC-4E0C-A31D-CA629B28BBC7}">
      <dgm:prSet/>
      <dgm:spPr/>
      <dgm:t>
        <a:bodyPr/>
        <a:lstStyle/>
        <a:p>
          <a:endParaRPr lang="en-US">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200" b="1" dirty="0">
              <a:solidFill>
                <a:srgbClr val="C00000"/>
              </a:solidFill>
              <a:latin typeface="Arial" charset="0"/>
              <a:ea typeface="Arial" charset="0"/>
              <a:cs typeface="Arial" charset="0"/>
            </a:rPr>
            <a:t>-10.66</a:t>
          </a:r>
        </a:p>
      </dgm:t>
    </dgm:pt>
    <dgm:pt modelId="{D1CEAE16-8837-46E9-8053-CBA93A9267CE}" type="parTrans" cxnId="{3ACF85A0-CF03-4357-BC0D-CDBF9E922236}">
      <dgm:prSet/>
      <dgm:spPr/>
      <dgm:t>
        <a:bodyPr/>
        <a:lstStyle/>
        <a:p>
          <a:endParaRPr lang="en-US">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200" b="1">
              <a:solidFill>
                <a:schemeClr val="tx1">
                  <a:lumMod val="65000"/>
                  <a:lumOff val="35000"/>
                </a:schemeClr>
              </a:solidFill>
              <a:latin typeface="Arial" charset="0"/>
              <a:ea typeface="Arial" charset="0"/>
              <a:cs typeface="Arial" charset="0"/>
            </a:rPr>
            <a:t>3.48</a:t>
          </a:r>
          <a:endParaRPr lang="en-US" sz="1200" b="1" dirty="0">
            <a:solidFill>
              <a:schemeClr val="tx1">
                <a:lumMod val="65000"/>
                <a:lumOff val="35000"/>
              </a:schemeClr>
            </a:solidFill>
            <a:latin typeface="Arial" charset="0"/>
            <a:ea typeface="Arial" charset="0"/>
            <a:cs typeface="Arial" charset="0"/>
          </a:endParaRPr>
        </a:p>
      </dgm:t>
    </dgm:pt>
    <dgm:pt modelId="{0CDCD34E-51BA-4492-9EC7-E0F9DC00D081}" type="parTrans" cxnId="{018D189D-C959-4EE1-A985-6DE78A384B54}">
      <dgm:prSet/>
      <dgm:spPr/>
      <dgm:t>
        <a:bodyPr/>
        <a:lstStyle/>
        <a:p>
          <a:endParaRPr lang="en-US">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200" b="1">
              <a:solidFill>
                <a:schemeClr val="tx1">
                  <a:lumMod val="65000"/>
                  <a:lumOff val="35000"/>
                </a:schemeClr>
              </a:solidFill>
              <a:latin typeface="Arial" charset="0"/>
              <a:ea typeface="Arial" charset="0"/>
              <a:cs typeface="Arial" charset="0"/>
            </a:rPr>
            <a:t>13.59</a:t>
          </a:r>
          <a:endParaRPr lang="en-US" sz="1200" b="1" dirty="0">
            <a:solidFill>
              <a:schemeClr val="tx1">
                <a:lumMod val="65000"/>
                <a:lumOff val="35000"/>
              </a:schemeClr>
            </a:solidFill>
            <a:latin typeface="Arial" charset="0"/>
            <a:ea typeface="Arial" charset="0"/>
            <a:cs typeface="Arial" charset="0"/>
          </a:endParaRPr>
        </a:p>
      </dgm:t>
    </dgm:pt>
    <dgm:pt modelId="{16737F49-96BD-4F0D-A4AE-01F3F49FAC45}" type="parTrans" cxnId="{C1F44401-F1EA-4A31-9688-D0F6C1E49488}">
      <dgm:prSet/>
      <dgm:spPr/>
      <dgm:t>
        <a:bodyPr/>
        <a:lstStyle/>
        <a:p>
          <a:endParaRPr lang="en-US">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300" dirty="0">
              <a:solidFill>
                <a:schemeClr val="tx1">
                  <a:lumMod val="65000"/>
                  <a:lumOff val="35000"/>
                </a:schemeClr>
              </a:solidFill>
              <a:latin typeface="Arial" charset="0"/>
              <a:ea typeface="Arial" charset="0"/>
              <a:cs typeface="Arial" charset="0"/>
            </a:rPr>
            <a:t>Health Care ETF (XLV) </a:t>
          </a:r>
        </a:p>
      </dgm:t>
    </dgm:pt>
    <dgm:pt modelId="{2D874767-FCB3-4EDB-AB92-D39022CB221B}" type="sibTrans" cxnId="{53522DE9-53FA-431A-B782-76BADF64E5A1}">
      <dgm:prSet/>
      <dgm:spPr/>
      <dgm:t>
        <a:bodyPr/>
        <a:lstStyle/>
        <a:p>
          <a:endParaRPr lang="en-US">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200" dirty="0">
              <a:solidFill>
                <a:schemeClr val="tx1">
                  <a:lumMod val="65000"/>
                  <a:lumOff val="35000"/>
                </a:schemeClr>
              </a:solidFill>
              <a:latin typeface="Arial" charset="0"/>
              <a:ea typeface="Arial" charset="0"/>
              <a:cs typeface="Arial" charset="0"/>
            </a:rPr>
            <a:t>2.05</a:t>
          </a:r>
        </a:p>
      </dgm:t>
    </dgm:pt>
    <dgm:pt modelId="{B49996F1-46A0-4AB8-8B22-AFD0518DC93E}" type="sibTrans" cxnId="{369CDE38-32DB-46F8-988A-44E4CD2492E4}">
      <dgm:prSet/>
      <dgm:spPr/>
      <dgm:t>
        <a:bodyPr/>
        <a:lstStyle/>
        <a:p>
          <a:endParaRPr lang="en-US">
            <a:solidFill>
              <a:schemeClr val="tx1">
                <a:lumMod val="65000"/>
                <a:lumOff val="35000"/>
              </a:schemeClr>
            </a:solidFill>
            <a:latin typeface="Arial" charset="0"/>
            <a:ea typeface="Arial" charset="0"/>
            <a:cs typeface="Arial" charset="0"/>
          </a:endParaRPr>
        </a:p>
      </dgm:t>
    </dgm:pt>
    <dgm:pt modelId="{571F3D54-3D3F-40C0-AD57-9B6DB19B811C}" type="parTrans" cxnId="{369CDE38-32DB-46F8-988A-44E4CD2492E4}">
      <dgm:prSet/>
      <dgm:spPr/>
      <dgm:t>
        <a:bodyPr/>
        <a:lstStyle/>
        <a:p>
          <a:endParaRPr lang="en-US">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5" custScaleX="257987"/>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0">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0" custScaleX="104540">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5" custScaleX="257987"/>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0">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0">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5" custScaleX="257987"/>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0">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0" custScaleX="106171">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5" custScaleX="260312"/>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0">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0" custScaleX="96267" custLinFactNeighborX="15364">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5" custScaleX="258615"/>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0">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0" custScaleX="100875">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9296751E-3779-5243-AC79-B57DC5A6E1EB}" type="presOf" srcId="{7453880C-8831-4BBE-B06C-999D92212409}" destId="{49D29610-DD67-4E9D-97A4-9730C769C272}" srcOrd="0" destOrd="0" presId="urn:microsoft.com/office/officeart/2005/8/layout/lProcess3"/>
    <dgm:cxn modelId="{41C37A33-78F5-A24C-BF1E-6FDE6D6A55B2}" type="presOf" srcId="{C5118BF9-0125-46FC-95AB-4E4B300B4DDA}" destId="{F5983728-5D0F-4338-BBC3-56205E5C0D81}"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C1369347-7ACE-974B-B47B-F1C71C456B29}" type="presOf" srcId="{EAEA4983-FC1F-4521-9F3B-9B1BA6EB1D9A}" destId="{87A28677-5C43-4E41-83BA-D91394607A64}" srcOrd="0" destOrd="0" presId="urn:microsoft.com/office/officeart/2005/8/layout/lProcess3"/>
    <dgm:cxn modelId="{3117504C-1B43-BA4E-BC4D-1FFC6C5C6854}" type="presOf" srcId="{35411671-F7E7-4364-A5C2-32F63199C3E8}" destId="{38D3359D-C23B-40D2-A99A-9F5FD39883AA}" srcOrd="0" destOrd="0" presId="urn:microsoft.com/office/officeart/2005/8/layout/lProcess3"/>
    <dgm:cxn modelId="{CA541E52-2F0B-2442-9FD1-1EAEA867026B}" type="presOf" srcId="{67E2C97B-640D-4B70-A002-88297B90E636}" destId="{86BDE5DD-6D0C-4F1B-8FF4-73DB6CBC77DD}" srcOrd="0" destOrd="0" presId="urn:microsoft.com/office/officeart/2005/8/layout/lProcess3"/>
    <dgm:cxn modelId="{5A775178-780E-A44E-8AF9-2EB926FB6D55}" type="presOf" srcId="{614FDC46-EF27-4147-AAB3-A9FAEB94F433}" destId="{541E66C2-FE8D-4A85-8F9E-9DE0F5E1BB1D}" srcOrd="0" destOrd="0" presId="urn:microsoft.com/office/officeart/2005/8/layout/lProcess3"/>
    <dgm:cxn modelId="{10083F7D-A452-2647-AC9B-627E440B33B0}" type="presOf" srcId="{32910D81-1A10-445B-A05D-13F974675E06}" destId="{51EC903C-8A60-4649-A668-B2BB21BAB01A}" srcOrd="0" destOrd="0" presId="urn:microsoft.com/office/officeart/2005/8/layout/lProcess3"/>
    <dgm:cxn modelId="{3E07C692-B309-9848-BEE3-98E4F9D7BD25}" type="presOf" srcId="{9A34AE61-7624-4DFD-8E75-E92A4E9A4235}" destId="{11347471-54A8-42C5-819C-B92A87390E22}" srcOrd="0" destOrd="0" presId="urn:microsoft.com/office/officeart/2005/8/layout/lProcess3"/>
    <dgm:cxn modelId="{E7E13E99-16CA-F54C-8F0F-7C49E3CA1FDA}" type="presOf" srcId="{4619DA42-C396-4AA2-A892-8B877AB95689}" destId="{EADC5FA9-716F-4CFA-A6E2-51C639E7D755}"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80844EA0-9D90-4A4A-989B-8C386785F22E}" type="presOf" srcId="{F4193131-7D5F-417D-9022-2A475A3242D1}" destId="{BDF7F919-2FCE-4FC8-8F70-4D9B39CF80EB}" srcOrd="0" destOrd="0" presId="urn:microsoft.com/office/officeart/2005/8/layout/lProcess3"/>
    <dgm:cxn modelId="{3ACF85A0-CF03-4357-BC0D-CDBF9E922236}" srcId="{EF6217B0-EA77-48F1-AFBD-C6EBFB5BF7DF}" destId="{7453880C-8831-4BBE-B06C-999D92212409}" srcOrd="1" destOrd="0" parTransId="{D1CEAE16-8837-46E9-8053-CBA93A9267CE}" sibTransId="{075CBB34-5189-419B-A1B1-58FE15CE6D7B}"/>
    <dgm:cxn modelId="{2D8349C9-D1EB-B744-A83C-BF527E3D3A53}" type="presOf" srcId="{20434C70-3F1D-4272-9274-7B0312009542}" destId="{013CD3C3-7AD8-411F-8A7C-69BEA1DA9A5D}" srcOrd="0" destOrd="0" presId="urn:microsoft.com/office/officeart/2005/8/layout/lProcess3"/>
    <dgm:cxn modelId="{1B49ADCD-0279-5048-9199-5B4F8BB4AF2A}" type="presOf" srcId="{347ACA7E-7742-42F4-BEE5-70B43756AED1}" destId="{92466F7A-9F52-4D25-8ED0-5F86A9E78AAC}" srcOrd="0" destOrd="0" presId="urn:microsoft.com/office/officeart/2005/8/layout/lProcess3"/>
    <dgm:cxn modelId="{78FE8DD2-3293-1441-9958-6CBE9A2C2924}" type="presOf" srcId="{4821046A-86D4-4453-99C1-277E8BDF79E0}" destId="{FE41520E-6886-47EF-88A6-3D890CBA4F29}" srcOrd="0" destOrd="0" presId="urn:microsoft.com/office/officeart/2005/8/layout/lProcess3"/>
    <dgm:cxn modelId="{A53AF2D9-4BFA-D34F-B70A-1B9C52AF3405}" type="presOf" srcId="{DFB829F5-3497-4442-A983-2D287E15A15D}" destId="{3A980F5A-4466-452B-B914-3A9D26E3C528}" srcOrd="0" destOrd="0" presId="urn:microsoft.com/office/officeart/2005/8/layout/lProcess3"/>
    <dgm:cxn modelId="{9D3B5CDA-4C97-7946-A53B-2CA5B8ED3EC9}" type="presOf" srcId="{4447E8B9-142F-4CDF-B2E7-F4DEAA0A513D}" destId="{507D1F77-52C9-4EE5-93A1-911F8809EAB5}"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AF52A1EC-1AD8-684F-AAC0-7F96BB0BD63B}" type="presOf" srcId="{EF6217B0-EA77-48F1-AFBD-C6EBFB5BF7DF}" destId="{E141E35C-DBF6-4E91-9ACF-C2798F26A2DD}" srcOrd="0" destOrd="0" presId="urn:microsoft.com/office/officeart/2005/8/layout/lProcess3"/>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F7BCEC65-9E77-A146-8845-4DBDB91F14EE}" type="presParOf" srcId="{38D3359D-C23B-40D2-A99A-9F5FD39883AA}" destId="{4F28D1ED-91B5-474E-B71A-E9598885B486}" srcOrd="0" destOrd="0" presId="urn:microsoft.com/office/officeart/2005/8/layout/lProcess3"/>
    <dgm:cxn modelId="{44EAA918-D9D1-CD45-941A-4B36BE0D99D9}" type="presParOf" srcId="{4F28D1ED-91B5-474E-B71A-E9598885B486}" destId="{11347471-54A8-42C5-819C-B92A87390E22}" srcOrd="0" destOrd="0" presId="urn:microsoft.com/office/officeart/2005/8/layout/lProcess3"/>
    <dgm:cxn modelId="{E7733EF7-4630-2744-AF98-141E43E5DDB1}" type="presParOf" srcId="{4F28D1ED-91B5-474E-B71A-E9598885B486}" destId="{E1A7F01C-A3F5-4390-9D70-91C6B58175DB}" srcOrd="1" destOrd="0" presId="urn:microsoft.com/office/officeart/2005/8/layout/lProcess3"/>
    <dgm:cxn modelId="{1DAF49C3-7C81-E941-8C2D-EBC6E47B149D}" type="presParOf" srcId="{4F28D1ED-91B5-474E-B71A-E9598885B486}" destId="{F5983728-5D0F-4338-BBC3-56205E5C0D81}" srcOrd="2" destOrd="0" presId="urn:microsoft.com/office/officeart/2005/8/layout/lProcess3"/>
    <dgm:cxn modelId="{55285330-1D63-114F-B4C5-A58B84A8B4CA}" type="presParOf" srcId="{4F28D1ED-91B5-474E-B71A-E9598885B486}" destId="{5B0320B7-357B-48C0-984F-BF1D5981316A}" srcOrd="3" destOrd="0" presId="urn:microsoft.com/office/officeart/2005/8/layout/lProcess3"/>
    <dgm:cxn modelId="{53F6E05A-8A7A-464A-873E-9F71F27369A1}" type="presParOf" srcId="{4F28D1ED-91B5-474E-B71A-E9598885B486}" destId="{51EC903C-8A60-4649-A668-B2BB21BAB01A}" srcOrd="4" destOrd="0" presId="urn:microsoft.com/office/officeart/2005/8/layout/lProcess3"/>
    <dgm:cxn modelId="{477BA467-7CB9-D64C-9339-B04748825B68}" type="presParOf" srcId="{38D3359D-C23B-40D2-A99A-9F5FD39883AA}" destId="{5D8F92DE-D144-4FBA-9239-9A7092BE954E}" srcOrd="1" destOrd="0" presId="urn:microsoft.com/office/officeart/2005/8/layout/lProcess3"/>
    <dgm:cxn modelId="{B9C92A29-F952-6040-B708-CCDEF95EF269}" type="presParOf" srcId="{38D3359D-C23B-40D2-A99A-9F5FD39883AA}" destId="{E925652D-C43F-4659-91E5-1FF5D5931260}" srcOrd="2" destOrd="0" presId="urn:microsoft.com/office/officeart/2005/8/layout/lProcess3"/>
    <dgm:cxn modelId="{915E2E11-7966-9E4E-8729-078044D81EA8}" type="presParOf" srcId="{E925652D-C43F-4659-91E5-1FF5D5931260}" destId="{EADC5FA9-716F-4CFA-A6E2-51C639E7D755}" srcOrd="0" destOrd="0" presId="urn:microsoft.com/office/officeart/2005/8/layout/lProcess3"/>
    <dgm:cxn modelId="{16F6739D-4584-114C-8A98-3C2C2FC8E712}" type="presParOf" srcId="{E925652D-C43F-4659-91E5-1FF5D5931260}" destId="{DC40744A-AE16-4947-9B23-920B9E8D28D2}" srcOrd="1" destOrd="0" presId="urn:microsoft.com/office/officeart/2005/8/layout/lProcess3"/>
    <dgm:cxn modelId="{B42DC3C4-7405-134E-BAE7-26131B3FD53F}" type="presParOf" srcId="{E925652D-C43F-4659-91E5-1FF5D5931260}" destId="{541E66C2-FE8D-4A85-8F9E-9DE0F5E1BB1D}" srcOrd="2" destOrd="0" presId="urn:microsoft.com/office/officeart/2005/8/layout/lProcess3"/>
    <dgm:cxn modelId="{363246CF-B365-C848-9857-72B16E657111}" type="presParOf" srcId="{E925652D-C43F-4659-91E5-1FF5D5931260}" destId="{9A3EB95B-4479-441A-906B-935A65802779}" srcOrd="3" destOrd="0" presId="urn:microsoft.com/office/officeart/2005/8/layout/lProcess3"/>
    <dgm:cxn modelId="{AEAE46A8-A6CD-8448-A071-B4255E52556B}" type="presParOf" srcId="{E925652D-C43F-4659-91E5-1FF5D5931260}" destId="{87A28677-5C43-4E41-83BA-D91394607A64}" srcOrd="4" destOrd="0" presId="urn:microsoft.com/office/officeart/2005/8/layout/lProcess3"/>
    <dgm:cxn modelId="{CC5A8B2E-15A1-C344-BF7D-6380FBC1B9AD}" type="presParOf" srcId="{38D3359D-C23B-40D2-A99A-9F5FD39883AA}" destId="{37160722-E2CF-4220-A099-1D4290966BC7}" srcOrd="3" destOrd="0" presId="urn:microsoft.com/office/officeart/2005/8/layout/lProcess3"/>
    <dgm:cxn modelId="{A2D9585E-09FA-1340-BF45-3A36FEFAEE0A}" type="presParOf" srcId="{38D3359D-C23B-40D2-A99A-9F5FD39883AA}" destId="{554C6FDA-DBF2-4702-A3D1-FD4412E84E68}" srcOrd="4" destOrd="0" presId="urn:microsoft.com/office/officeart/2005/8/layout/lProcess3"/>
    <dgm:cxn modelId="{B92B8392-BE23-1742-AE89-09900BFBBB12}" type="presParOf" srcId="{554C6FDA-DBF2-4702-A3D1-FD4412E84E68}" destId="{E141E35C-DBF6-4E91-9ACF-C2798F26A2DD}" srcOrd="0" destOrd="0" presId="urn:microsoft.com/office/officeart/2005/8/layout/lProcess3"/>
    <dgm:cxn modelId="{D977FCF9-62D7-8941-B6B5-0A45946EE635}" type="presParOf" srcId="{554C6FDA-DBF2-4702-A3D1-FD4412E84E68}" destId="{18B6C99B-7F3F-4E1F-A8E7-0B037ADB840C}" srcOrd="1" destOrd="0" presId="urn:microsoft.com/office/officeart/2005/8/layout/lProcess3"/>
    <dgm:cxn modelId="{C368A1CB-DD28-CF41-986D-F6CEC9DC49CC}" type="presParOf" srcId="{554C6FDA-DBF2-4702-A3D1-FD4412E84E68}" destId="{013CD3C3-7AD8-411F-8A7C-69BEA1DA9A5D}" srcOrd="2" destOrd="0" presId="urn:microsoft.com/office/officeart/2005/8/layout/lProcess3"/>
    <dgm:cxn modelId="{BFC07E80-D825-1E4D-AA18-70BFF8A155E7}" type="presParOf" srcId="{554C6FDA-DBF2-4702-A3D1-FD4412E84E68}" destId="{34759811-116A-4205-AC32-CD2666CD59FE}" srcOrd="3" destOrd="0" presId="urn:microsoft.com/office/officeart/2005/8/layout/lProcess3"/>
    <dgm:cxn modelId="{9CB3A0FF-E771-D040-A73E-5A7C65D8D62F}" type="presParOf" srcId="{554C6FDA-DBF2-4702-A3D1-FD4412E84E68}" destId="{49D29610-DD67-4E9D-97A4-9730C769C272}" srcOrd="4" destOrd="0" presId="urn:microsoft.com/office/officeart/2005/8/layout/lProcess3"/>
    <dgm:cxn modelId="{A7CBE259-6162-9746-B5B0-A13180C59713}" type="presParOf" srcId="{38D3359D-C23B-40D2-A99A-9F5FD39883AA}" destId="{03F7121E-83E9-48E9-92E2-7840DBE76F3A}" srcOrd="5" destOrd="0" presId="urn:microsoft.com/office/officeart/2005/8/layout/lProcess3"/>
    <dgm:cxn modelId="{39FDD770-1863-F547-8933-B494B72BC8D3}" type="presParOf" srcId="{38D3359D-C23B-40D2-A99A-9F5FD39883AA}" destId="{FBDEEE3D-61A9-4961-B7F4-728786804DBB}" srcOrd="6" destOrd="0" presId="urn:microsoft.com/office/officeart/2005/8/layout/lProcess3"/>
    <dgm:cxn modelId="{08A34766-6B4C-4544-8761-4CA2258F1FBC}" type="presParOf" srcId="{FBDEEE3D-61A9-4961-B7F4-728786804DBB}" destId="{FE41520E-6886-47EF-88A6-3D890CBA4F29}" srcOrd="0" destOrd="0" presId="urn:microsoft.com/office/officeart/2005/8/layout/lProcess3"/>
    <dgm:cxn modelId="{A57B6D0F-716D-F94D-ADBE-53F6E0C04C32}" type="presParOf" srcId="{FBDEEE3D-61A9-4961-B7F4-728786804DBB}" destId="{58148DD7-FBCA-48B6-96EA-68FA5A901879}" srcOrd="1" destOrd="0" presId="urn:microsoft.com/office/officeart/2005/8/layout/lProcess3"/>
    <dgm:cxn modelId="{559122C1-CF3A-2640-BC11-E54627C94534}" type="presParOf" srcId="{FBDEEE3D-61A9-4961-B7F4-728786804DBB}" destId="{3A980F5A-4466-452B-B914-3A9D26E3C528}" srcOrd="2" destOrd="0" presId="urn:microsoft.com/office/officeart/2005/8/layout/lProcess3"/>
    <dgm:cxn modelId="{BE2B2D75-1685-6645-9470-3D6574B3D697}" type="presParOf" srcId="{FBDEEE3D-61A9-4961-B7F4-728786804DBB}" destId="{2618CB6C-E954-4A8F-A424-C2EBEB79E56C}" srcOrd="3" destOrd="0" presId="urn:microsoft.com/office/officeart/2005/8/layout/lProcess3"/>
    <dgm:cxn modelId="{5B4FDC31-E87A-3F40-85E5-7890E05FD257}" type="presParOf" srcId="{FBDEEE3D-61A9-4961-B7F4-728786804DBB}" destId="{507D1F77-52C9-4EE5-93A1-911F8809EAB5}" srcOrd="4" destOrd="0" presId="urn:microsoft.com/office/officeart/2005/8/layout/lProcess3"/>
    <dgm:cxn modelId="{B0CB5081-40FB-FF44-9727-5DDC8D873D9A}" type="presParOf" srcId="{38D3359D-C23B-40D2-A99A-9F5FD39883AA}" destId="{6B11B89B-1A4F-4A8D-BC2D-08065B189D97}" srcOrd="7" destOrd="0" presId="urn:microsoft.com/office/officeart/2005/8/layout/lProcess3"/>
    <dgm:cxn modelId="{65656490-B78C-864E-B38D-6C85550ECF05}" type="presParOf" srcId="{38D3359D-C23B-40D2-A99A-9F5FD39883AA}" destId="{8574B90F-7373-4CFF-B982-F42305FE073C}" srcOrd="8" destOrd="0" presId="urn:microsoft.com/office/officeart/2005/8/layout/lProcess3"/>
    <dgm:cxn modelId="{4A92A0C1-FE07-F540-A99A-4C2AF13E25BE}" type="presParOf" srcId="{8574B90F-7373-4CFF-B982-F42305FE073C}" destId="{86BDE5DD-6D0C-4F1B-8FF4-73DB6CBC77DD}" srcOrd="0" destOrd="0" presId="urn:microsoft.com/office/officeart/2005/8/layout/lProcess3"/>
    <dgm:cxn modelId="{4B4B0045-287C-E644-9166-7E952D999F03}" type="presParOf" srcId="{8574B90F-7373-4CFF-B982-F42305FE073C}" destId="{B999A0F9-241E-4EC4-9E35-DFB9AC42F407}" srcOrd="1" destOrd="0" presId="urn:microsoft.com/office/officeart/2005/8/layout/lProcess3"/>
    <dgm:cxn modelId="{C236A1B9-CFDF-464F-BD3A-A4D7D412CE82}" type="presParOf" srcId="{8574B90F-7373-4CFF-B982-F42305FE073C}" destId="{BDF7F919-2FCE-4FC8-8F70-4D9B39CF80EB}" srcOrd="2" destOrd="0" presId="urn:microsoft.com/office/officeart/2005/8/layout/lProcess3"/>
    <dgm:cxn modelId="{E88CA820-CFF6-B54B-B3C2-34EBE16FFF81}" type="presParOf" srcId="{8574B90F-7373-4CFF-B982-F42305FE073C}" destId="{2ACFC25F-3FDF-4C61-9ADE-F9293437F6B0}" srcOrd="3" destOrd="0" presId="urn:microsoft.com/office/officeart/2005/8/layout/lProcess3"/>
    <dgm:cxn modelId="{B0D1ABCA-C1E2-0A4C-BEEB-FC5EE7F37CDA}" type="presParOf" srcId="{8574B90F-7373-4CFF-B982-F42305FE073C}" destId="{92466F7A-9F52-4D25-8ED0-5F86A9E78AAC}" srcOrd="4"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2" csCatId="colorful" phldr="1"/>
      <dgm:spPr/>
      <dgm:t>
        <a:bodyPr/>
        <a:lstStyle/>
        <a:p>
          <a:endParaRPr lang="en-US"/>
        </a:p>
      </dgm:t>
    </dgm:pt>
    <dgm:pt modelId="{4619DA42-C396-4AA2-A892-8B877AB95689}">
      <dgm:prSet phldrT="[Text]" custT="1"/>
      <dgm:spPr/>
      <dgm:t>
        <a:bodyPr/>
        <a:lstStyle/>
        <a:p>
          <a:r>
            <a:rPr lang="en-US" sz="1400" dirty="0">
              <a:solidFill>
                <a:schemeClr val="tx1">
                  <a:lumMod val="65000"/>
                  <a:lumOff val="35000"/>
                </a:schemeClr>
              </a:solidFill>
              <a:latin typeface="Arial" charset="0"/>
              <a:ea typeface="Arial" charset="0"/>
              <a:cs typeface="Arial" charset="0"/>
            </a:rPr>
            <a:t>Technology ETF (XLK)</a:t>
          </a:r>
        </a:p>
      </dgm:t>
    </dgm:pt>
    <dgm:pt modelId="{4F38F49F-3184-4E8B-8DCF-5189BF7713D9}" type="parTrans" cxnId="{03DDEBF1-CDB5-4287-8C20-66BC1B5F24AD}">
      <dgm:prSet/>
      <dgm:spPr/>
      <dgm:t>
        <a:bodyPr/>
        <a:lstStyle/>
        <a:p>
          <a:endParaRPr lang="en-US">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400" dirty="0">
              <a:solidFill>
                <a:schemeClr val="tx1">
                  <a:lumMod val="65000"/>
                  <a:lumOff val="35000"/>
                </a:schemeClr>
              </a:solidFill>
              <a:latin typeface="Arial" charset="0"/>
              <a:ea typeface="Arial" charset="0"/>
              <a:cs typeface="Arial" charset="0"/>
            </a:rPr>
            <a:t>Materials ETF (XLB)</a:t>
          </a:r>
        </a:p>
      </dgm:t>
    </dgm:pt>
    <dgm:pt modelId="{D0583238-5AC3-4E8A-A193-BF045C5B24E6}" type="parTrans" cxnId="{037F3FED-0183-4CFA-B962-B1E37D96892D}">
      <dgm:prSet/>
      <dgm:spPr/>
      <dgm:t>
        <a:bodyPr/>
        <a:lstStyle/>
        <a:p>
          <a:endParaRPr lang="en-US">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400" dirty="0">
              <a:solidFill>
                <a:schemeClr val="tx1">
                  <a:lumMod val="65000"/>
                  <a:lumOff val="35000"/>
                </a:schemeClr>
              </a:solidFill>
              <a:latin typeface="Arial" charset="0"/>
              <a:ea typeface="Arial" charset="0"/>
              <a:cs typeface="Arial" charset="0"/>
            </a:rPr>
            <a:t>Real Estate ETF (XLRE)</a:t>
          </a:r>
        </a:p>
      </dgm:t>
    </dgm:pt>
    <dgm:pt modelId="{D6D8CCD0-FD8E-462F-A572-75CB21F1773F}" type="parTrans" cxnId="{FD7C090F-6A86-4037-A3DC-64C22C1E1129}">
      <dgm:prSet/>
      <dgm:spPr/>
      <dgm:t>
        <a:bodyPr/>
        <a:lstStyle/>
        <a:p>
          <a:endParaRPr lang="en-US">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200" dirty="0">
              <a:solidFill>
                <a:schemeClr val="tx1">
                  <a:lumMod val="65000"/>
                  <a:lumOff val="35000"/>
                </a:schemeClr>
              </a:solidFill>
              <a:latin typeface="Arial" charset="0"/>
              <a:ea typeface="Arial" charset="0"/>
              <a:cs typeface="Arial" charset="0"/>
            </a:rPr>
            <a:t>2.00</a:t>
          </a:r>
        </a:p>
      </dgm:t>
    </dgm:pt>
    <dgm:pt modelId="{91FAEAB4-8725-43F2-906A-C81883DDCE12}" type="parTrans" cxnId="{0FD34DF0-74AB-4E57-91E4-193DEC5B3EC2}">
      <dgm:prSet/>
      <dgm:spPr/>
      <dgm:t>
        <a:bodyPr/>
        <a:lstStyle/>
        <a:p>
          <a:endParaRPr lang="en-US">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200" dirty="0">
              <a:solidFill>
                <a:schemeClr val="tx1">
                  <a:lumMod val="65000"/>
                  <a:lumOff val="35000"/>
                </a:schemeClr>
              </a:solidFill>
              <a:latin typeface="Arial" charset="0"/>
              <a:ea typeface="Arial" charset="0"/>
              <a:cs typeface="Arial" charset="0"/>
            </a:rPr>
            <a:t>2.58</a:t>
          </a:r>
        </a:p>
      </dgm:t>
    </dgm:pt>
    <dgm:pt modelId="{9EFAFD7C-AABC-44B9-9001-8BB911AFBD78}" type="parTrans" cxnId="{7F2F7141-434D-424B-8A6A-918B1E671DE7}">
      <dgm:prSet/>
      <dgm:spPr/>
      <dgm:t>
        <a:bodyPr/>
        <a:lstStyle/>
        <a:p>
          <a:endParaRPr lang="en-US">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400" dirty="0">
              <a:solidFill>
                <a:schemeClr val="tx1">
                  <a:lumMod val="65000"/>
                  <a:lumOff val="35000"/>
                </a:schemeClr>
              </a:solidFill>
              <a:latin typeface="Arial" charset="0"/>
              <a:ea typeface="Arial" charset="0"/>
              <a:cs typeface="Arial" charset="0"/>
            </a:rPr>
            <a:t>Industrials ETF</a:t>
          </a:r>
          <a:r>
            <a:rPr lang="en-US" sz="1400" baseline="0" dirty="0">
              <a:solidFill>
                <a:schemeClr val="tx1">
                  <a:lumMod val="65000"/>
                  <a:lumOff val="35000"/>
                </a:schemeClr>
              </a:solidFill>
              <a:latin typeface="Arial" charset="0"/>
              <a:ea typeface="Arial" charset="0"/>
              <a:cs typeface="Arial" charset="0"/>
            </a:rPr>
            <a:t> (XLI)</a:t>
          </a:r>
          <a:endParaRPr lang="en-US" sz="1400" dirty="0">
            <a:solidFill>
              <a:schemeClr val="tx1">
                <a:lumMod val="65000"/>
                <a:lumOff val="35000"/>
              </a:schemeClr>
            </a:solidFill>
            <a:latin typeface="Arial" charset="0"/>
            <a:ea typeface="Arial" charset="0"/>
            <a:cs typeface="Arial" charset="0"/>
          </a:endParaRPr>
        </a:p>
      </dgm:t>
    </dgm:pt>
    <dgm:pt modelId="{B2C34D17-42DE-4F01-83F9-31C1F44280EC}" type="parTrans" cxnId="{D0F35F35-B1A3-4036-93E1-7D81BD3AD00B}">
      <dgm:prSet/>
      <dgm:spPr/>
      <dgm:t>
        <a:bodyPr/>
        <a:lstStyle/>
        <a:p>
          <a:endParaRPr lang="en-US">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200" dirty="0">
              <a:solidFill>
                <a:schemeClr val="tx1">
                  <a:lumMod val="65000"/>
                  <a:lumOff val="35000"/>
                </a:schemeClr>
              </a:solidFill>
              <a:latin typeface="Arial" charset="0"/>
              <a:ea typeface="Arial" charset="0"/>
              <a:cs typeface="Arial" charset="0"/>
            </a:rPr>
            <a:t>5.94</a:t>
          </a:r>
        </a:p>
      </dgm:t>
    </dgm:pt>
    <dgm:pt modelId="{B36CD523-AA4E-451D-A661-B9A262FC1F41}" type="parTrans" cxnId="{68757EE3-149B-42F3-ADAD-B0628E3CC749}">
      <dgm:prSet/>
      <dgm:spPr/>
      <dgm:t>
        <a:bodyPr/>
        <a:lstStyle/>
        <a:p>
          <a:endParaRPr lang="en-US">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200" b="1">
              <a:solidFill>
                <a:schemeClr val="tx1">
                  <a:lumMod val="65000"/>
                  <a:lumOff val="35000"/>
                </a:schemeClr>
              </a:solidFill>
              <a:latin typeface="Arial" charset="0"/>
              <a:ea typeface="Arial" charset="0"/>
              <a:cs typeface="Arial" charset="0"/>
            </a:rPr>
            <a:t>7.87</a:t>
          </a:r>
          <a:endParaRPr lang="en-US" sz="1200" b="1" dirty="0">
            <a:solidFill>
              <a:schemeClr val="tx1">
                <a:lumMod val="65000"/>
                <a:lumOff val="35000"/>
              </a:schemeClr>
            </a:solidFill>
            <a:latin typeface="Arial" charset="0"/>
            <a:ea typeface="Arial" charset="0"/>
            <a:cs typeface="Arial" charset="0"/>
          </a:endParaRPr>
        </a:p>
      </dgm:t>
    </dgm:pt>
    <dgm:pt modelId="{4DE54520-783E-4CD2-BEF8-015A55F416A2}" type="parTrans" cxnId="{9700B6E9-7552-47E2-B0BD-365E891A5281}">
      <dgm:prSet/>
      <dgm:spPr/>
      <dgm:t>
        <a:bodyPr/>
        <a:lstStyle/>
        <a:p>
          <a:endParaRPr lang="en-US">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200" b="1">
              <a:solidFill>
                <a:schemeClr val="tx1">
                  <a:lumMod val="65000"/>
                  <a:lumOff val="35000"/>
                </a:schemeClr>
              </a:solidFill>
              <a:latin typeface="Arial" charset="0"/>
              <a:ea typeface="Arial" charset="0"/>
              <a:cs typeface="Arial" charset="0"/>
            </a:rPr>
            <a:t>11.44</a:t>
          </a:r>
          <a:endParaRPr lang="en-US" sz="1200" b="1" dirty="0">
            <a:solidFill>
              <a:schemeClr val="tx1">
                <a:lumMod val="65000"/>
                <a:lumOff val="35000"/>
              </a:schemeClr>
            </a:solidFill>
            <a:latin typeface="Arial" charset="0"/>
            <a:ea typeface="Arial" charset="0"/>
            <a:cs typeface="Arial" charset="0"/>
          </a:endParaRPr>
        </a:p>
      </dgm:t>
    </dgm:pt>
    <dgm:pt modelId="{E92A5C81-AE88-43CF-AC89-88A141B3DA40}" type="parTrans" cxnId="{57F65114-7852-4C22-A0C9-2F6A6CA11852}">
      <dgm:prSet/>
      <dgm:spPr/>
      <dgm:t>
        <a:bodyPr/>
        <a:lstStyle/>
        <a:p>
          <a:endParaRPr lang="en-US">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200" dirty="0">
              <a:solidFill>
                <a:schemeClr val="tx1">
                  <a:lumMod val="65000"/>
                  <a:lumOff val="35000"/>
                </a:schemeClr>
              </a:solidFill>
              <a:latin typeface="Arial" charset="0"/>
              <a:ea typeface="Arial" charset="0"/>
              <a:cs typeface="Arial" charset="0"/>
            </a:rPr>
            <a:t>5.89</a:t>
          </a:r>
        </a:p>
      </dgm:t>
    </dgm:pt>
    <dgm:pt modelId="{9F788E7F-B201-4C05-BEA5-69481A93EA2A}" type="parTrans" cxnId="{70BF0843-56AC-4E0C-A31D-CA629B28BBC7}">
      <dgm:prSet/>
      <dgm:spPr/>
      <dgm:t>
        <a:bodyPr/>
        <a:lstStyle/>
        <a:p>
          <a:endParaRPr lang="en-US">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200" b="1">
              <a:solidFill>
                <a:schemeClr val="tx1">
                  <a:lumMod val="65000"/>
                  <a:lumOff val="35000"/>
                </a:schemeClr>
              </a:solidFill>
              <a:latin typeface="Arial" charset="0"/>
              <a:ea typeface="Arial" charset="0"/>
              <a:cs typeface="Arial" charset="0"/>
            </a:rPr>
            <a:t>4.03</a:t>
          </a:r>
          <a:endParaRPr lang="en-US" sz="1200" b="1" dirty="0">
            <a:solidFill>
              <a:schemeClr val="tx1">
                <a:lumMod val="65000"/>
                <a:lumOff val="35000"/>
              </a:schemeClr>
            </a:solidFill>
            <a:latin typeface="Arial" charset="0"/>
            <a:ea typeface="Arial" charset="0"/>
            <a:cs typeface="Arial" charset="0"/>
          </a:endParaRPr>
        </a:p>
      </dgm:t>
    </dgm:pt>
    <dgm:pt modelId="{D1CEAE16-8837-46E9-8053-CBA93A9267CE}" type="parTrans" cxnId="{3ACF85A0-CF03-4357-BC0D-CDBF9E922236}">
      <dgm:prSet/>
      <dgm:spPr/>
      <dgm:t>
        <a:bodyPr/>
        <a:lstStyle/>
        <a:p>
          <a:endParaRPr lang="en-US">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200" b="1">
              <a:solidFill>
                <a:schemeClr val="tx1">
                  <a:lumMod val="65000"/>
                  <a:lumOff val="35000"/>
                </a:schemeClr>
              </a:solidFill>
              <a:latin typeface="Arial" charset="0"/>
              <a:ea typeface="Arial" charset="0"/>
              <a:cs typeface="Arial" charset="0"/>
            </a:rPr>
            <a:t>6.78</a:t>
          </a:r>
          <a:endParaRPr lang="en-US" sz="1200" b="1" dirty="0">
            <a:solidFill>
              <a:schemeClr val="tx1">
                <a:lumMod val="65000"/>
                <a:lumOff val="35000"/>
              </a:schemeClr>
            </a:solidFill>
            <a:latin typeface="Arial" charset="0"/>
            <a:ea typeface="Arial" charset="0"/>
            <a:cs typeface="Arial" charset="0"/>
          </a:endParaRPr>
        </a:p>
      </dgm:t>
    </dgm:pt>
    <dgm:pt modelId="{0CDCD34E-51BA-4492-9EC7-E0F9DC00D081}" type="parTrans" cxnId="{018D189D-C959-4EE1-A985-6DE78A384B54}">
      <dgm:prSet/>
      <dgm:spPr/>
      <dgm:t>
        <a:bodyPr/>
        <a:lstStyle/>
        <a:p>
          <a:endParaRPr lang="en-US">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200" b="1">
              <a:solidFill>
                <a:schemeClr val="tx1">
                  <a:lumMod val="65000"/>
                  <a:lumOff val="35000"/>
                </a:schemeClr>
              </a:solidFill>
              <a:latin typeface="Arial" charset="0"/>
              <a:ea typeface="Arial" charset="0"/>
              <a:cs typeface="Arial" charset="0"/>
            </a:rPr>
            <a:t>10.96</a:t>
          </a:r>
          <a:endParaRPr lang="en-US" sz="1200" b="1" dirty="0">
            <a:solidFill>
              <a:schemeClr val="tx1">
                <a:lumMod val="65000"/>
                <a:lumOff val="35000"/>
              </a:schemeClr>
            </a:solidFill>
            <a:latin typeface="Arial" charset="0"/>
            <a:ea typeface="Arial" charset="0"/>
            <a:cs typeface="Arial" charset="0"/>
          </a:endParaRPr>
        </a:p>
      </dgm:t>
    </dgm:pt>
    <dgm:pt modelId="{16737F49-96BD-4F0D-A4AE-01F3F49FAC45}" type="parTrans" cxnId="{C1F44401-F1EA-4A31-9688-D0F6C1E49488}">
      <dgm:prSet/>
      <dgm:spPr/>
      <dgm:t>
        <a:bodyPr/>
        <a:lstStyle/>
        <a:p>
          <a:endParaRPr lang="en-US">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300" dirty="0">
              <a:solidFill>
                <a:schemeClr val="tx1">
                  <a:lumMod val="65000"/>
                  <a:lumOff val="35000"/>
                </a:schemeClr>
              </a:solidFill>
              <a:latin typeface="Arial" charset="0"/>
              <a:ea typeface="Arial" charset="0"/>
              <a:cs typeface="Arial" charset="0"/>
            </a:rPr>
            <a:t>Utilities ETF (XLU)</a:t>
          </a:r>
        </a:p>
      </dgm:t>
    </dgm:pt>
    <dgm:pt modelId="{2D874767-FCB3-4EDB-AB92-D39022CB221B}" type="sibTrans" cxnId="{53522DE9-53FA-431A-B782-76BADF64E5A1}">
      <dgm:prSet/>
      <dgm:spPr/>
      <dgm:t>
        <a:bodyPr/>
        <a:lstStyle/>
        <a:p>
          <a:endParaRPr lang="en-US">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200" dirty="0">
              <a:solidFill>
                <a:schemeClr val="tx1">
                  <a:lumMod val="65000"/>
                  <a:lumOff val="35000"/>
                </a:schemeClr>
              </a:solidFill>
              <a:latin typeface="Arial" charset="0"/>
              <a:ea typeface="Arial" charset="0"/>
              <a:cs typeface="Arial" charset="0"/>
            </a:rPr>
            <a:t>2.82</a:t>
          </a:r>
        </a:p>
      </dgm:t>
    </dgm:pt>
    <dgm:pt modelId="{B49996F1-46A0-4AB8-8B22-AFD0518DC93E}" type="sibTrans" cxnId="{369CDE38-32DB-46F8-988A-44E4CD2492E4}">
      <dgm:prSet/>
      <dgm:spPr/>
      <dgm:t>
        <a:bodyPr/>
        <a:lstStyle/>
        <a:p>
          <a:endParaRPr lang="en-US">
            <a:solidFill>
              <a:schemeClr val="tx1">
                <a:lumMod val="65000"/>
                <a:lumOff val="35000"/>
              </a:schemeClr>
            </a:solidFill>
            <a:latin typeface="Arial" charset="0"/>
            <a:ea typeface="Arial" charset="0"/>
            <a:cs typeface="Arial" charset="0"/>
          </a:endParaRPr>
        </a:p>
      </dgm:t>
    </dgm:pt>
    <dgm:pt modelId="{571F3D54-3D3F-40C0-AD57-9B6DB19B811C}" type="parTrans" cxnId="{369CDE38-32DB-46F8-988A-44E4CD2492E4}">
      <dgm:prSet/>
      <dgm:spPr/>
      <dgm:t>
        <a:bodyPr/>
        <a:lstStyle/>
        <a:p>
          <a:endParaRPr lang="en-US">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5" custScaleX="257987"/>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0">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0" custScaleX="104540">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5" custScaleX="257987"/>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0">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0">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5" custScaleX="257987"/>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0">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0" custScaleX="106171">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5" custScaleX="260312"/>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0">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0" custScaleX="96267" custLinFactNeighborX="15364">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5" custScaleX="258615"/>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0">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0" custScaleX="100875">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E6C1D50D-FF5C-8E48-B512-EC0DFAD509B4}" type="presOf" srcId="{9A34AE61-7624-4DFD-8E75-E92A4E9A4235}" destId="{11347471-54A8-42C5-819C-B92A87390E22}"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593FF814-60AA-CE4D-A161-F10C30EF6DCB}" type="presOf" srcId="{4821046A-86D4-4453-99C1-277E8BDF79E0}" destId="{FE41520E-6886-47EF-88A6-3D890CBA4F29}"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BD638B5E-B926-8642-B9BC-0AB349B3E01B}" type="presOf" srcId="{C5118BF9-0125-46FC-95AB-4E4B300B4DDA}" destId="{F5983728-5D0F-4338-BBC3-56205E5C0D81}"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D5A49643-B01C-E642-B14A-2B0B0E7405DB}" type="presOf" srcId="{32910D81-1A10-445B-A05D-13F974675E06}" destId="{51EC903C-8A60-4649-A668-B2BB21BAB01A}" srcOrd="0" destOrd="0" presId="urn:microsoft.com/office/officeart/2005/8/layout/lProcess3"/>
    <dgm:cxn modelId="{B48F0B45-7067-8046-93F8-C262112B74C7}" type="presOf" srcId="{F4193131-7D5F-417D-9022-2A475A3242D1}" destId="{BDF7F919-2FCE-4FC8-8F70-4D9B39CF80EB}" srcOrd="0" destOrd="0" presId="urn:microsoft.com/office/officeart/2005/8/layout/lProcess3"/>
    <dgm:cxn modelId="{7DC21050-C226-5D4A-B745-4A50AD910CE5}" type="presOf" srcId="{614FDC46-EF27-4147-AAB3-A9FAEB94F433}" destId="{541E66C2-FE8D-4A85-8F9E-9DE0F5E1BB1D}" srcOrd="0" destOrd="0" presId="urn:microsoft.com/office/officeart/2005/8/layout/lProcess3"/>
    <dgm:cxn modelId="{B35A367D-3084-554E-BAA8-0FAEE64A2620}" type="presOf" srcId="{67E2C97B-640D-4B70-A002-88297B90E636}" destId="{86BDE5DD-6D0C-4F1B-8FF4-73DB6CBC77DD}" srcOrd="0" destOrd="0" presId="urn:microsoft.com/office/officeart/2005/8/layout/lProcess3"/>
    <dgm:cxn modelId="{A0E83981-6CED-724D-9CF2-D779C6043999}" type="presOf" srcId="{4447E8B9-142F-4CDF-B2E7-F4DEAA0A513D}" destId="{507D1F77-52C9-4EE5-93A1-911F8809EAB5}" srcOrd="0" destOrd="0" presId="urn:microsoft.com/office/officeart/2005/8/layout/lProcess3"/>
    <dgm:cxn modelId="{5E053E8A-7457-0E40-A044-2C61B295615F}" type="presOf" srcId="{EF6217B0-EA77-48F1-AFBD-C6EBFB5BF7DF}" destId="{E141E35C-DBF6-4E91-9ACF-C2798F26A2DD}" srcOrd="0" destOrd="0" presId="urn:microsoft.com/office/officeart/2005/8/layout/lProcess3"/>
    <dgm:cxn modelId="{A7B18D8C-7A8F-014B-B884-80105701B1B7}" type="presOf" srcId="{7453880C-8831-4BBE-B06C-999D92212409}" destId="{49D29610-DD67-4E9D-97A4-9730C769C272}" srcOrd="0" destOrd="0" presId="urn:microsoft.com/office/officeart/2005/8/layout/lProcess3"/>
    <dgm:cxn modelId="{C4D7B39A-B570-6B41-9A90-F1BE4C64C189}" type="presOf" srcId="{347ACA7E-7742-42F4-BEE5-70B43756AED1}" destId="{92466F7A-9F52-4D25-8ED0-5F86A9E78AAC}"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EC5514BA-6A97-AB48-8E59-C9B98413F728}" type="presOf" srcId="{35411671-F7E7-4364-A5C2-32F63199C3E8}" destId="{38D3359D-C23B-40D2-A99A-9F5FD39883AA}" srcOrd="0" destOrd="0" presId="urn:microsoft.com/office/officeart/2005/8/layout/lProcess3"/>
    <dgm:cxn modelId="{6255B1BF-6053-AC46-9A71-0B4BCCE26DD4}" type="presOf" srcId="{EAEA4983-FC1F-4521-9F3B-9B1BA6EB1D9A}" destId="{87A28677-5C43-4E41-83BA-D91394607A64}" srcOrd="0" destOrd="0" presId="urn:microsoft.com/office/officeart/2005/8/layout/lProcess3"/>
    <dgm:cxn modelId="{6D5F32E1-D0B6-9444-9797-78DB69414712}" type="presOf" srcId="{4619DA42-C396-4AA2-A892-8B877AB95689}" destId="{EADC5FA9-716F-4CFA-A6E2-51C639E7D755}"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D1A699F5-080F-B04A-9DD0-C0C1492F3034}" type="presOf" srcId="{20434C70-3F1D-4272-9274-7B0312009542}" destId="{013CD3C3-7AD8-411F-8A7C-69BEA1DA9A5D}" srcOrd="0" destOrd="0" presId="urn:microsoft.com/office/officeart/2005/8/layout/lProcess3"/>
    <dgm:cxn modelId="{8A4706F8-E459-574B-9A79-BDE854D2A049}" type="presOf" srcId="{DFB829F5-3497-4442-A983-2D287E15A15D}" destId="{3A980F5A-4466-452B-B914-3A9D26E3C528}" srcOrd="0" destOrd="0" presId="urn:microsoft.com/office/officeart/2005/8/layout/lProcess3"/>
    <dgm:cxn modelId="{997D74D6-4512-D847-A749-6494007BAD28}" type="presParOf" srcId="{38D3359D-C23B-40D2-A99A-9F5FD39883AA}" destId="{4F28D1ED-91B5-474E-B71A-E9598885B486}" srcOrd="0" destOrd="0" presId="urn:microsoft.com/office/officeart/2005/8/layout/lProcess3"/>
    <dgm:cxn modelId="{AE9D85FE-C27F-3B4F-9F76-B37CE08E5140}" type="presParOf" srcId="{4F28D1ED-91B5-474E-B71A-E9598885B486}" destId="{11347471-54A8-42C5-819C-B92A87390E22}" srcOrd="0" destOrd="0" presId="urn:microsoft.com/office/officeart/2005/8/layout/lProcess3"/>
    <dgm:cxn modelId="{9D9FA9DD-E708-D14E-8499-49F97DCDD491}" type="presParOf" srcId="{4F28D1ED-91B5-474E-B71A-E9598885B486}" destId="{E1A7F01C-A3F5-4390-9D70-91C6B58175DB}" srcOrd="1" destOrd="0" presId="urn:microsoft.com/office/officeart/2005/8/layout/lProcess3"/>
    <dgm:cxn modelId="{2E801645-9C25-604A-BC7F-99245B2BD474}" type="presParOf" srcId="{4F28D1ED-91B5-474E-B71A-E9598885B486}" destId="{F5983728-5D0F-4338-BBC3-56205E5C0D81}" srcOrd="2" destOrd="0" presId="urn:microsoft.com/office/officeart/2005/8/layout/lProcess3"/>
    <dgm:cxn modelId="{841E2710-90FA-9C44-83FD-52475EE7A166}" type="presParOf" srcId="{4F28D1ED-91B5-474E-B71A-E9598885B486}" destId="{5B0320B7-357B-48C0-984F-BF1D5981316A}" srcOrd="3" destOrd="0" presId="urn:microsoft.com/office/officeart/2005/8/layout/lProcess3"/>
    <dgm:cxn modelId="{7B45EAA1-F3D2-5F45-84E1-D4C5EFF1EC49}" type="presParOf" srcId="{4F28D1ED-91B5-474E-B71A-E9598885B486}" destId="{51EC903C-8A60-4649-A668-B2BB21BAB01A}" srcOrd="4" destOrd="0" presId="urn:microsoft.com/office/officeart/2005/8/layout/lProcess3"/>
    <dgm:cxn modelId="{BC274C17-890F-F34D-958A-DFEE92F5C53B}" type="presParOf" srcId="{38D3359D-C23B-40D2-A99A-9F5FD39883AA}" destId="{5D8F92DE-D144-4FBA-9239-9A7092BE954E}" srcOrd="1" destOrd="0" presId="urn:microsoft.com/office/officeart/2005/8/layout/lProcess3"/>
    <dgm:cxn modelId="{BBAFC480-56EE-1745-8162-D51538D43BD8}" type="presParOf" srcId="{38D3359D-C23B-40D2-A99A-9F5FD39883AA}" destId="{E925652D-C43F-4659-91E5-1FF5D5931260}" srcOrd="2" destOrd="0" presId="urn:microsoft.com/office/officeart/2005/8/layout/lProcess3"/>
    <dgm:cxn modelId="{1910EDF9-3774-6044-941E-BE016E6C8ABE}" type="presParOf" srcId="{E925652D-C43F-4659-91E5-1FF5D5931260}" destId="{EADC5FA9-716F-4CFA-A6E2-51C639E7D755}" srcOrd="0" destOrd="0" presId="urn:microsoft.com/office/officeart/2005/8/layout/lProcess3"/>
    <dgm:cxn modelId="{2934FA36-2BF4-5E43-87C7-46815DCEE4E5}" type="presParOf" srcId="{E925652D-C43F-4659-91E5-1FF5D5931260}" destId="{DC40744A-AE16-4947-9B23-920B9E8D28D2}" srcOrd="1" destOrd="0" presId="urn:microsoft.com/office/officeart/2005/8/layout/lProcess3"/>
    <dgm:cxn modelId="{CC171841-C9CF-204B-90C3-713FAE57C47D}" type="presParOf" srcId="{E925652D-C43F-4659-91E5-1FF5D5931260}" destId="{541E66C2-FE8D-4A85-8F9E-9DE0F5E1BB1D}" srcOrd="2" destOrd="0" presId="urn:microsoft.com/office/officeart/2005/8/layout/lProcess3"/>
    <dgm:cxn modelId="{901B0E5D-F5DB-784B-98F8-B08915B3E0BE}" type="presParOf" srcId="{E925652D-C43F-4659-91E5-1FF5D5931260}" destId="{9A3EB95B-4479-441A-906B-935A65802779}" srcOrd="3" destOrd="0" presId="urn:microsoft.com/office/officeart/2005/8/layout/lProcess3"/>
    <dgm:cxn modelId="{D5EEC698-9BD7-1A4D-9E16-640A2B990F71}" type="presParOf" srcId="{E925652D-C43F-4659-91E5-1FF5D5931260}" destId="{87A28677-5C43-4E41-83BA-D91394607A64}" srcOrd="4" destOrd="0" presId="urn:microsoft.com/office/officeart/2005/8/layout/lProcess3"/>
    <dgm:cxn modelId="{EEF74B8D-C36D-CE4D-B52A-9B769BC8B5E5}" type="presParOf" srcId="{38D3359D-C23B-40D2-A99A-9F5FD39883AA}" destId="{37160722-E2CF-4220-A099-1D4290966BC7}" srcOrd="3" destOrd="0" presId="urn:microsoft.com/office/officeart/2005/8/layout/lProcess3"/>
    <dgm:cxn modelId="{DAB3CD78-183D-8744-9A9F-2A383E3993A4}" type="presParOf" srcId="{38D3359D-C23B-40D2-A99A-9F5FD39883AA}" destId="{554C6FDA-DBF2-4702-A3D1-FD4412E84E68}" srcOrd="4" destOrd="0" presId="urn:microsoft.com/office/officeart/2005/8/layout/lProcess3"/>
    <dgm:cxn modelId="{BB5C98A9-3C1F-124C-A5CF-8B890F4A2D8F}" type="presParOf" srcId="{554C6FDA-DBF2-4702-A3D1-FD4412E84E68}" destId="{E141E35C-DBF6-4E91-9ACF-C2798F26A2DD}" srcOrd="0" destOrd="0" presId="urn:microsoft.com/office/officeart/2005/8/layout/lProcess3"/>
    <dgm:cxn modelId="{8348842B-A55A-C540-9E36-C2D1D5A742D8}" type="presParOf" srcId="{554C6FDA-DBF2-4702-A3D1-FD4412E84E68}" destId="{18B6C99B-7F3F-4E1F-A8E7-0B037ADB840C}" srcOrd="1" destOrd="0" presId="urn:microsoft.com/office/officeart/2005/8/layout/lProcess3"/>
    <dgm:cxn modelId="{7EEDEE44-FB87-564E-9DAF-EA22BFB3A428}" type="presParOf" srcId="{554C6FDA-DBF2-4702-A3D1-FD4412E84E68}" destId="{013CD3C3-7AD8-411F-8A7C-69BEA1DA9A5D}" srcOrd="2" destOrd="0" presId="urn:microsoft.com/office/officeart/2005/8/layout/lProcess3"/>
    <dgm:cxn modelId="{52F69D8D-9315-D345-9A50-F7B382CEB9B9}" type="presParOf" srcId="{554C6FDA-DBF2-4702-A3D1-FD4412E84E68}" destId="{34759811-116A-4205-AC32-CD2666CD59FE}" srcOrd="3" destOrd="0" presId="urn:microsoft.com/office/officeart/2005/8/layout/lProcess3"/>
    <dgm:cxn modelId="{F5819A23-E0F7-3544-8AF7-34C6447EDB9C}" type="presParOf" srcId="{554C6FDA-DBF2-4702-A3D1-FD4412E84E68}" destId="{49D29610-DD67-4E9D-97A4-9730C769C272}" srcOrd="4" destOrd="0" presId="urn:microsoft.com/office/officeart/2005/8/layout/lProcess3"/>
    <dgm:cxn modelId="{73B743C5-45DE-3149-BA7F-5030DB73E719}" type="presParOf" srcId="{38D3359D-C23B-40D2-A99A-9F5FD39883AA}" destId="{03F7121E-83E9-48E9-92E2-7840DBE76F3A}" srcOrd="5" destOrd="0" presId="urn:microsoft.com/office/officeart/2005/8/layout/lProcess3"/>
    <dgm:cxn modelId="{5A7C1D82-355E-D04B-88F6-8C4AEB8175F0}" type="presParOf" srcId="{38D3359D-C23B-40D2-A99A-9F5FD39883AA}" destId="{FBDEEE3D-61A9-4961-B7F4-728786804DBB}" srcOrd="6" destOrd="0" presId="urn:microsoft.com/office/officeart/2005/8/layout/lProcess3"/>
    <dgm:cxn modelId="{40D65CC4-EFAC-D047-ADA2-531E54C9D8BA}" type="presParOf" srcId="{FBDEEE3D-61A9-4961-B7F4-728786804DBB}" destId="{FE41520E-6886-47EF-88A6-3D890CBA4F29}" srcOrd="0" destOrd="0" presId="urn:microsoft.com/office/officeart/2005/8/layout/lProcess3"/>
    <dgm:cxn modelId="{D969FBF2-B7C4-7642-920E-CDE6A50CD327}" type="presParOf" srcId="{FBDEEE3D-61A9-4961-B7F4-728786804DBB}" destId="{58148DD7-FBCA-48B6-96EA-68FA5A901879}" srcOrd="1" destOrd="0" presId="urn:microsoft.com/office/officeart/2005/8/layout/lProcess3"/>
    <dgm:cxn modelId="{95F493B6-0F63-1446-8839-CA43F4EE6363}" type="presParOf" srcId="{FBDEEE3D-61A9-4961-B7F4-728786804DBB}" destId="{3A980F5A-4466-452B-B914-3A9D26E3C528}" srcOrd="2" destOrd="0" presId="urn:microsoft.com/office/officeart/2005/8/layout/lProcess3"/>
    <dgm:cxn modelId="{72F3E7C5-F23F-5147-A7E6-1CDD54E907C5}" type="presParOf" srcId="{FBDEEE3D-61A9-4961-B7F4-728786804DBB}" destId="{2618CB6C-E954-4A8F-A424-C2EBEB79E56C}" srcOrd="3" destOrd="0" presId="urn:microsoft.com/office/officeart/2005/8/layout/lProcess3"/>
    <dgm:cxn modelId="{7D18979A-AEC2-0F4C-834D-078C42A23E99}" type="presParOf" srcId="{FBDEEE3D-61A9-4961-B7F4-728786804DBB}" destId="{507D1F77-52C9-4EE5-93A1-911F8809EAB5}" srcOrd="4" destOrd="0" presId="urn:microsoft.com/office/officeart/2005/8/layout/lProcess3"/>
    <dgm:cxn modelId="{8865616D-2E7A-EF40-B0C9-CAFA3F6A3D65}" type="presParOf" srcId="{38D3359D-C23B-40D2-A99A-9F5FD39883AA}" destId="{6B11B89B-1A4F-4A8D-BC2D-08065B189D97}" srcOrd="7" destOrd="0" presId="urn:microsoft.com/office/officeart/2005/8/layout/lProcess3"/>
    <dgm:cxn modelId="{1A1616C3-E748-104C-8BA7-F10A79F0F37D}" type="presParOf" srcId="{38D3359D-C23B-40D2-A99A-9F5FD39883AA}" destId="{8574B90F-7373-4CFF-B982-F42305FE073C}" srcOrd="8" destOrd="0" presId="urn:microsoft.com/office/officeart/2005/8/layout/lProcess3"/>
    <dgm:cxn modelId="{6049D791-DC3C-E54D-90B6-AA246479F73B}" type="presParOf" srcId="{8574B90F-7373-4CFF-B982-F42305FE073C}" destId="{86BDE5DD-6D0C-4F1B-8FF4-73DB6CBC77DD}" srcOrd="0" destOrd="0" presId="urn:microsoft.com/office/officeart/2005/8/layout/lProcess3"/>
    <dgm:cxn modelId="{D3209473-2B3B-4E4A-99C1-00B828AE8080}" type="presParOf" srcId="{8574B90F-7373-4CFF-B982-F42305FE073C}" destId="{B999A0F9-241E-4EC4-9E35-DFB9AC42F407}" srcOrd="1" destOrd="0" presId="urn:microsoft.com/office/officeart/2005/8/layout/lProcess3"/>
    <dgm:cxn modelId="{AE2882F9-D747-1446-B4CF-096F6128C059}" type="presParOf" srcId="{8574B90F-7373-4CFF-B982-F42305FE073C}" destId="{BDF7F919-2FCE-4FC8-8F70-4D9B39CF80EB}" srcOrd="2" destOrd="0" presId="urn:microsoft.com/office/officeart/2005/8/layout/lProcess3"/>
    <dgm:cxn modelId="{42E9F691-A91C-E145-8F67-18A1CC8076D6}" type="presParOf" srcId="{8574B90F-7373-4CFF-B982-F42305FE073C}" destId="{2ACFC25F-3FDF-4C61-9ADE-F9293437F6B0}" srcOrd="3" destOrd="0" presId="urn:microsoft.com/office/officeart/2005/8/layout/lProcess3"/>
    <dgm:cxn modelId="{219E344B-605F-9240-A716-A3054BF0EA6F}" type="presParOf" srcId="{8574B90F-7373-4CFF-B982-F42305FE073C}" destId="{92466F7A-9F52-4D25-8ED0-5F86A9E78AAC}" srcOrd="4"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2410F8D-2993-984F-AD76-73009D35757F}" type="doc">
      <dgm:prSet loTypeId="urn:microsoft.com/office/officeart/2005/8/layout/vList5" loCatId="" qsTypeId="urn:microsoft.com/office/officeart/2005/8/quickstyle/simple1" qsCatId="simple" csTypeId="urn:microsoft.com/office/officeart/2005/8/colors/accent4_2" csCatId="accent4" phldr="1"/>
      <dgm:spPr/>
      <dgm:t>
        <a:bodyPr/>
        <a:lstStyle/>
        <a:p>
          <a:endParaRPr lang="en-US"/>
        </a:p>
      </dgm:t>
    </dgm:pt>
    <dgm:pt modelId="{6CCC77AF-C3B7-8E4E-9840-A72C8AC10D6A}">
      <dgm:prSet phldrT="[Text]" custT="1"/>
      <dgm:spPr/>
      <dgm:t>
        <a:bodyPr/>
        <a:lstStyle/>
        <a:p>
          <a:pPr rtl="0"/>
          <a:r>
            <a:rPr lang="en-US" sz="2000" dirty="0">
              <a:latin typeface="Arial" charset="0"/>
              <a:ea typeface="Arial" charset="0"/>
              <a:cs typeface="Arial" charset="0"/>
            </a:rPr>
            <a:t>Allergan PLC (AGN)</a:t>
          </a:r>
        </a:p>
      </dgm:t>
    </dgm:pt>
    <dgm:pt modelId="{9680B028-BB83-E04C-BBC1-2C69361D3FDD}" type="parTrans" cxnId="{B78BF906-D1A2-7447-875B-038F4C83DFF1}">
      <dgm:prSet/>
      <dgm:spPr/>
      <dgm:t>
        <a:bodyPr/>
        <a:lstStyle/>
        <a:p>
          <a:endParaRPr lang="en-US">
            <a:latin typeface="Arial" charset="0"/>
            <a:ea typeface="Arial" charset="0"/>
            <a:cs typeface="Arial" charset="0"/>
          </a:endParaRPr>
        </a:p>
      </dgm:t>
    </dgm:pt>
    <dgm:pt modelId="{E973E488-BAD9-5D45-8409-42F9E4CD8CED}" type="sibTrans" cxnId="{B78BF906-D1A2-7447-875B-038F4C83DFF1}">
      <dgm:prSet/>
      <dgm:spPr/>
      <dgm:t>
        <a:bodyPr/>
        <a:lstStyle/>
        <a:p>
          <a:endParaRPr lang="en-US">
            <a:latin typeface="Arial" charset="0"/>
            <a:ea typeface="Arial" charset="0"/>
            <a:cs typeface="Arial" charset="0"/>
          </a:endParaRPr>
        </a:p>
      </dgm:t>
    </dgm:pt>
    <dgm:pt modelId="{B7682831-F76D-5047-AEE8-3018E6C9293F}">
      <dgm:prSet phldrT="[Text]" custT="1"/>
      <dgm:spPr/>
      <dgm:t>
        <a:bodyPr/>
        <a:lstStyle/>
        <a:p>
          <a:pPr rtl="0"/>
          <a:endParaRPr lang="en-US" sz="1400" dirty="0">
            <a:latin typeface="Arial" charset="0"/>
            <a:ea typeface="Arial" charset="0"/>
            <a:cs typeface="Arial" charset="0"/>
          </a:endParaRPr>
        </a:p>
      </dgm:t>
    </dgm:pt>
    <dgm:pt modelId="{43047E30-5B6E-4543-B834-D9D3C59094E3}" type="parTrans" cxnId="{2E97CE5C-203D-E547-9D7A-660DA08B53F9}">
      <dgm:prSet/>
      <dgm:spPr/>
      <dgm:t>
        <a:bodyPr/>
        <a:lstStyle/>
        <a:p>
          <a:endParaRPr lang="en-US">
            <a:latin typeface="Arial" charset="0"/>
            <a:ea typeface="Arial" charset="0"/>
            <a:cs typeface="Arial" charset="0"/>
          </a:endParaRPr>
        </a:p>
      </dgm:t>
    </dgm:pt>
    <dgm:pt modelId="{04F3A4E2-ECC1-DA43-9F94-A4B969FD789D}" type="sibTrans" cxnId="{2E97CE5C-203D-E547-9D7A-660DA08B53F9}">
      <dgm:prSet/>
      <dgm:spPr/>
      <dgm:t>
        <a:bodyPr/>
        <a:lstStyle/>
        <a:p>
          <a:endParaRPr lang="en-US">
            <a:latin typeface="Arial" charset="0"/>
            <a:ea typeface="Arial" charset="0"/>
            <a:cs typeface="Arial" charset="0"/>
          </a:endParaRPr>
        </a:p>
      </dgm:t>
    </dgm:pt>
    <dgm:pt modelId="{8B1AC748-087A-B343-B731-42E9C8FECE4F}">
      <dgm:prSet phldrT="[Text]" custT="1"/>
      <dgm:spPr/>
      <dgm:t>
        <a:bodyPr/>
        <a:lstStyle/>
        <a:p>
          <a:pPr rtl="0"/>
          <a:r>
            <a:rPr lang="en-US" sz="2000" dirty="0">
              <a:latin typeface="Arial" charset="0"/>
              <a:ea typeface="Arial" charset="0"/>
              <a:cs typeface="Arial" charset="0"/>
            </a:rPr>
            <a:t>Bristol-Myers Squibb Company (BMY)</a:t>
          </a:r>
        </a:p>
      </dgm:t>
    </dgm:pt>
    <dgm:pt modelId="{7F1F940B-3309-214E-973A-E0E466E03EEF}" type="parTrans" cxnId="{2ABEDA59-A102-564A-A03B-BB465F03F8AB}">
      <dgm:prSet/>
      <dgm:spPr/>
      <dgm:t>
        <a:bodyPr/>
        <a:lstStyle/>
        <a:p>
          <a:endParaRPr lang="en-US">
            <a:latin typeface="Arial" charset="0"/>
            <a:ea typeface="Arial" charset="0"/>
            <a:cs typeface="Arial" charset="0"/>
          </a:endParaRPr>
        </a:p>
      </dgm:t>
    </dgm:pt>
    <dgm:pt modelId="{FC9C3923-71B4-9542-9278-0776CD24CEB8}" type="sibTrans" cxnId="{2ABEDA59-A102-564A-A03B-BB465F03F8AB}">
      <dgm:prSet/>
      <dgm:spPr/>
      <dgm:t>
        <a:bodyPr/>
        <a:lstStyle/>
        <a:p>
          <a:endParaRPr lang="en-US">
            <a:latin typeface="Arial" charset="0"/>
            <a:ea typeface="Arial" charset="0"/>
            <a:cs typeface="Arial" charset="0"/>
          </a:endParaRPr>
        </a:p>
      </dgm:t>
    </dgm:pt>
    <dgm:pt modelId="{9CB842F4-7C6C-3844-8102-D560E0BEC91E}">
      <dgm:prSet phldrT="[Text]" custT="1"/>
      <dgm:spPr/>
      <dgm:t>
        <a:bodyPr/>
        <a:lstStyle/>
        <a:p>
          <a:pPr rtl="0"/>
          <a:r>
            <a:rPr lang="en-US" sz="1400" dirty="0">
              <a:latin typeface="Arial" charset="0"/>
              <a:ea typeface="Arial" charset="0"/>
              <a:cs typeface="Arial" charset="0"/>
            </a:rPr>
            <a:t> A leading pharmaceutical company in immuno-oncology, BMY researches, develops and manufactures therapeutic prescription drugs to help patients prevail over serious disease.  Recognized as one of the world’s most innovative companies in 2016 and in the top ten most innovative biotech firms.</a:t>
          </a:r>
        </a:p>
      </dgm:t>
    </dgm:pt>
    <dgm:pt modelId="{4A042D20-446D-FC46-9DBD-456A1EBCCCDE}" type="parTrans" cxnId="{D164F874-CDFE-FC4E-86C1-1E6DD890841F}">
      <dgm:prSet/>
      <dgm:spPr/>
      <dgm:t>
        <a:bodyPr/>
        <a:lstStyle/>
        <a:p>
          <a:endParaRPr lang="en-US">
            <a:latin typeface="Arial" charset="0"/>
            <a:ea typeface="Arial" charset="0"/>
            <a:cs typeface="Arial" charset="0"/>
          </a:endParaRPr>
        </a:p>
      </dgm:t>
    </dgm:pt>
    <dgm:pt modelId="{50422F5A-22F4-7D43-B048-C62F350ABFDC}" type="sibTrans" cxnId="{D164F874-CDFE-FC4E-86C1-1E6DD890841F}">
      <dgm:prSet/>
      <dgm:spPr/>
      <dgm:t>
        <a:bodyPr/>
        <a:lstStyle/>
        <a:p>
          <a:endParaRPr lang="en-US">
            <a:latin typeface="Arial" charset="0"/>
            <a:ea typeface="Arial" charset="0"/>
            <a:cs typeface="Arial" charset="0"/>
          </a:endParaRPr>
        </a:p>
      </dgm:t>
    </dgm:pt>
    <dgm:pt modelId="{2E58CC06-5773-3E41-A9A1-242283326CE2}">
      <dgm:prSet phldrT="[Text]" custT="1"/>
      <dgm:spPr/>
      <dgm:t>
        <a:bodyPr/>
        <a:lstStyle/>
        <a:p>
          <a:pPr rtl="0"/>
          <a:r>
            <a:rPr lang="en-US" sz="2000" dirty="0">
              <a:latin typeface="Arial" charset="0"/>
              <a:ea typeface="Arial" charset="0"/>
              <a:cs typeface="Arial" charset="0"/>
            </a:rPr>
            <a:t> Tyson Foods </a:t>
          </a:r>
          <a:r>
            <a:rPr lang="en-US" sz="2000" dirty="0" err="1">
              <a:latin typeface="Arial" charset="0"/>
              <a:ea typeface="Arial" charset="0"/>
              <a:cs typeface="Arial" charset="0"/>
            </a:rPr>
            <a:t>Inc</a:t>
          </a:r>
          <a:r>
            <a:rPr lang="en-US" sz="2000" dirty="0">
              <a:latin typeface="Arial" charset="0"/>
              <a:ea typeface="Arial" charset="0"/>
              <a:cs typeface="Arial" charset="0"/>
            </a:rPr>
            <a:t> (TSN)</a:t>
          </a:r>
        </a:p>
      </dgm:t>
    </dgm:pt>
    <dgm:pt modelId="{9586A26E-9002-7B4A-AED4-FE941A1E029B}" type="parTrans" cxnId="{B8B0CA0F-FC3B-D547-892A-16CD23B30ED7}">
      <dgm:prSet/>
      <dgm:spPr/>
      <dgm:t>
        <a:bodyPr/>
        <a:lstStyle/>
        <a:p>
          <a:endParaRPr lang="en-US">
            <a:latin typeface="Arial" charset="0"/>
            <a:ea typeface="Arial" charset="0"/>
            <a:cs typeface="Arial" charset="0"/>
          </a:endParaRPr>
        </a:p>
      </dgm:t>
    </dgm:pt>
    <dgm:pt modelId="{2489A925-F734-8044-B49A-12B28420351A}" type="sibTrans" cxnId="{B8B0CA0F-FC3B-D547-892A-16CD23B30ED7}">
      <dgm:prSet/>
      <dgm:spPr/>
      <dgm:t>
        <a:bodyPr/>
        <a:lstStyle/>
        <a:p>
          <a:endParaRPr lang="en-US">
            <a:latin typeface="Arial" charset="0"/>
            <a:ea typeface="Arial" charset="0"/>
            <a:cs typeface="Arial" charset="0"/>
          </a:endParaRPr>
        </a:p>
      </dgm:t>
    </dgm:pt>
    <dgm:pt modelId="{0670C208-A907-2F4C-B613-8B320976F0B6}">
      <dgm:prSet phldrT="[Text]" custT="1"/>
      <dgm:spPr/>
      <dgm:t>
        <a:bodyPr/>
        <a:lstStyle/>
        <a:p>
          <a:pPr>
            <a:buChar char="•"/>
          </a:pPr>
          <a:r>
            <a:rPr lang="en-US" sz="1400" dirty="0">
              <a:latin typeface="Arial" charset="0"/>
              <a:ea typeface="Arial" charset="0"/>
              <a:cs typeface="Arial" charset="0"/>
            </a:rPr>
            <a:t> Tyson Foods produces approximately 1 in 5 pounds of chicken, beef, and pork in the U.S. and contains many of the best brands in the business.  FY16 finished as the best year ever with 26% YOY growth in adjusted operating income and 39% YOY growth in adjusted EPS with a 2017 outlook continuing this trend.</a:t>
          </a:r>
        </a:p>
      </dgm:t>
    </dgm:pt>
    <dgm:pt modelId="{78B1E1DF-4791-CF40-9795-BF548611D3A1}" type="parTrans" cxnId="{A6489F5C-2432-9A4E-9404-206CD9057322}">
      <dgm:prSet/>
      <dgm:spPr/>
      <dgm:t>
        <a:bodyPr/>
        <a:lstStyle/>
        <a:p>
          <a:endParaRPr lang="en-US">
            <a:latin typeface="Arial" charset="0"/>
            <a:ea typeface="Arial" charset="0"/>
            <a:cs typeface="Arial" charset="0"/>
          </a:endParaRPr>
        </a:p>
      </dgm:t>
    </dgm:pt>
    <dgm:pt modelId="{E65895DB-EB91-744B-BA52-1715B0AEB5F8}" type="sibTrans" cxnId="{A6489F5C-2432-9A4E-9404-206CD9057322}">
      <dgm:prSet/>
      <dgm:spPr/>
      <dgm:t>
        <a:bodyPr/>
        <a:lstStyle/>
        <a:p>
          <a:endParaRPr lang="en-US">
            <a:latin typeface="Arial" charset="0"/>
            <a:ea typeface="Arial" charset="0"/>
            <a:cs typeface="Arial" charset="0"/>
          </a:endParaRPr>
        </a:p>
      </dgm:t>
    </dgm:pt>
    <dgm:pt modelId="{B99000D0-03D6-7545-8A31-584F95C5632C}">
      <dgm:prSet phldrT="[Text]" custT="1"/>
      <dgm:spPr/>
      <dgm:t>
        <a:bodyPr/>
        <a:lstStyle/>
        <a:p>
          <a:pPr rtl="0"/>
          <a:r>
            <a:rPr lang="en-US" sz="2000" dirty="0">
              <a:latin typeface="Arial" charset="0"/>
              <a:ea typeface="Arial" charset="0"/>
              <a:cs typeface="Arial" charset="0"/>
            </a:rPr>
            <a:t>The Hackett Group, </a:t>
          </a:r>
          <a:r>
            <a:rPr lang="en-US" sz="2000" dirty="0" err="1">
              <a:latin typeface="Arial" charset="0"/>
              <a:ea typeface="Arial" charset="0"/>
              <a:cs typeface="Arial" charset="0"/>
            </a:rPr>
            <a:t>Inc</a:t>
          </a:r>
          <a:r>
            <a:rPr lang="en-US" sz="2000" dirty="0">
              <a:latin typeface="Arial" charset="0"/>
              <a:ea typeface="Arial" charset="0"/>
              <a:cs typeface="Arial" charset="0"/>
            </a:rPr>
            <a:t> (HCKT)</a:t>
          </a:r>
        </a:p>
      </dgm:t>
    </dgm:pt>
    <dgm:pt modelId="{B3A1E72C-5126-144F-875E-E559630D4057}" type="parTrans" cxnId="{69728AB0-C559-714D-9046-E0535158CD0A}">
      <dgm:prSet/>
      <dgm:spPr/>
      <dgm:t>
        <a:bodyPr/>
        <a:lstStyle/>
        <a:p>
          <a:endParaRPr lang="en-US">
            <a:latin typeface="Arial" charset="0"/>
            <a:ea typeface="Arial" charset="0"/>
            <a:cs typeface="Arial" charset="0"/>
          </a:endParaRPr>
        </a:p>
      </dgm:t>
    </dgm:pt>
    <dgm:pt modelId="{654CA903-7FD7-B746-9271-133FECA4238C}" type="sibTrans" cxnId="{69728AB0-C559-714D-9046-E0535158CD0A}">
      <dgm:prSet/>
      <dgm:spPr/>
      <dgm:t>
        <a:bodyPr/>
        <a:lstStyle/>
        <a:p>
          <a:endParaRPr lang="en-US">
            <a:latin typeface="Arial" charset="0"/>
            <a:ea typeface="Arial" charset="0"/>
            <a:cs typeface="Arial" charset="0"/>
          </a:endParaRPr>
        </a:p>
      </dgm:t>
    </dgm:pt>
    <dgm:pt modelId="{9259F942-4FC3-2444-92EF-C5A01DC73BD0}">
      <dgm:prSet phldrT="[Text]" custT="1"/>
      <dgm:spPr/>
      <dgm:t>
        <a:bodyPr/>
        <a:lstStyle/>
        <a:p>
          <a:pPr rtl="0"/>
          <a:r>
            <a:rPr lang="en-US" sz="1400" dirty="0">
              <a:latin typeface="Arial" charset="0"/>
              <a:ea typeface="Arial" charset="0"/>
              <a:cs typeface="Arial" charset="0"/>
            </a:rPr>
            <a:t>An established, global enterprise consulting firm for major corporations and government agencies that drives business transformation through best practices and operational excellence from technology investments.  This company is positioned to capitalize on infrastructure services and emerging technologies.</a:t>
          </a:r>
        </a:p>
      </dgm:t>
    </dgm:pt>
    <dgm:pt modelId="{0CD831F6-D870-C94F-A04D-17FF749CB1D2}" type="parTrans" cxnId="{FE700BA2-6D0E-584C-A018-E6001EB7A890}">
      <dgm:prSet/>
      <dgm:spPr/>
      <dgm:t>
        <a:bodyPr/>
        <a:lstStyle/>
        <a:p>
          <a:endParaRPr lang="en-US">
            <a:latin typeface="Arial" charset="0"/>
            <a:ea typeface="Arial" charset="0"/>
            <a:cs typeface="Arial" charset="0"/>
          </a:endParaRPr>
        </a:p>
      </dgm:t>
    </dgm:pt>
    <dgm:pt modelId="{8DB4D5A2-A80C-314E-A405-E413B2B877AF}" type="sibTrans" cxnId="{FE700BA2-6D0E-584C-A018-E6001EB7A890}">
      <dgm:prSet/>
      <dgm:spPr/>
      <dgm:t>
        <a:bodyPr/>
        <a:lstStyle/>
        <a:p>
          <a:endParaRPr lang="en-US">
            <a:latin typeface="Arial" charset="0"/>
            <a:ea typeface="Arial" charset="0"/>
            <a:cs typeface="Arial" charset="0"/>
          </a:endParaRPr>
        </a:p>
      </dgm:t>
    </dgm:pt>
    <dgm:pt modelId="{EC92886C-5E1E-4FFA-BEE4-21EB5C9C0020}">
      <dgm:prSet custT="1"/>
      <dgm:spPr/>
      <dgm:t>
        <a:bodyPr/>
        <a:lstStyle/>
        <a:p>
          <a:r>
            <a:rPr lang="en-US" sz="1400" dirty="0">
              <a:latin typeface="Arial" charset="0"/>
              <a:ea typeface="Arial" charset="0"/>
              <a:cs typeface="Arial" charset="0"/>
            </a:rPr>
            <a:t> A global pharmaceutical company developing innovative products for unmet medical needs.  AGN has strong top-line growth and margins, and a diversified product offering with leading global brands that are protected by a strong patent portfolio. </a:t>
          </a:r>
        </a:p>
      </dgm:t>
    </dgm:pt>
    <dgm:pt modelId="{A064A45E-54E4-472D-81E2-AC2713170BB6}" type="parTrans" cxnId="{07A8ED60-3644-4F7F-A7F8-B4D9CA443A44}">
      <dgm:prSet/>
      <dgm:spPr/>
      <dgm:t>
        <a:bodyPr/>
        <a:lstStyle/>
        <a:p>
          <a:endParaRPr lang="en-US">
            <a:latin typeface="Arial" charset="0"/>
            <a:ea typeface="Arial" charset="0"/>
            <a:cs typeface="Arial" charset="0"/>
          </a:endParaRPr>
        </a:p>
      </dgm:t>
    </dgm:pt>
    <dgm:pt modelId="{69F2B388-1CA0-44C7-BD62-6EAFB959CC52}" type="sibTrans" cxnId="{07A8ED60-3644-4F7F-A7F8-B4D9CA443A44}">
      <dgm:prSet/>
      <dgm:spPr/>
      <dgm:t>
        <a:bodyPr/>
        <a:lstStyle/>
        <a:p>
          <a:endParaRPr lang="en-US">
            <a:latin typeface="Arial" charset="0"/>
            <a:ea typeface="Arial" charset="0"/>
            <a:cs typeface="Arial" charset="0"/>
          </a:endParaRPr>
        </a:p>
      </dgm:t>
    </dgm:pt>
    <dgm:pt modelId="{27B04BFB-627E-404B-B06D-E948C4C13CF8}">
      <dgm:prSet custT="1"/>
      <dgm:spPr/>
      <dgm:t>
        <a:bodyPr/>
        <a:lstStyle/>
        <a:p>
          <a:endParaRPr lang="en-US" sz="1000" dirty="0">
            <a:latin typeface="Arial" charset="0"/>
            <a:ea typeface="Arial" charset="0"/>
            <a:cs typeface="Arial" charset="0"/>
          </a:endParaRPr>
        </a:p>
      </dgm:t>
    </dgm:pt>
    <dgm:pt modelId="{0ADFD5D1-8721-49CD-AC1B-0AADD1704E87}" type="parTrans" cxnId="{47339C83-4979-4090-B57E-5D0535274722}">
      <dgm:prSet/>
      <dgm:spPr/>
      <dgm:t>
        <a:bodyPr/>
        <a:lstStyle/>
        <a:p>
          <a:endParaRPr lang="en-US">
            <a:latin typeface="Arial" charset="0"/>
            <a:ea typeface="Arial" charset="0"/>
            <a:cs typeface="Arial" charset="0"/>
          </a:endParaRPr>
        </a:p>
      </dgm:t>
    </dgm:pt>
    <dgm:pt modelId="{E1B663BD-5C7C-4401-8846-692D562614FE}" type="sibTrans" cxnId="{47339C83-4979-4090-B57E-5D0535274722}">
      <dgm:prSet/>
      <dgm:spPr/>
      <dgm:t>
        <a:bodyPr/>
        <a:lstStyle/>
        <a:p>
          <a:endParaRPr lang="en-US">
            <a:latin typeface="Arial" charset="0"/>
            <a:ea typeface="Arial" charset="0"/>
            <a:cs typeface="Arial" charset="0"/>
          </a:endParaRPr>
        </a:p>
      </dgm:t>
    </dgm:pt>
    <dgm:pt modelId="{A9208789-9E5A-974E-8504-60BE9F75B3E6}">
      <dgm:prSet phldrT="[Text]" custT="1"/>
      <dgm:spPr/>
      <dgm:t>
        <a:bodyPr/>
        <a:lstStyle/>
        <a:p>
          <a:pPr rtl="0"/>
          <a:r>
            <a:rPr lang="en-US" sz="2000" dirty="0">
              <a:latin typeface="Arial" charset="0"/>
              <a:ea typeface="Arial" charset="0"/>
              <a:cs typeface="Arial" charset="0"/>
            </a:rPr>
            <a:t>Ubiquiti Networks </a:t>
          </a:r>
          <a:r>
            <a:rPr lang="en-US" sz="2000" dirty="0" err="1">
              <a:latin typeface="Arial" charset="0"/>
              <a:ea typeface="Arial" charset="0"/>
              <a:cs typeface="Arial" charset="0"/>
            </a:rPr>
            <a:t>Inc</a:t>
          </a:r>
          <a:r>
            <a:rPr lang="en-US" sz="2000" dirty="0">
              <a:latin typeface="Arial" charset="0"/>
              <a:ea typeface="Arial" charset="0"/>
              <a:cs typeface="Arial" charset="0"/>
            </a:rPr>
            <a:t> (UBQT)</a:t>
          </a:r>
        </a:p>
      </dgm:t>
    </dgm:pt>
    <dgm:pt modelId="{F08432BF-6DC5-3343-85BC-277A30626CFF}" type="sibTrans" cxnId="{86DCD8A8-E53F-414E-AD7B-FFA86087E505}">
      <dgm:prSet/>
      <dgm:spPr/>
      <dgm:t>
        <a:bodyPr/>
        <a:lstStyle/>
        <a:p>
          <a:endParaRPr lang="en-US">
            <a:latin typeface="Arial" charset="0"/>
            <a:ea typeface="Arial" charset="0"/>
            <a:cs typeface="Arial" charset="0"/>
          </a:endParaRPr>
        </a:p>
      </dgm:t>
    </dgm:pt>
    <dgm:pt modelId="{D43C6327-D4CB-304D-84E0-D23C05DD8D6F}" type="parTrans" cxnId="{86DCD8A8-E53F-414E-AD7B-FFA86087E505}">
      <dgm:prSet/>
      <dgm:spPr/>
      <dgm:t>
        <a:bodyPr/>
        <a:lstStyle/>
        <a:p>
          <a:endParaRPr lang="en-US">
            <a:latin typeface="Arial" charset="0"/>
            <a:ea typeface="Arial" charset="0"/>
            <a:cs typeface="Arial" charset="0"/>
          </a:endParaRPr>
        </a:p>
      </dgm:t>
    </dgm:pt>
    <dgm:pt modelId="{9499195B-3702-D849-BA7D-C3CE94C39C0C}">
      <dgm:prSet phldrT="[Text]" custT="1"/>
      <dgm:spPr/>
      <dgm:t>
        <a:bodyPr/>
        <a:lstStyle/>
        <a:p>
          <a:pPr rtl="0"/>
          <a:r>
            <a:rPr lang="en-US" sz="1400" dirty="0">
              <a:latin typeface="Arial" charset="0"/>
              <a:ea typeface="Arial" charset="0"/>
              <a:cs typeface="Arial" charset="0"/>
            </a:rPr>
            <a:t>A young, undervalued IT company that is disrupting the industry by producing high-performance, low-cost products so wireless networking can be a reality for everyone.  </a:t>
          </a:r>
        </a:p>
      </dgm:t>
    </dgm:pt>
    <dgm:pt modelId="{34F957D0-92BC-9340-BEB6-A79C759254E0}" type="sibTrans" cxnId="{1C7D16AB-F0F3-1C4D-8288-39EC0BF7DD49}">
      <dgm:prSet/>
      <dgm:spPr/>
      <dgm:t>
        <a:bodyPr/>
        <a:lstStyle/>
        <a:p>
          <a:endParaRPr lang="en-US">
            <a:latin typeface="Arial" charset="0"/>
            <a:ea typeface="Arial" charset="0"/>
            <a:cs typeface="Arial" charset="0"/>
          </a:endParaRPr>
        </a:p>
      </dgm:t>
    </dgm:pt>
    <dgm:pt modelId="{3CE745DD-DAEB-A649-AAC5-83B08CA0A4B3}" type="parTrans" cxnId="{1C7D16AB-F0F3-1C4D-8288-39EC0BF7DD49}">
      <dgm:prSet/>
      <dgm:spPr/>
      <dgm:t>
        <a:bodyPr/>
        <a:lstStyle/>
        <a:p>
          <a:endParaRPr lang="en-US">
            <a:latin typeface="Arial" charset="0"/>
            <a:ea typeface="Arial" charset="0"/>
            <a:cs typeface="Arial" charset="0"/>
          </a:endParaRPr>
        </a:p>
      </dgm:t>
    </dgm:pt>
    <dgm:pt modelId="{0ADB10C9-5099-7746-A541-5575C01306E0}" type="pres">
      <dgm:prSet presAssocID="{D2410F8D-2993-984F-AD76-73009D35757F}" presName="Name0" presStyleCnt="0">
        <dgm:presLayoutVars>
          <dgm:dir/>
          <dgm:animLvl val="lvl"/>
          <dgm:resizeHandles val="exact"/>
        </dgm:presLayoutVars>
      </dgm:prSet>
      <dgm:spPr/>
    </dgm:pt>
    <dgm:pt modelId="{6474A893-70DC-DE45-8717-59A89404E93D}" type="pres">
      <dgm:prSet presAssocID="{A9208789-9E5A-974E-8504-60BE9F75B3E6}" presName="linNode" presStyleCnt="0"/>
      <dgm:spPr/>
    </dgm:pt>
    <dgm:pt modelId="{84EB9908-8873-CF45-A276-D9A5DF4A9727}" type="pres">
      <dgm:prSet presAssocID="{A9208789-9E5A-974E-8504-60BE9F75B3E6}" presName="parentText" presStyleLbl="node1" presStyleIdx="0" presStyleCnt="5">
        <dgm:presLayoutVars>
          <dgm:chMax val="1"/>
          <dgm:bulletEnabled val="1"/>
        </dgm:presLayoutVars>
      </dgm:prSet>
      <dgm:spPr/>
    </dgm:pt>
    <dgm:pt modelId="{CA450D22-1D82-124D-B77E-6998BAAC654F}" type="pres">
      <dgm:prSet presAssocID="{A9208789-9E5A-974E-8504-60BE9F75B3E6}" presName="descendantText" presStyleLbl="alignAccFollowNode1" presStyleIdx="0" presStyleCnt="5" custScaleY="113978">
        <dgm:presLayoutVars>
          <dgm:bulletEnabled val="1"/>
        </dgm:presLayoutVars>
      </dgm:prSet>
      <dgm:spPr/>
    </dgm:pt>
    <dgm:pt modelId="{262647FA-A3DD-B844-AF9D-69A1360FC7E6}" type="pres">
      <dgm:prSet presAssocID="{F08432BF-6DC5-3343-85BC-277A30626CFF}" presName="sp" presStyleCnt="0"/>
      <dgm:spPr/>
    </dgm:pt>
    <dgm:pt modelId="{33599EC4-C539-1A48-8B69-1AA373C99688}" type="pres">
      <dgm:prSet presAssocID="{6CCC77AF-C3B7-8E4E-9840-A72C8AC10D6A}" presName="linNode" presStyleCnt="0"/>
      <dgm:spPr/>
    </dgm:pt>
    <dgm:pt modelId="{54F2B940-23A0-6840-BD8B-DDDE3A4BF622}" type="pres">
      <dgm:prSet presAssocID="{6CCC77AF-C3B7-8E4E-9840-A72C8AC10D6A}" presName="parentText" presStyleLbl="node1" presStyleIdx="1" presStyleCnt="5">
        <dgm:presLayoutVars>
          <dgm:chMax val="1"/>
          <dgm:bulletEnabled val="1"/>
        </dgm:presLayoutVars>
      </dgm:prSet>
      <dgm:spPr/>
    </dgm:pt>
    <dgm:pt modelId="{2E663728-AF29-344C-A1B7-A11D9912EF0B}" type="pres">
      <dgm:prSet presAssocID="{6CCC77AF-C3B7-8E4E-9840-A72C8AC10D6A}" presName="descendantText" presStyleLbl="alignAccFollowNode1" presStyleIdx="1" presStyleCnt="5" custScaleY="97600">
        <dgm:presLayoutVars>
          <dgm:bulletEnabled val="1"/>
        </dgm:presLayoutVars>
      </dgm:prSet>
      <dgm:spPr/>
    </dgm:pt>
    <dgm:pt modelId="{D7794084-093C-AA41-9A02-CAF373578DD3}" type="pres">
      <dgm:prSet presAssocID="{E973E488-BAD9-5D45-8409-42F9E4CD8CED}" presName="sp" presStyleCnt="0"/>
      <dgm:spPr/>
    </dgm:pt>
    <dgm:pt modelId="{A06A3EA1-E1FE-3F4E-BCAB-0F07C4F3E7E6}" type="pres">
      <dgm:prSet presAssocID="{8B1AC748-087A-B343-B731-42E9C8FECE4F}" presName="linNode" presStyleCnt="0"/>
      <dgm:spPr/>
    </dgm:pt>
    <dgm:pt modelId="{CE4709E3-3C35-5649-BFF5-FD4CFA1F49AA}" type="pres">
      <dgm:prSet presAssocID="{8B1AC748-087A-B343-B731-42E9C8FECE4F}" presName="parentText" presStyleLbl="node1" presStyleIdx="2" presStyleCnt="5">
        <dgm:presLayoutVars>
          <dgm:chMax val="1"/>
          <dgm:bulletEnabled val="1"/>
        </dgm:presLayoutVars>
      </dgm:prSet>
      <dgm:spPr/>
    </dgm:pt>
    <dgm:pt modelId="{EB932547-FF0E-094C-B985-378A15B143F1}" type="pres">
      <dgm:prSet presAssocID="{8B1AC748-087A-B343-B731-42E9C8FECE4F}" presName="descendantText" presStyleLbl="alignAccFollowNode1" presStyleIdx="2" presStyleCnt="5" custScaleY="135168">
        <dgm:presLayoutVars>
          <dgm:bulletEnabled val="1"/>
        </dgm:presLayoutVars>
      </dgm:prSet>
      <dgm:spPr/>
    </dgm:pt>
    <dgm:pt modelId="{B7D916EA-796F-9B41-97B5-9830F111CBAD}" type="pres">
      <dgm:prSet presAssocID="{FC9C3923-71B4-9542-9278-0776CD24CEB8}" presName="sp" presStyleCnt="0"/>
      <dgm:spPr/>
    </dgm:pt>
    <dgm:pt modelId="{C9816444-E550-2C47-A155-483246047CA6}" type="pres">
      <dgm:prSet presAssocID="{2E58CC06-5773-3E41-A9A1-242283326CE2}" presName="linNode" presStyleCnt="0"/>
      <dgm:spPr/>
    </dgm:pt>
    <dgm:pt modelId="{A87BB83E-4265-1F45-9C00-9122E7D01DFA}" type="pres">
      <dgm:prSet presAssocID="{2E58CC06-5773-3E41-A9A1-242283326CE2}" presName="parentText" presStyleLbl="node1" presStyleIdx="3" presStyleCnt="5">
        <dgm:presLayoutVars>
          <dgm:chMax val="1"/>
          <dgm:bulletEnabled val="1"/>
        </dgm:presLayoutVars>
      </dgm:prSet>
      <dgm:spPr/>
    </dgm:pt>
    <dgm:pt modelId="{529972AA-D80B-AD4A-96EC-32E594034306}" type="pres">
      <dgm:prSet presAssocID="{2E58CC06-5773-3E41-A9A1-242283326CE2}" presName="descendantText" presStyleLbl="alignAccFollowNode1" presStyleIdx="3" presStyleCnt="5" custScaleY="123274">
        <dgm:presLayoutVars>
          <dgm:bulletEnabled val="1"/>
        </dgm:presLayoutVars>
      </dgm:prSet>
      <dgm:spPr/>
    </dgm:pt>
    <dgm:pt modelId="{FCF14D7E-7FD3-E746-8046-B863E1BFDBD9}" type="pres">
      <dgm:prSet presAssocID="{2489A925-F734-8044-B49A-12B28420351A}" presName="sp" presStyleCnt="0"/>
      <dgm:spPr/>
    </dgm:pt>
    <dgm:pt modelId="{FBBE2070-DD7D-3844-B630-C0C78B50045A}" type="pres">
      <dgm:prSet presAssocID="{B99000D0-03D6-7545-8A31-584F95C5632C}" presName="linNode" presStyleCnt="0"/>
      <dgm:spPr/>
    </dgm:pt>
    <dgm:pt modelId="{18BACF26-55AD-F34B-82D5-23433D637FDC}" type="pres">
      <dgm:prSet presAssocID="{B99000D0-03D6-7545-8A31-584F95C5632C}" presName="parentText" presStyleLbl="node1" presStyleIdx="4" presStyleCnt="5">
        <dgm:presLayoutVars>
          <dgm:chMax val="1"/>
          <dgm:bulletEnabled val="1"/>
        </dgm:presLayoutVars>
      </dgm:prSet>
      <dgm:spPr/>
    </dgm:pt>
    <dgm:pt modelId="{60681074-CCFB-9042-8D51-CBB8AFC9FCFC}" type="pres">
      <dgm:prSet presAssocID="{B99000D0-03D6-7545-8A31-584F95C5632C}" presName="descendantText" presStyleLbl="alignAccFollowNode1" presStyleIdx="4" presStyleCnt="5" custScaleX="99803" custScaleY="125701">
        <dgm:presLayoutVars>
          <dgm:bulletEnabled val="1"/>
        </dgm:presLayoutVars>
      </dgm:prSet>
      <dgm:spPr/>
    </dgm:pt>
  </dgm:ptLst>
  <dgm:cxnLst>
    <dgm:cxn modelId="{B78BF906-D1A2-7447-875B-038F4C83DFF1}" srcId="{D2410F8D-2993-984F-AD76-73009D35757F}" destId="{6CCC77AF-C3B7-8E4E-9840-A72C8AC10D6A}" srcOrd="1" destOrd="0" parTransId="{9680B028-BB83-E04C-BBC1-2C69361D3FDD}" sibTransId="{E973E488-BAD9-5D45-8409-42F9E4CD8CED}"/>
    <dgm:cxn modelId="{B8B0CA0F-FC3B-D547-892A-16CD23B30ED7}" srcId="{D2410F8D-2993-984F-AD76-73009D35757F}" destId="{2E58CC06-5773-3E41-A9A1-242283326CE2}" srcOrd="3" destOrd="0" parTransId="{9586A26E-9002-7B4A-AED4-FE941A1E029B}" sibTransId="{2489A925-F734-8044-B49A-12B28420351A}"/>
    <dgm:cxn modelId="{67C16C28-6D5B-5C43-9329-E9760CF967FC}" type="presOf" srcId="{6CCC77AF-C3B7-8E4E-9840-A72C8AC10D6A}" destId="{54F2B940-23A0-6840-BD8B-DDDE3A4BF622}" srcOrd="0" destOrd="0" presId="urn:microsoft.com/office/officeart/2005/8/layout/vList5"/>
    <dgm:cxn modelId="{3CA18333-902C-7046-8E85-E018B0030416}" type="presOf" srcId="{B99000D0-03D6-7545-8A31-584F95C5632C}" destId="{18BACF26-55AD-F34B-82D5-23433D637FDC}" srcOrd="0" destOrd="0" presId="urn:microsoft.com/office/officeart/2005/8/layout/vList5"/>
    <dgm:cxn modelId="{7BCFF034-C35C-A347-BA48-8BF65B5ACEB0}" type="presOf" srcId="{8B1AC748-087A-B343-B731-42E9C8FECE4F}" destId="{CE4709E3-3C35-5649-BFF5-FD4CFA1F49AA}" srcOrd="0" destOrd="0" presId="urn:microsoft.com/office/officeart/2005/8/layout/vList5"/>
    <dgm:cxn modelId="{A6489F5C-2432-9A4E-9404-206CD9057322}" srcId="{2E58CC06-5773-3E41-A9A1-242283326CE2}" destId="{0670C208-A907-2F4C-B613-8B320976F0B6}" srcOrd="0" destOrd="0" parTransId="{78B1E1DF-4791-CF40-9795-BF548611D3A1}" sibTransId="{E65895DB-EB91-744B-BA52-1715B0AEB5F8}"/>
    <dgm:cxn modelId="{2E97CE5C-203D-E547-9D7A-660DA08B53F9}" srcId="{6CCC77AF-C3B7-8E4E-9840-A72C8AC10D6A}" destId="{B7682831-F76D-5047-AEE8-3018E6C9293F}" srcOrd="0" destOrd="0" parTransId="{43047E30-5B6E-4543-B834-D9D3C59094E3}" sibTransId="{04F3A4E2-ECC1-DA43-9F94-A4B969FD789D}"/>
    <dgm:cxn modelId="{07A8ED60-3644-4F7F-A7F8-B4D9CA443A44}" srcId="{6CCC77AF-C3B7-8E4E-9840-A72C8AC10D6A}" destId="{EC92886C-5E1E-4FFA-BEE4-21EB5C9C0020}" srcOrd="1" destOrd="0" parTransId="{A064A45E-54E4-472D-81E2-AC2713170BB6}" sibTransId="{69F2B388-1CA0-44C7-BD62-6EAFB959CC52}"/>
    <dgm:cxn modelId="{58052149-894E-8B44-80F0-E637CAD8BA57}" type="presOf" srcId="{9499195B-3702-D849-BA7D-C3CE94C39C0C}" destId="{CA450D22-1D82-124D-B77E-6998BAAC654F}" srcOrd="0" destOrd="0" presId="urn:microsoft.com/office/officeart/2005/8/layout/vList5"/>
    <dgm:cxn modelId="{0F9C7750-407A-4347-9A44-E18E6D89B292}" type="presOf" srcId="{2E58CC06-5773-3E41-A9A1-242283326CE2}" destId="{A87BB83E-4265-1F45-9C00-9122E7D01DFA}" srcOrd="0" destOrd="0" presId="urn:microsoft.com/office/officeart/2005/8/layout/vList5"/>
    <dgm:cxn modelId="{082EA572-C49F-6348-AC0F-7219B27E25F5}" type="presOf" srcId="{B7682831-F76D-5047-AEE8-3018E6C9293F}" destId="{2E663728-AF29-344C-A1B7-A11D9912EF0B}" srcOrd="0" destOrd="0" presId="urn:microsoft.com/office/officeart/2005/8/layout/vList5"/>
    <dgm:cxn modelId="{D164F874-CDFE-FC4E-86C1-1E6DD890841F}" srcId="{8B1AC748-087A-B343-B731-42E9C8FECE4F}" destId="{9CB842F4-7C6C-3844-8102-D560E0BEC91E}" srcOrd="0" destOrd="0" parTransId="{4A042D20-446D-FC46-9DBD-456A1EBCCCDE}" sibTransId="{50422F5A-22F4-7D43-B048-C62F350ABFDC}"/>
    <dgm:cxn modelId="{7386C157-7B96-C945-A870-83CEF3CE3DA5}" type="presOf" srcId="{9259F942-4FC3-2444-92EF-C5A01DC73BD0}" destId="{60681074-CCFB-9042-8D51-CBB8AFC9FCFC}" srcOrd="0" destOrd="0" presId="urn:microsoft.com/office/officeart/2005/8/layout/vList5"/>
    <dgm:cxn modelId="{2ABEDA59-A102-564A-A03B-BB465F03F8AB}" srcId="{D2410F8D-2993-984F-AD76-73009D35757F}" destId="{8B1AC748-087A-B343-B731-42E9C8FECE4F}" srcOrd="2" destOrd="0" parTransId="{7F1F940B-3309-214E-973A-E0E466E03EEF}" sibTransId="{FC9C3923-71B4-9542-9278-0776CD24CEB8}"/>
    <dgm:cxn modelId="{47339C83-4979-4090-B57E-5D0535274722}" srcId="{6CCC77AF-C3B7-8E4E-9840-A72C8AC10D6A}" destId="{27B04BFB-627E-404B-B06D-E948C4C13CF8}" srcOrd="2" destOrd="0" parTransId="{0ADFD5D1-8721-49CD-AC1B-0AADD1704E87}" sibTransId="{E1B663BD-5C7C-4401-8846-692D562614FE}"/>
    <dgm:cxn modelId="{FE700BA2-6D0E-584C-A018-E6001EB7A890}" srcId="{B99000D0-03D6-7545-8A31-584F95C5632C}" destId="{9259F942-4FC3-2444-92EF-C5A01DC73BD0}" srcOrd="0" destOrd="0" parTransId="{0CD831F6-D870-C94F-A04D-17FF749CB1D2}" sibTransId="{8DB4D5A2-A80C-314E-A405-E413B2B877AF}"/>
    <dgm:cxn modelId="{86DCD8A8-E53F-414E-AD7B-FFA86087E505}" srcId="{D2410F8D-2993-984F-AD76-73009D35757F}" destId="{A9208789-9E5A-974E-8504-60BE9F75B3E6}" srcOrd="0" destOrd="0" parTransId="{D43C6327-D4CB-304D-84E0-D23C05DD8D6F}" sibTransId="{F08432BF-6DC5-3343-85BC-277A30626CFF}"/>
    <dgm:cxn modelId="{1C7D16AB-F0F3-1C4D-8288-39EC0BF7DD49}" srcId="{A9208789-9E5A-974E-8504-60BE9F75B3E6}" destId="{9499195B-3702-D849-BA7D-C3CE94C39C0C}" srcOrd="0" destOrd="0" parTransId="{3CE745DD-DAEB-A649-AAC5-83B08CA0A4B3}" sibTransId="{34F957D0-92BC-9340-BEB6-A79C759254E0}"/>
    <dgm:cxn modelId="{FC54BCAE-4F90-0C42-9A14-931FC2CC24C8}" type="presOf" srcId="{D2410F8D-2993-984F-AD76-73009D35757F}" destId="{0ADB10C9-5099-7746-A541-5575C01306E0}" srcOrd="0" destOrd="0" presId="urn:microsoft.com/office/officeart/2005/8/layout/vList5"/>
    <dgm:cxn modelId="{69728AB0-C559-714D-9046-E0535158CD0A}" srcId="{D2410F8D-2993-984F-AD76-73009D35757F}" destId="{B99000D0-03D6-7545-8A31-584F95C5632C}" srcOrd="4" destOrd="0" parTransId="{B3A1E72C-5126-144F-875E-E559630D4057}" sibTransId="{654CA903-7FD7-B746-9271-133FECA4238C}"/>
    <dgm:cxn modelId="{14A5C2CB-1616-4244-972D-35620E5C6994}" type="presOf" srcId="{0670C208-A907-2F4C-B613-8B320976F0B6}" destId="{529972AA-D80B-AD4A-96EC-32E594034306}" srcOrd="0" destOrd="0" presId="urn:microsoft.com/office/officeart/2005/8/layout/vList5"/>
    <dgm:cxn modelId="{79DCC2DB-01AC-004F-A483-835065096A60}" type="presOf" srcId="{EC92886C-5E1E-4FFA-BEE4-21EB5C9C0020}" destId="{2E663728-AF29-344C-A1B7-A11D9912EF0B}" srcOrd="0" destOrd="1" presId="urn:microsoft.com/office/officeart/2005/8/layout/vList5"/>
    <dgm:cxn modelId="{0C7622E9-4BBC-7C44-BCA0-1204F216951A}" type="presOf" srcId="{A9208789-9E5A-974E-8504-60BE9F75B3E6}" destId="{84EB9908-8873-CF45-A276-D9A5DF4A9727}" srcOrd="0" destOrd="0" presId="urn:microsoft.com/office/officeart/2005/8/layout/vList5"/>
    <dgm:cxn modelId="{ED9CBFEA-7363-0146-A5BD-8974C7D22D10}" type="presOf" srcId="{9CB842F4-7C6C-3844-8102-D560E0BEC91E}" destId="{EB932547-FF0E-094C-B985-378A15B143F1}" srcOrd="0" destOrd="0" presId="urn:microsoft.com/office/officeart/2005/8/layout/vList5"/>
    <dgm:cxn modelId="{F82D0FFA-A9B5-C840-8C1B-C5C3CE297A9D}" type="presOf" srcId="{27B04BFB-627E-404B-B06D-E948C4C13CF8}" destId="{2E663728-AF29-344C-A1B7-A11D9912EF0B}" srcOrd="0" destOrd="2" presId="urn:microsoft.com/office/officeart/2005/8/layout/vList5"/>
    <dgm:cxn modelId="{6D66E6C0-6366-474A-B4DD-23F3DCD84F93}" type="presParOf" srcId="{0ADB10C9-5099-7746-A541-5575C01306E0}" destId="{6474A893-70DC-DE45-8717-59A89404E93D}" srcOrd="0" destOrd="0" presId="urn:microsoft.com/office/officeart/2005/8/layout/vList5"/>
    <dgm:cxn modelId="{66B1CAC0-0193-4742-8EFD-BF7E7F320A8C}" type="presParOf" srcId="{6474A893-70DC-DE45-8717-59A89404E93D}" destId="{84EB9908-8873-CF45-A276-D9A5DF4A9727}" srcOrd="0" destOrd="0" presId="urn:microsoft.com/office/officeart/2005/8/layout/vList5"/>
    <dgm:cxn modelId="{9764B95F-AE6E-7046-9A9F-D6A8B54362D4}" type="presParOf" srcId="{6474A893-70DC-DE45-8717-59A89404E93D}" destId="{CA450D22-1D82-124D-B77E-6998BAAC654F}" srcOrd="1" destOrd="0" presId="urn:microsoft.com/office/officeart/2005/8/layout/vList5"/>
    <dgm:cxn modelId="{74BB4B82-FE59-1241-B281-6E222D8C1262}" type="presParOf" srcId="{0ADB10C9-5099-7746-A541-5575C01306E0}" destId="{262647FA-A3DD-B844-AF9D-69A1360FC7E6}" srcOrd="1" destOrd="0" presId="urn:microsoft.com/office/officeart/2005/8/layout/vList5"/>
    <dgm:cxn modelId="{1D792607-FC9D-0742-BBD1-F71E9B0B25CE}" type="presParOf" srcId="{0ADB10C9-5099-7746-A541-5575C01306E0}" destId="{33599EC4-C539-1A48-8B69-1AA373C99688}" srcOrd="2" destOrd="0" presId="urn:microsoft.com/office/officeart/2005/8/layout/vList5"/>
    <dgm:cxn modelId="{B6288395-AAD2-5F4B-AFC7-461B8A2C6620}" type="presParOf" srcId="{33599EC4-C539-1A48-8B69-1AA373C99688}" destId="{54F2B940-23A0-6840-BD8B-DDDE3A4BF622}" srcOrd="0" destOrd="0" presId="urn:microsoft.com/office/officeart/2005/8/layout/vList5"/>
    <dgm:cxn modelId="{218285C0-E1BF-9746-A1BC-31981948FAEB}" type="presParOf" srcId="{33599EC4-C539-1A48-8B69-1AA373C99688}" destId="{2E663728-AF29-344C-A1B7-A11D9912EF0B}" srcOrd="1" destOrd="0" presId="urn:microsoft.com/office/officeart/2005/8/layout/vList5"/>
    <dgm:cxn modelId="{33CE701E-8904-2C40-A529-99B421D97E92}" type="presParOf" srcId="{0ADB10C9-5099-7746-A541-5575C01306E0}" destId="{D7794084-093C-AA41-9A02-CAF373578DD3}" srcOrd="3" destOrd="0" presId="urn:microsoft.com/office/officeart/2005/8/layout/vList5"/>
    <dgm:cxn modelId="{5EF4E500-D2B5-0A42-86A2-D05FAA4775C8}" type="presParOf" srcId="{0ADB10C9-5099-7746-A541-5575C01306E0}" destId="{A06A3EA1-E1FE-3F4E-BCAB-0F07C4F3E7E6}" srcOrd="4" destOrd="0" presId="urn:microsoft.com/office/officeart/2005/8/layout/vList5"/>
    <dgm:cxn modelId="{9C92B1C5-4ADE-F24B-A23A-E26B3C0838DD}" type="presParOf" srcId="{A06A3EA1-E1FE-3F4E-BCAB-0F07C4F3E7E6}" destId="{CE4709E3-3C35-5649-BFF5-FD4CFA1F49AA}" srcOrd="0" destOrd="0" presId="urn:microsoft.com/office/officeart/2005/8/layout/vList5"/>
    <dgm:cxn modelId="{602CC757-5A56-E841-9004-CF2A928B7F57}" type="presParOf" srcId="{A06A3EA1-E1FE-3F4E-BCAB-0F07C4F3E7E6}" destId="{EB932547-FF0E-094C-B985-378A15B143F1}" srcOrd="1" destOrd="0" presId="urn:microsoft.com/office/officeart/2005/8/layout/vList5"/>
    <dgm:cxn modelId="{90467165-C138-9641-93C0-F86B5D96F73E}" type="presParOf" srcId="{0ADB10C9-5099-7746-A541-5575C01306E0}" destId="{B7D916EA-796F-9B41-97B5-9830F111CBAD}" srcOrd="5" destOrd="0" presId="urn:microsoft.com/office/officeart/2005/8/layout/vList5"/>
    <dgm:cxn modelId="{B2ED5933-5E53-0148-A07C-A1EC802352AD}" type="presParOf" srcId="{0ADB10C9-5099-7746-A541-5575C01306E0}" destId="{C9816444-E550-2C47-A155-483246047CA6}" srcOrd="6" destOrd="0" presId="urn:microsoft.com/office/officeart/2005/8/layout/vList5"/>
    <dgm:cxn modelId="{2B15F87F-8314-D04D-8E6E-63780B1813C8}" type="presParOf" srcId="{C9816444-E550-2C47-A155-483246047CA6}" destId="{A87BB83E-4265-1F45-9C00-9122E7D01DFA}" srcOrd="0" destOrd="0" presId="urn:microsoft.com/office/officeart/2005/8/layout/vList5"/>
    <dgm:cxn modelId="{D58E1F2E-CA37-7947-8979-2276BC084CE2}" type="presParOf" srcId="{C9816444-E550-2C47-A155-483246047CA6}" destId="{529972AA-D80B-AD4A-96EC-32E594034306}" srcOrd="1" destOrd="0" presId="urn:microsoft.com/office/officeart/2005/8/layout/vList5"/>
    <dgm:cxn modelId="{F8CC0D1C-3944-8C4B-9A7E-0B50C736DF02}" type="presParOf" srcId="{0ADB10C9-5099-7746-A541-5575C01306E0}" destId="{FCF14D7E-7FD3-E746-8046-B863E1BFDBD9}" srcOrd="7" destOrd="0" presId="urn:microsoft.com/office/officeart/2005/8/layout/vList5"/>
    <dgm:cxn modelId="{B48652F2-F4A3-8F47-9AD3-0EC8BC04503C}" type="presParOf" srcId="{0ADB10C9-5099-7746-A541-5575C01306E0}" destId="{FBBE2070-DD7D-3844-B630-C0C78B50045A}" srcOrd="8" destOrd="0" presId="urn:microsoft.com/office/officeart/2005/8/layout/vList5"/>
    <dgm:cxn modelId="{23C2993D-94C9-5D41-82BF-DCAF854EA993}" type="presParOf" srcId="{FBBE2070-DD7D-3844-B630-C0C78B50045A}" destId="{18BACF26-55AD-F34B-82D5-23433D637FDC}" srcOrd="0" destOrd="0" presId="urn:microsoft.com/office/officeart/2005/8/layout/vList5"/>
    <dgm:cxn modelId="{9D543A2E-18FC-FB41-A215-82EA8235BAD4}" type="presParOf" srcId="{FBBE2070-DD7D-3844-B630-C0C78B50045A}" destId="{60681074-CCFB-9042-8D51-CBB8AFC9FCF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CFFE42-E319-432C-8A38-68D3F5DD7214}" type="doc">
      <dgm:prSet loTypeId="urn:microsoft.com/office/officeart/2005/8/layout/hProcess9" loCatId="process" qsTypeId="urn:microsoft.com/office/officeart/2005/8/quickstyle/simple1" qsCatId="simple" csTypeId="urn:microsoft.com/office/officeart/2005/8/colors/colorful3" csCatId="colorful" phldr="1"/>
      <dgm:spPr/>
    </dgm:pt>
    <dgm:pt modelId="{A6A8FEDF-D321-4E63-AA97-04061EDCE268}">
      <dgm:prSet phldrT="[Text]"/>
      <dgm:spPr/>
      <dgm:t>
        <a:bodyPr/>
        <a:lstStyle/>
        <a:p>
          <a:r>
            <a:rPr lang="en-US" dirty="0"/>
            <a:t>Voted Upon Sector Weightings &amp; Rebalanced The Initial Portfolio Accordingly</a:t>
          </a:r>
        </a:p>
      </dgm:t>
    </dgm:pt>
    <dgm:pt modelId="{87BC3260-DF6F-4C4A-9812-09458AE65C52}" type="parTrans" cxnId="{3018BFD4-B2F6-4252-A8EE-5057707D4A5C}">
      <dgm:prSet/>
      <dgm:spPr/>
      <dgm:t>
        <a:bodyPr/>
        <a:lstStyle/>
        <a:p>
          <a:endParaRPr lang="en-US"/>
        </a:p>
      </dgm:t>
    </dgm:pt>
    <dgm:pt modelId="{8365F192-F8F5-4434-9E26-0CD489A3A4CE}" type="sibTrans" cxnId="{3018BFD4-B2F6-4252-A8EE-5057707D4A5C}">
      <dgm:prSet/>
      <dgm:spPr/>
      <dgm:t>
        <a:bodyPr/>
        <a:lstStyle/>
        <a:p>
          <a:endParaRPr lang="en-US"/>
        </a:p>
      </dgm:t>
    </dgm:pt>
    <dgm:pt modelId="{6853AC4A-4DA5-4A31-964B-D7C51ABDCB86}">
      <dgm:prSet phldrT="[Text]"/>
      <dgm:spPr/>
      <dgm:t>
        <a:bodyPr/>
        <a:lstStyle/>
        <a:p>
          <a:r>
            <a:rPr lang="en-US" dirty="0"/>
            <a:t>Voted Upon Investment Recommendations &amp; Purchased If Majority Were In Favor</a:t>
          </a:r>
        </a:p>
      </dgm:t>
    </dgm:pt>
    <dgm:pt modelId="{5F6AE6C7-E88C-4BC0-9491-0A0F0B359F1D}" type="parTrans" cxnId="{7E1C1DCD-CF14-4DA9-A018-8D200419A8EB}">
      <dgm:prSet/>
      <dgm:spPr/>
      <dgm:t>
        <a:bodyPr/>
        <a:lstStyle/>
        <a:p>
          <a:endParaRPr lang="en-US"/>
        </a:p>
      </dgm:t>
    </dgm:pt>
    <dgm:pt modelId="{EA7E93E8-AA30-42F9-9164-7BADAAF9C322}" type="sibTrans" cxnId="{7E1C1DCD-CF14-4DA9-A018-8D200419A8EB}">
      <dgm:prSet/>
      <dgm:spPr/>
      <dgm:t>
        <a:bodyPr/>
        <a:lstStyle/>
        <a:p>
          <a:endParaRPr lang="en-US"/>
        </a:p>
      </dgm:t>
    </dgm:pt>
    <dgm:pt modelId="{DA94B6B2-85A6-4C80-9941-6FF9906941C3}">
      <dgm:prSet phldrT="[Text]"/>
      <dgm:spPr/>
      <dgm:t>
        <a:bodyPr/>
        <a:lstStyle/>
        <a:p>
          <a:r>
            <a:rPr lang="en-US" dirty="0"/>
            <a:t>Unproductive Assets Were Sold To Accommodate Recommendations &amp; The Final Portfolio Was Assessed</a:t>
          </a:r>
        </a:p>
      </dgm:t>
    </dgm:pt>
    <dgm:pt modelId="{5F8BE344-EA9E-4B5E-A91D-74E6D7A12A0C}" type="parTrans" cxnId="{E40F68F1-6ED1-4A45-A04F-67F9D79DB513}">
      <dgm:prSet/>
      <dgm:spPr/>
      <dgm:t>
        <a:bodyPr/>
        <a:lstStyle/>
        <a:p>
          <a:endParaRPr lang="en-US"/>
        </a:p>
      </dgm:t>
    </dgm:pt>
    <dgm:pt modelId="{41C11C0C-92E5-47F3-90C5-8E9DEB8B35D3}" type="sibTrans" cxnId="{E40F68F1-6ED1-4A45-A04F-67F9D79DB513}">
      <dgm:prSet/>
      <dgm:spPr/>
      <dgm:t>
        <a:bodyPr/>
        <a:lstStyle/>
        <a:p>
          <a:endParaRPr lang="en-US"/>
        </a:p>
      </dgm:t>
    </dgm:pt>
    <dgm:pt modelId="{C0305993-013E-4458-AD41-45052689BF07}">
      <dgm:prSet/>
      <dgm:spPr/>
      <dgm:t>
        <a:bodyPr/>
        <a:lstStyle/>
        <a:p>
          <a:r>
            <a:rPr lang="en-US" dirty="0"/>
            <a:t>Investment Recommendations Presented</a:t>
          </a:r>
        </a:p>
      </dgm:t>
    </dgm:pt>
    <dgm:pt modelId="{B6F716B2-B9E6-40EB-8B33-BD0244AA3CB4}" type="parTrans" cxnId="{1D939B10-B3BA-495B-9AB8-3B7FFAFFF4F8}">
      <dgm:prSet/>
      <dgm:spPr/>
      <dgm:t>
        <a:bodyPr/>
        <a:lstStyle/>
        <a:p>
          <a:endParaRPr lang="en-US"/>
        </a:p>
      </dgm:t>
    </dgm:pt>
    <dgm:pt modelId="{3F312043-DAE1-4459-B132-8612BDB2EE3F}" type="sibTrans" cxnId="{1D939B10-B3BA-495B-9AB8-3B7FFAFFF4F8}">
      <dgm:prSet/>
      <dgm:spPr/>
      <dgm:t>
        <a:bodyPr/>
        <a:lstStyle/>
        <a:p>
          <a:endParaRPr lang="en-US"/>
        </a:p>
      </dgm:t>
    </dgm:pt>
    <dgm:pt modelId="{BECF007C-AB76-4D74-8163-9B3A35AEDA5B}" type="pres">
      <dgm:prSet presAssocID="{48CFFE42-E319-432C-8A38-68D3F5DD7214}" presName="CompostProcess" presStyleCnt="0">
        <dgm:presLayoutVars>
          <dgm:dir/>
          <dgm:resizeHandles val="exact"/>
        </dgm:presLayoutVars>
      </dgm:prSet>
      <dgm:spPr/>
    </dgm:pt>
    <dgm:pt modelId="{C89F695D-FBC2-4233-B412-39E099B05C9F}" type="pres">
      <dgm:prSet presAssocID="{48CFFE42-E319-432C-8A38-68D3F5DD7214}" presName="arrow" presStyleLbl="bgShp" presStyleIdx="0" presStyleCnt="1"/>
      <dgm:spPr/>
    </dgm:pt>
    <dgm:pt modelId="{21A8A177-A628-4665-AB51-5ED646FEC63F}" type="pres">
      <dgm:prSet presAssocID="{48CFFE42-E319-432C-8A38-68D3F5DD7214}" presName="linearProcess" presStyleCnt="0"/>
      <dgm:spPr/>
    </dgm:pt>
    <dgm:pt modelId="{507767FC-0C9A-40DE-9290-8471C746B7FD}" type="pres">
      <dgm:prSet presAssocID="{A6A8FEDF-D321-4E63-AA97-04061EDCE268}" presName="textNode" presStyleLbl="node1" presStyleIdx="0" presStyleCnt="4">
        <dgm:presLayoutVars>
          <dgm:bulletEnabled val="1"/>
        </dgm:presLayoutVars>
      </dgm:prSet>
      <dgm:spPr/>
    </dgm:pt>
    <dgm:pt modelId="{281D1946-47DF-4C56-B7BB-2E45E87DB55B}" type="pres">
      <dgm:prSet presAssocID="{8365F192-F8F5-4434-9E26-0CD489A3A4CE}" presName="sibTrans" presStyleCnt="0"/>
      <dgm:spPr/>
    </dgm:pt>
    <dgm:pt modelId="{D22B6908-7129-4432-96AB-3CDE22520BC5}" type="pres">
      <dgm:prSet presAssocID="{C0305993-013E-4458-AD41-45052689BF07}" presName="textNode" presStyleLbl="node1" presStyleIdx="1" presStyleCnt="4">
        <dgm:presLayoutVars>
          <dgm:bulletEnabled val="1"/>
        </dgm:presLayoutVars>
      </dgm:prSet>
      <dgm:spPr/>
    </dgm:pt>
    <dgm:pt modelId="{4EC7C6AA-0E57-41C9-9169-FBEB22AE278F}" type="pres">
      <dgm:prSet presAssocID="{3F312043-DAE1-4459-B132-8612BDB2EE3F}" presName="sibTrans" presStyleCnt="0"/>
      <dgm:spPr/>
    </dgm:pt>
    <dgm:pt modelId="{36F7CB6A-B631-4891-B5F7-C2A94FE5F4EF}" type="pres">
      <dgm:prSet presAssocID="{6853AC4A-4DA5-4A31-964B-D7C51ABDCB86}" presName="textNode" presStyleLbl="node1" presStyleIdx="2" presStyleCnt="4">
        <dgm:presLayoutVars>
          <dgm:bulletEnabled val="1"/>
        </dgm:presLayoutVars>
      </dgm:prSet>
      <dgm:spPr/>
    </dgm:pt>
    <dgm:pt modelId="{61C9C414-2DBB-4E14-BD0B-7B83BEBF243B}" type="pres">
      <dgm:prSet presAssocID="{EA7E93E8-AA30-42F9-9164-7BADAAF9C322}" presName="sibTrans" presStyleCnt="0"/>
      <dgm:spPr/>
    </dgm:pt>
    <dgm:pt modelId="{95A447EC-9765-425E-AD74-A8AE0BFE0EF5}" type="pres">
      <dgm:prSet presAssocID="{DA94B6B2-85A6-4C80-9941-6FF9906941C3}" presName="textNode" presStyleLbl="node1" presStyleIdx="3" presStyleCnt="4">
        <dgm:presLayoutVars>
          <dgm:bulletEnabled val="1"/>
        </dgm:presLayoutVars>
      </dgm:prSet>
      <dgm:spPr/>
    </dgm:pt>
  </dgm:ptLst>
  <dgm:cxnLst>
    <dgm:cxn modelId="{E5888300-75DC-4506-8C2B-A1E9D590D151}" type="presOf" srcId="{A6A8FEDF-D321-4E63-AA97-04061EDCE268}" destId="{507767FC-0C9A-40DE-9290-8471C746B7FD}" srcOrd="0" destOrd="0" presId="urn:microsoft.com/office/officeart/2005/8/layout/hProcess9"/>
    <dgm:cxn modelId="{1D939B10-B3BA-495B-9AB8-3B7FFAFFF4F8}" srcId="{48CFFE42-E319-432C-8A38-68D3F5DD7214}" destId="{C0305993-013E-4458-AD41-45052689BF07}" srcOrd="1" destOrd="0" parTransId="{B6F716B2-B9E6-40EB-8B33-BD0244AA3CB4}" sibTransId="{3F312043-DAE1-4459-B132-8612BDB2EE3F}"/>
    <dgm:cxn modelId="{2522B015-ED4B-47BE-9434-480EC843EB0F}" type="presOf" srcId="{48CFFE42-E319-432C-8A38-68D3F5DD7214}" destId="{BECF007C-AB76-4D74-8163-9B3A35AEDA5B}" srcOrd="0" destOrd="0" presId="urn:microsoft.com/office/officeart/2005/8/layout/hProcess9"/>
    <dgm:cxn modelId="{C4D60B3B-1CF7-4A1A-8A36-DCEBBF25DFCD}" type="presOf" srcId="{6853AC4A-4DA5-4A31-964B-D7C51ABDCB86}" destId="{36F7CB6A-B631-4891-B5F7-C2A94FE5F4EF}" srcOrd="0" destOrd="0" presId="urn:microsoft.com/office/officeart/2005/8/layout/hProcess9"/>
    <dgm:cxn modelId="{96DA3949-F5AF-4B50-94DC-6DB8EB5A31A4}" type="presOf" srcId="{DA94B6B2-85A6-4C80-9941-6FF9906941C3}" destId="{95A447EC-9765-425E-AD74-A8AE0BFE0EF5}" srcOrd="0" destOrd="0" presId="urn:microsoft.com/office/officeart/2005/8/layout/hProcess9"/>
    <dgm:cxn modelId="{A3444899-1F11-45BF-9C98-FF7AADB3B969}" type="presOf" srcId="{C0305993-013E-4458-AD41-45052689BF07}" destId="{D22B6908-7129-4432-96AB-3CDE22520BC5}" srcOrd="0" destOrd="0" presId="urn:microsoft.com/office/officeart/2005/8/layout/hProcess9"/>
    <dgm:cxn modelId="{7E1C1DCD-CF14-4DA9-A018-8D200419A8EB}" srcId="{48CFFE42-E319-432C-8A38-68D3F5DD7214}" destId="{6853AC4A-4DA5-4A31-964B-D7C51ABDCB86}" srcOrd="2" destOrd="0" parTransId="{5F6AE6C7-E88C-4BC0-9491-0A0F0B359F1D}" sibTransId="{EA7E93E8-AA30-42F9-9164-7BADAAF9C322}"/>
    <dgm:cxn modelId="{3018BFD4-B2F6-4252-A8EE-5057707D4A5C}" srcId="{48CFFE42-E319-432C-8A38-68D3F5DD7214}" destId="{A6A8FEDF-D321-4E63-AA97-04061EDCE268}" srcOrd="0" destOrd="0" parTransId="{87BC3260-DF6F-4C4A-9812-09458AE65C52}" sibTransId="{8365F192-F8F5-4434-9E26-0CD489A3A4CE}"/>
    <dgm:cxn modelId="{E40F68F1-6ED1-4A45-A04F-67F9D79DB513}" srcId="{48CFFE42-E319-432C-8A38-68D3F5DD7214}" destId="{DA94B6B2-85A6-4C80-9941-6FF9906941C3}" srcOrd="3" destOrd="0" parTransId="{5F8BE344-EA9E-4B5E-A91D-74E6D7A12A0C}" sibTransId="{41C11C0C-92E5-47F3-90C5-8E9DEB8B35D3}"/>
    <dgm:cxn modelId="{665CF96E-8045-4DDD-9982-390CE160EC9F}" type="presParOf" srcId="{BECF007C-AB76-4D74-8163-9B3A35AEDA5B}" destId="{C89F695D-FBC2-4233-B412-39E099B05C9F}" srcOrd="0" destOrd="0" presId="urn:microsoft.com/office/officeart/2005/8/layout/hProcess9"/>
    <dgm:cxn modelId="{93E4B8FE-410B-4E3E-ADD9-49E6E837490C}" type="presParOf" srcId="{BECF007C-AB76-4D74-8163-9B3A35AEDA5B}" destId="{21A8A177-A628-4665-AB51-5ED646FEC63F}" srcOrd="1" destOrd="0" presId="urn:microsoft.com/office/officeart/2005/8/layout/hProcess9"/>
    <dgm:cxn modelId="{2630B6F0-EAA6-41E2-9170-AC0A3A20CD93}" type="presParOf" srcId="{21A8A177-A628-4665-AB51-5ED646FEC63F}" destId="{507767FC-0C9A-40DE-9290-8471C746B7FD}" srcOrd="0" destOrd="0" presId="urn:microsoft.com/office/officeart/2005/8/layout/hProcess9"/>
    <dgm:cxn modelId="{B5E596FC-AEBF-4998-91E9-7F1ED3369B45}" type="presParOf" srcId="{21A8A177-A628-4665-AB51-5ED646FEC63F}" destId="{281D1946-47DF-4C56-B7BB-2E45E87DB55B}" srcOrd="1" destOrd="0" presId="urn:microsoft.com/office/officeart/2005/8/layout/hProcess9"/>
    <dgm:cxn modelId="{9DA970AB-4DF4-48D1-9D58-28BC476FF0AA}" type="presParOf" srcId="{21A8A177-A628-4665-AB51-5ED646FEC63F}" destId="{D22B6908-7129-4432-96AB-3CDE22520BC5}" srcOrd="2" destOrd="0" presId="urn:microsoft.com/office/officeart/2005/8/layout/hProcess9"/>
    <dgm:cxn modelId="{28A3A62F-6CF3-4C9E-9628-CF0406177541}" type="presParOf" srcId="{21A8A177-A628-4665-AB51-5ED646FEC63F}" destId="{4EC7C6AA-0E57-41C9-9169-FBEB22AE278F}" srcOrd="3" destOrd="0" presId="urn:microsoft.com/office/officeart/2005/8/layout/hProcess9"/>
    <dgm:cxn modelId="{0A81A325-9D3C-410B-AB2A-CFF9A49D7EDF}" type="presParOf" srcId="{21A8A177-A628-4665-AB51-5ED646FEC63F}" destId="{36F7CB6A-B631-4891-B5F7-C2A94FE5F4EF}" srcOrd="4" destOrd="0" presId="urn:microsoft.com/office/officeart/2005/8/layout/hProcess9"/>
    <dgm:cxn modelId="{6BCB9B7A-DFBE-4D62-AB84-0323305BEE75}" type="presParOf" srcId="{21A8A177-A628-4665-AB51-5ED646FEC63F}" destId="{61C9C414-2DBB-4E14-BD0B-7B83BEBF243B}" srcOrd="5" destOrd="0" presId="urn:microsoft.com/office/officeart/2005/8/layout/hProcess9"/>
    <dgm:cxn modelId="{57CD78C1-15C7-4EB2-8EBE-A26B7882840F}" type="presParOf" srcId="{21A8A177-A628-4665-AB51-5ED646FEC63F}" destId="{95A447EC-9765-425E-AD74-A8AE0BFE0EF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2410F8D-2993-984F-AD76-73009D35757F}" type="doc">
      <dgm:prSet loTypeId="urn:microsoft.com/office/officeart/2005/8/layout/vList5" loCatId="" qsTypeId="urn:microsoft.com/office/officeart/2005/8/quickstyle/simple1" qsCatId="simple" csTypeId="urn:microsoft.com/office/officeart/2005/8/colors/accent4_2" csCatId="accent4" phldr="1"/>
      <dgm:spPr/>
      <dgm:t>
        <a:bodyPr/>
        <a:lstStyle/>
        <a:p>
          <a:endParaRPr lang="en-US"/>
        </a:p>
      </dgm:t>
    </dgm:pt>
    <dgm:pt modelId="{6CCC77AF-C3B7-8E4E-9840-A72C8AC10D6A}">
      <dgm:prSet phldrT="[Text]" custT="1"/>
      <dgm:spPr/>
      <dgm:t>
        <a:bodyPr/>
        <a:lstStyle/>
        <a:p>
          <a:pPr rtl="0"/>
          <a:r>
            <a:rPr lang="en-US" sz="2000" dirty="0">
              <a:latin typeface="Arial" charset="0"/>
              <a:ea typeface="Arial" charset="0"/>
              <a:cs typeface="Arial" charset="0"/>
            </a:rPr>
            <a:t>Valero Energy Corp (VLO)</a:t>
          </a:r>
        </a:p>
      </dgm:t>
    </dgm:pt>
    <dgm:pt modelId="{9680B028-BB83-E04C-BBC1-2C69361D3FDD}" type="parTrans" cxnId="{B78BF906-D1A2-7447-875B-038F4C83DFF1}">
      <dgm:prSet/>
      <dgm:spPr/>
      <dgm:t>
        <a:bodyPr/>
        <a:lstStyle/>
        <a:p>
          <a:endParaRPr lang="en-US">
            <a:latin typeface="Arial" charset="0"/>
            <a:ea typeface="Arial" charset="0"/>
            <a:cs typeface="Arial" charset="0"/>
          </a:endParaRPr>
        </a:p>
      </dgm:t>
    </dgm:pt>
    <dgm:pt modelId="{E973E488-BAD9-5D45-8409-42F9E4CD8CED}" type="sibTrans" cxnId="{B78BF906-D1A2-7447-875B-038F4C83DFF1}">
      <dgm:prSet/>
      <dgm:spPr/>
      <dgm:t>
        <a:bodyPr/>
        <a:lstStyle/>
        <a:p>
          <a:endParaRPr lang="en-US">
            <a:latin typeface="Arial" charset="0"/>
            <a:ea typeface="Arial" charset="0"/>
            <a:cs typeface="Arial" charset="0"/>
          </a:endParaRPr>
        </a:p>
      </dgm:t>
    </dgm:pt>
    <dgm:pt modelId="{B7682831-F76D-5047-AEE8-3018E6C9293F}">
      <dgm:prSet phldrT="[Text]" custT="1"/>
      <dgm:spPr/>
      <dgm:t>
        <a:bodyP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43047E30-5B6E-4543-B834-D9D3C59094E3}" type="parTrans" cxnId="{2E97CE5C-203D-E547-9D7A-660DA08B53F9}">
      <dgm:prSet/>
      <dgm:spPr/>
      <dgm:t>
        <a:bodyPr/>
        <a:lstStyle/>
        <a:p>
          <a:endParaRPr lang="en-US">
            <a:latin typeface="Arial" charset="0"/>
            <a:ea typeface="Arial" charset="0"/>
            <a:cs typeface="Arial" charset="0"/>
          </a:endParaRPr>
        </a:p>
      </dgm:t>
    </dgm:pt>
    <dgm:pt modelId="{04F3A4E2-ECC1-DA43-9F94-A4B969FD789D}" type="sibTrans" cxnId="{2E97CE5C-203D-E547-9D7A-660DA08B53F9}">
      <dgm:prSet/>
      <dgm:spPr/>
      <dgm:t>
        <a:bodyPr/>
        <a:lstStyle/>
        <a:p>
          <a:endParaRPr lang="en-US">
            <a:latin typeface="Arial" charset="0"/>
            <a:ea typeface="Arial" charset="0"/>
            <a:cs typeface="Arial" charset="0"/>
          </a:endParaRPr>
        </a:p>
      </dgm:t>
    </dgm:pt>
    <dgm:pt modelId="{8B1AC748-087A-B343-B731-42E9C8FECE4F}">
      <dgm:prSet phldrT="[Text]" custT="1"/>
      <dgm:spPr/>
      <dgm:t>
        <a:bodyPr/>
        <a:lstStyle/>
        <a:p>
          <a:pPr rtl="0"/>
          <a:r>
            <a:rPr lang="en-US" sz="2000" dirty="0">
              <a:latin typeface="Arial" charset="0"/>
              <a:ea typeface="Arial" charset="0"/>
              <a:cs typeface="Arial" charset="0"/>
            </a:rPr>
            <a:t>Wal-Mart Stores </a:t>
          </a:r>
          <a:r>
            <a:rPr lang="en-US" sz="2000" dirty="0" err="1">
              <a:latin typeface="Arial" charset="0"/>
              <a:ea typeface="Arial" charset="0"/>
              <a:cs typeface="Arial" charset="0"/>
            </a:rPr>
            <a:t>Inc</a:t>
          </a:r>
          <a:r>
            <a:rPr lang="en-US" sz="2000" dirty="0">
              <a:latin typeface="Arial" charset="0"/>
              <a:ea typeface="Arial" charset="0"/>
              <a:cs typeface="Arial" charset="0"/>
            </a:rPr>
            <a:t> (WMT)</a:t>
          </a:r>
        </a:p>
      </dgm:t>
    </dgm:pt>
    <dgm:pt modelId="{7F1F940B-3309-214E-973A-E0E466E03EEF}" type="parTrans" cxnId="{2ABEDA59-A102-564A-A03B-BB465F03F8AB}">
      <dgm:prSet/>
      <dgm:spPr/>
      <dgm:t>
        <a:bodyPr/>
        <a:lstStyle/>
        <a:p>
          <a:endParaRPr lang="en-US">
            <a:latin typeface="Arial" charset="0"/>
            <a:ea typeface="Arial" charset="0"/>
            <a:cs typeface="Arial" charset="0"/>
          </a:endParaRPr>
        </a:p>
      </dgm:t>
    </dgm:pt>
    <dgm:pt modelId="{FC9C3923-71B4-9542-9278-0776CD24CEB8}" type="sibTrans" cxnId="{2ABEDA59-A102-564A-A03B-BB465F03F8AB}">
      <dgm:prSet/>
      <dgm:spPr/>
      <dgm:t>
        <a:bodyPr/>
        <a:lstStyle/>
        <a:p>
          <a:endParaRPr lang="en-US">
            <a:latin typeface="Arial" charset="0"/>
            <a:ea typeface="Arial" charset="0"/>
            <a:cs typeface="Arial" charset="0"/>
          </a:endParaRPr>
        </a:p>
      </dgm:t>
    </dgm:pt>
    <dgm:pt modelId="{9CB842F4-7C6C-3844-8102-D560E0BEC91E}">
      <dgm:prSet phldrT="[Text]" custT="1"/>
      <dgm:spPr/>
      <dgm:t>
        <a:bodyP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4A042D20-446D-FC46-9DBD-456A1EBCCCDE}" type="parTrans" cxnId="{D164F874-CDFE-FC4E-86C1-1E6DD890841F}">
      <dgm:prSet/>
      <dgm:spPr/>
      <dgm:t>
        <a:bodyPr/>
        <a:lstStyle/>
        <a:p>
          <a:endParaRPr lang="en-US">
            <a:latin typeface="Arial" charset="0"/>
            <a:ea typeface="Arial" charset="0"/>
            <a:cs typeface="Arial" charset="0"/>
          </a:endParaRPr>
        </a:p>
      </dgm:t>
    </dgm:pt>
    <dgm:pt modelId="{50422F5A-22F4-7D43-B048-C62F350ABFDC}" type="sibTrans" cxnId="{D164F874-CDFE-FC4E-86C1-1E6DD890841F}">
      <dgm:prSet/>
      <dgm:spPr/>
      <dgm:t>
        <a:bodyPr/>
        <a:lstStyle/>
        <a:p>
          <a:endParaRPr lang="en-US">
            <a:latin typeface="Arial" charset="0"/>
            <a:ea typeface="Arial" charset="0"/>
            <a:cs typeface="Arial" charset="0"/>
          </a:endParaRPr>
        </a:p>
      </dgm:t>
    </dgm:pt>
    <dgm:pt modelId="{2E58CC06-5773-3E41-A9A1-242283326CE2}">
      <dgm:prSet phldrT="[Text]" custT="1"/>
      <dgm:spPr/>
      <dgm:t>
        <a:bodyPr/>
        <a:lstStyle/>
        <a:p>
          <a:pPr rtl="0"/>
          <a:r>
            <a:rPr lang="en-US" sz="2000" dirty="0">
              <a:latin typeface="Arial" charset="0"/>
              <a:ea typeface="Arial" charset="0"/>
              <a:cs typeface="Arial" charset="0"/>
            </a:rPr>
            <a:t> The Blackstone Group (BX)</a:t>
          </a:r>
        </a:p>
      </dgm:t>
    </dgm:pt>
    <dgm:pt modelId="{9586A26E-9002-7B4A-AED4-FE941A1E029B}" type="parTrans" cxnId="{B8B0CA0F-FC3B-D547-892A-16CD23B30ED7}">
      <dgm:prSet/>
      <dgm:spPr/>
      <dgm:t>
        <a:bodyPr/>
        <a:lstStyle/>
        <a:p>
          <a:endParaRPr lang="en-US">
            <a:latin typeface="Arial" charset="0"/>
            <a:ea typeface="Arial" charset="0"/>
            <a:cs typeface="Arial" charset="0"/>
          </a:endParaRPr>
        </a:p>
      </dgm:t>
    </dgm:pt>
    <dgm:pt modelId="{2489A925-F734-8044-B49A-12B28420351A}" type="sibTrans" cxnId="{B8B0CA0F-FC3B-D547-892A-16CD23B30ED7}">
      <dgm:prSet/>
      <dgm:spPr/>
      <dgm:t>
        <a:bodyPr/>
        <a:lstStyle/>
        <a:p>
          <a:endParaRPr lang="en-US">
            <a:latin typeface="Arial" charset="0"/>
            <a:ea typeface="Arial" charset="0"/>
            <a:cs typeface="Arial" charset="0"/>
          </a:endParaRPr>
        </a:p>
      </dgm:t>
    </dgm:pt>
    <dgm:pt modelId="{0670C208-A907-2F4C-B613-8B320976F0B6}">
      <dgm:prSet phldrT="[Text]" custT="1"/>
      <dgm:spPr/>
      <dgm:t>
        <a:bodyPr anchor="t"/>
        <a:lstStyle/>
        <a:p>
          <a:pPr marL="114300" lvl="1" indent="0" algn="l" defTabSz="622300">
            <a:lnSpc>
              <a:spcPct val="90000"/>
            </a:lnSpc>
            <a:spcBef>
              <a:spcPct val="0"/>
            </a:spcBef>
            <a:spcAft>
              <a:spcPct val="15000"/>
            </a:spcAft>
            <a:buChar char="•"/>
          </a:pPr>
          <a:r>
            <a:rPr lang="en-US" sz="1400" dirty="0">
              <a:latin typeface="Arial" charset="0"/>
              <a:ea typeface="Arial" charset="0"/>
              <a:cs typeface="Arial" charset="0"/>
            </a:rPr>
            <a:t> A leading global, diversified investment firm creating returns for investors and securing retirement for millions.  This company is positioned for future industrial infrastructure upgrades.  Dividends paid every year since its 2007 IPO with increases for the past four years.</a:t>
          </a:r>
        </a:p>
      </dgm:t>
    </dgm:pt>
    <dgm:pt modelId="{78B1E1DF-4791-CF40-9795-BF548611D3A1}" type="parTrans" cxnId="{A6489F5C-2432-9A4E-9404-206CD9057322}">
      <dgm:prSet/>
      <dgm:spPr/>
      <dgm:t>
        <a:bodyPr/>
        <a:lstStyle/>
        <a:p>
          <a:endParaRPr lang="en-US">
            <a:latin typeface="Arial" charset="0"/>
            <a:ea typeface="Arial" charset="0"/>
            <a:cs typeface="Arial" charset="0"/>
          </a:endParaRPr>
        </a:p>
      </dgm:t>
    </dgm:pt>
    <dgm:pt modelId="{E65895DB-EB91-744B-BA52-1715B0AEB5F8}" type="sibTrans" cxnId="{A6489F5C-2432-9A4E-9404-206CD9057322}">
      <dgm:prSet/>
      <dgm:spPr/>
      <dgm:t>
        <a:bodyPr/>
        <a:lstStyle/>
        <a:p>
          <a:endParaRPr lang="en-US">
            <a:latin typeface="Arial" charset="0"/>
            <a:ea typeface="Arial" charset="0"/>
            <a:cs typeface="Arial" charset="0"/>
          </a:endParaRPr>
        </a:p>
      </dgm:t>
    </dgm:pt>
    <dgm:pt modelId="{B99000D0-03D6-7545-8A31-584F95C5632C}">
      <dgm:prSet phldrT="[Text]" custT="1"/>
      <dgm:spPr/>
      <dgm:t>
        <a:bodyPr/>
        <a:lstStyle/>
        <a:p>
          <a:pPr rtl="0"/>
          <a:r>
            <a:rPr lang="en-US" sz="2000" dirty="0">
              <a:latin typeface="Arial" charset="0"/>
              <a:ea typeface="Arial" charset="0"/>
              <a:cs typeface="Arial" charset="0"/>
            </a:rPr>
            <a:t>Exelon Corp (EXC)</a:t>
          </a:r>
        </a:p>
      </dgm:t>
    </dgm:pt>
    <dgm:pt modelId="{B3A1E72C-5126-144F-875E-E559630D4057}" type="parTrans" cxnId="{69728AB0-C559-714D-9046-E0535158CD0A}">
      <dgm:prSet/>
      <dgm:spPr/>
      <dgm:t>
        <a:bodyPr/>
        <a:lstStyle/>
        <a:p>
          <a:endParaRPr lang="en-US">
            <a:latin typeface="Arial" charset="0"/>
            <a:ea typeface="Arial" charset="0"/>
            <a:cs typeface="Arial" charset="0"/>
          </a:endParaRPr>
        </a:p>
      </dgm:t>
    </dgm:pt>
    <dgm:pt modelId="{654CA903-7FD7-B746-9271-133FECA4238C}" type="sibTrans" cxnId="{69728AB0-C559-714D-9046-E0535158CD0A}">
      <dgm:prSet/>
      <dgm:spPr/>
      <dgm:t>
        <a:bodyPr/>
        <a:lstStyle/>
        <a:p>
          <a:endParaRPr lang="en-US">
            <a:latin typeface="Arial" charset="0"/>
            <a:ea typeface="Arial" charset="0"/>
            <a:cs typeface="Arial" charset="0"/>
          </a:endParaRPr>
        </a:p>
      </dgm:t>
    </dgm:pt>
    <dgm:pt modelId="{9259F942-4FC3-2444-92EF-C5A01DC73BD0}">
      <dgm:prSet phldrT="[Text]" custT="1"/>
      <dgm:spPr/>
      <dgm:t>
        <a:bodyPr anchor="t"/>
        <a:lstStyle/>
        <a:p>
          <a:pPr marL="114300" lvl="1" indent="0" algn="l" defTabSz="622300" rtl="0">
            <a:lnSpc>
              <a:spcPct val="90000"/>
            </a:lnSpc>
            <a:spcBef>
              <a:spcPct val="0"/>
            </a:spcBef>
            <a:spcAft>
              <a:spcPct val="15000"/>
            </a:spcAft>
            <a:buNone/>
          </a:pPr>
          <a:r>
            <a:rPr lang="en-US" sz="1200" dirty="0">
              <a:latin typeface="Arial" charset="0"/>
              <a:ea typeface="Arial" charset="0"/>
              <a:cs typeface="Arial" charset="0"/>
            </a:rPr>
            <a:t> A diversified Energy Company with operations in conventional and renewable power generation, utilities, and supply. Exelon serves more than two-thirds of the Fortune 100 companies and is the only utility company in the Fortune 100 and delivered 3.6% dividend yield and 32.8% total shareholder return in 2016, when natural gas prices reached their lowest levels since 1999.</a:t>
          </a:r>
        </a:p>
      </dgm:t>
    </dgm:pt>
    <dgm:pt modelId="{0CD831F6-D870-C94F-A04D-17FF749CB1D2}" type="parTrans" cxnId="{FE700BA2-6D0E-584C-A018-E6001EB7A890}">
      <dgm:prSet/>
      <dgm:spPr/>
      <dgm:t>
        <a:bodyPr/>
        <a:lstStyle/>
        <a:p>
          <a:endParaRPr lang="en-US">
            <a:latin typeface="Arial" charset="0"/>
            <a:ea typeface="Arial" charset="0"/>
            <a:cs typeface="Arial" charset="0"/>
          </a:endParaRPr>
        </a:p>
      </dgm:t>
    </dgm:pt>
    <dgm:pt modelId="{8DB4D5A2-A80C-314E-A405-E413B2B877AF}" type="sibTrans" cxnId="{FE700BA2-6D0E-584C-A018-E6001EB7A890}">
      <dgm:prSet/>
      <dgm:spPr/>
      <dgm:t>
        <a:bodyPr/>
        <a:lstStyle/>
        <a:p>
          <a:endParaRPr lang="en-US">
            <a:latin typeface="Arial" charset="0"/>
            <a:ea typeface="Arial" charset="0"/>
            <a:cs typeface="Arial" charset="0"/>
          </a:endParaRPr>
        </a:p>
      </dgm:t>
    </dgm:pt>
    <dgm:pt modelId="{EC92886C-5E1E-4FFA-BEE4-21EB5C9C0020}">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A064A45E-54E4-472D-81E2-AC2713170BB6}" type="parTrans" cxnId="{07A8ED60-3644-4F7F-A7F8-B4D9CA443A44}">
      <dgm:prSet/>
      <dgm:spPr/>
      <dgm:t>
        <a:bodyPr/>
        <a:lstStyle/>
        <a:p>
          <a:endParaRPr lang="en-US">
            <a:latin typeface="Arial" charset="0"/>
            <a:ea typeface="Arial" charset="0"/>
            <a:cs typeface="Arial" charset="0"/>
          </a:endParaRPr>
        </a:p>
      </dgm:t>
    </dgm:pt>
    <dgm:pt modelId="{69F2B388-1CA0-44C7-BD62-6EAFB959CC52}" type="sibTrans" cxnId="{07A8ED60-3644-4F7F-A7F8-B4D9CA443A44}">
      <dgm:prSet/>
      <dgm:spPr/>
      <dgm:t>
        <a:bodyPr/>
        <a:lstStyle/>
        <a:p>
          <a:endParaRPr lang="en-US">
            <a:latin typeface="Arial" charset="0"/>
            <a:ea typeface="Arial" charset="0"/>
            <a:cs typeface="Arial" charset="0"/>
          </a:endParaRPr>
        </a:p>
      </dgm:t>
    </dgm:pt>
    <dgm:pt modelId="{27B04BFB-627E-404B-B06D-E948C4C13CF8}">
      <dgm:prSet custT="1"/>
      <dgm:spPr/>
      <dgm:t>
        <a:bodyPr/>
        <a:lstStyle/>
        <a:p>
          <a:pPr marL="57150" marR="0" lvl="1" indent="-57150" algn="l" defTabSz="444500" rtl="0" eaLnBrk="1" fontAlgn="auto" latinLnBrk="0" hangingPunct="1">
            <a:lnSpc>
              <a:spcPct val="90000"/>
            </a:lnSpc>
            <a:spcBef>
              <a:spcPct val="0"/>
            </a:spcBef>
            <a:spcAft>
              <a:spcPct val="15000"/>
            </a:spcAft>
            <a:buClrTx/>
            <a:buSzTx/>
            <a:buFontTx/>
            <a:buNone/>
            <a:tabLst/>
            <a:defRPr/>
          </a:pPr>
          <a:endParaRPr lang="en-US" sz="1000" dirty="0">
            <a:latin typeface="Arial" charset="0"/>
            <a:ea typeface="Arial" charset="0"/>
            <a:cs typeface="Arial" charset="0"/>
          </a:endParaRPr>
        </a:p>
      </dgm:t>
    </dgm:pt>
    <dgm:pt modelId="{0ADFD5D1-8721-49CD-AC1B-0AADD1704E87}" type="parTrans" cxnId="{47339C83-4979-4090-B57E-5D0535274722}">
      <dgm:prSet/>
      <dgm:spPr/>
      <dgm:t>
        <a:bodyPr/>
        <a:lstStyle/>
        <a:p>
          <a:endParaRPr lang="en-US">
            <a:latin typeface="Arial" charset="0"/>
            <a:ea typeface="Arial" charset="0"/>
            <a:cs typeface="Arial" charset="0"/>
          </a:endParaRPr>
        </a:p>
      </dgm:t>
    </dgm:pt>
    <dgm:pt modelId="{E1B663BD-5C7C-4401-8846-692D562614FE}" type="sibTrans" cxnId="{47339C83-4979-4090-B57E-5D0535274722}">
      <dgm:prSet/>
      <dgm:spPr/>
      <dgm:t>
        <a:bodyPr/>
        <a:lstStyle/>
        <a:p>
          <a:endParaRPr lang="en-US">
            <a:latin typeface="Arial" charset="0"/>
            <a:ea typeface="Arial" charset="0"/>
            <a:cs typeface="Arial" charset="0"/>
          </a:endParaRPr>
        </a:p>
      </dgm:t>
    </dgm:pt>
    <dgm:pt modelId="{A9208789-9E5A-974E-8504-60BE9F75B3E6}">
      <dgm:prSet phldrT="[Text]" custT="1"/>
      <dgm:spPr/>
      <dgm:t>
        <a:bodyPr/>
        <a:lstStyle/>
        <a:p>
          <a:pPr rtl="0"/>
          <a:r>
            <a:rPr lang="en-US" sz="2000" dirty="0">
              <a:latin typeface="Arial" charset="0"/>
              <a:ea typeface="Arial" charset="0"/>
              <a:cs typeface="Arial" charset="0"/>
            </a:rPr>
            <a:t>The Procter &amp; Gamble Company (PG)</a:t>
          </a:r>
        </a:p>
      </dgm:t>
    </dgm:pt>
    <dgm:pt modelId="{F08432BF-6DC5-3343-85BC-277A30626CFF}" type="sibTrans" cxnId="{86DCD8A8-E53F-414E-AD7B-FFA86087E505}">
      <dgm:prSet/>
      <dgm:spPr/>
      <dgm:t>
        <a:bodyPr/>
        <a:lstStyle/>
        <a:p>
          <a:endParaRPr lang="en-US">
            <a:latin typeface="Arial" charset="0"/>
            <a:ea typeface="Arial" charset="0"/>
            <a:cs typeface="Arial" charset="0"/>
          </a:endParaRPr>
        </a:p>
      </dgm:t>
    </dgm:pt>
    <dgm:pt modelId="{D43C6327-D4CB-304D-84E0-D23C05DD8D6F}" type="parTrans" cxnId="{86DCD8A8-E53F-414E-AD7B-FFA86087E505}">
      <dgm:prSet/>
      <dgm:spPr/>
      <dgm:t>
        <a:bodyPr/>
        <a:lstStyle/>
        <a:p>
          <a:endParaRPr lang="en-US">
            <a:latin typeface="Arial" charset="0"/>
            <a:ea typeface="Arial" charset="0"/>
            <a:cs typeface="Arial" charset="0"/>
          </a:endParaRPr>
        </a:p>
      </dgm:t>
    </dgm:pt>
    <dgm:pt modelId="{9499195B-3702-D849-BA7D-C3CE94C39C0C}">
      <dgm:prSet phldrT="[Text]" custT="1"/>
      <dgm:spPr/>
      <dgm:t>
        <a:bodyPr/>
        <a:lstStyle/>
        <a:p>
          <a:pPr marL="114300" lvl="1" indent="0" algn="l" defTabSz="622300" rtl="0">
            <a:lnSpc>
              <a:spcPct val="90000"/>
            </a:lnSpc>
            <a:spcBef>
              <a:spcPct val="0"/>
            </a:spcBef>
            <a:spcAft>
              <a:spcPct val="15000"/>
            </a:spcAft>
            <a:buNone/>
          </a:pPr>
          <a:r>
            <a:rPr lang="en-US" sz="1400" dirty="0">
              <a:latin typeface="Arial" charset="0"/>
              <a:ea typeface="Arial" charset="0"/>
              <a:cs typeface="Arial" charset="0"/>
            </a:rPr>
            <a:t> A consumer products giant with leading brand name recognition globally.  PG has simplified its product lineup and streamlined operations to improve cash flow and profitability. Dividends increased by 3% for 61 consecutive years of dividend increases.</a:t>
          </a:r>
        </a:p>
      </dgm:t>
    </dgm:pt>
    <dgm:pt modelId="{34F957D0-92BC-9340-BEB6-A79C759254E0}" type="sibTrans" cxnId="{1C7D16AB-F0F3-1C4D-8288-39EC0BF7DD49}">
      <dgm:prSet/>
      <dgm:spPr/>
      <dgm:t>
        <a:bodyPr/>
        <a:lstStyle/>
        <a:p>
          <a:endParaRPr lang="en-US">
            <a:latin typeface="Arial" charset="0"/>
            <a:ea typeface="Arial" charset="0"/>
            <a:cs typeface="Arial" charset="0"/>
          </a:endParaRPr>
        </a:p>
      </dgm:t>
    </dgm:pt>
    <dgm:pt modelId="{3CE745DD-DAEB-A649-AAC5-83B08CA0A4B3}" type="parTrans" cxnId="{1C7D16AB-F0F3-1C4D-8288-39EC0BF7DD49}">
      <dgm:prSet/>
      <dgm:spPr/>
      <dgm:t>
        <a:bodyPr/>
        <a:lstStyle/>
        <a:p>
          <a:endParaRPr lang="en-US">
            <a:latin typeface="Arial" charset="0"/>
            <a:ea typeface="Arial" charset="0"/>
            <a:cs typeface="Arial" charset="0"/>
          </a:endParaRPr>
        </a:p>
      </dgm:t>
    </dgm:pt>
    <dgm:pt modelId="{69466F0F-C728-774F-B584-D40BE8B84EAD}">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9C4C603C-67ED-6343-865A-34B5B50DF724}" type="parTrans" cxnId="{9393868F-9102-CB41-9101-7D4BF36B3B73}">
      <dgm:prSet/>
      <dgm:spPr/>
      <dgm:t>
        <a:bodyPr/>
        <a:lstStyle/>
        <a:p>
          <a:endParaRPr lang="en-US"/>
        </a:p>
      </dgm:t>
    </dgm:pt>
    <dgm:pt modelId="{1A688C79-FFDC-BB46-B6CE-5BEA5A53808A}" type="sibTrans" cxnId="{9393868F-9102-CB41-9101-7D4BF36B3B73}">
      <dgm:prSet/>
      <dgm:spPr/>
      <dgm:t>
        <a:bodyPr/>
        <a:lstStyle/>
        <a:p>
          <a:endParaRPr lang="en-US"/>
        </a:p>
      </dgm:t>
    </dgm:pt>
    <dgm:pt modelId="{472EF1B3-CB45-AC45-859B-1B0FA9893A42}">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FCC376BA-45C5-BD4A-BB4C-A565C6CDB345}" type="parTrans" cxnId="{E7B3BD3B-50B8-A443-A3D3-23283B684056}">
      <dgm:prSet/>
      <dgm:spPr/>
      <dgm:t>
        <a:bodyPr/>
        <a:lstStyle/>
        <a:p>
          <a:endParaRPr lang="en-US"/>
        </a:p>
      </dgm:t>
    </dgm:pt>
    <dgm:pt modelId="{2A729AA5-1348-8F4D-8CA1-B824CEF90D22}" type="sibTrans" cxnId="{E7B3BD3B-50B8-A443-A3D3-23283B684056}">
      <dgm:prSet/>
      <dgm:spPr/>
      <dgm:t>
        <a:bodyPr/>
        <a:lstStyle/>
        <a:p>
          <a:endParaRPr lang="en-US"/>
        </a:p>
      </dgm:t>
    </dgm:pt>
    <dgm:pt modelId="{56D138BF-B613-C143-9C6E-A1536A845B93}">
      <dgm:prSet phldrT="[Text]" custT="1"/>
      <dgm:spPr/>
      <dgm:t>
        <a:bodyP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5270BF00-3205-6344-8378-101799E131A7}" type="parTrans" cxnId="{43C81E59-1FF9-5541-A5BD-078D80FD87DB}">
      <dgm:prSet/>
      <dgm:spPr/>
    </dgm:pt>
    <dgm:pt modelId="{9BEBF0EC-3426-B64B-A81F-B9DD8952D084}" type="sibTrans" cxnId="{43C81E59-1FF9-5541-A5BD-078D80FD87DB}">
      <dgm:prSet/>
      <dgm:spPr/>
    </dgm:pt>
    <dgm:pt modelId="{564324BC-7680-054B-AD94-8016D001AED1}">
      <dgm:prSet phldrT="[Text]" custT="1"/>
      <dgm:spPr/>
      <dgm:t>
        <a:bodyP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1BC59E12-DF5B-A543-8C40-5CC6F5964C51}" type="parTrans" cxnId="{DC60E034-EBE8-C949-93A1-9C67C2436AB2}">
      <dgm:prSet/>
      <dgm:spPr/>
    </dgm:pt>
    <dgm:pt modelId="{4CDDCD2C-6D77-574B-BFD4-4341F704EB49}" type="sibTrans" cxnId="{DC60E034-EBE8-C949-93A1-9C67C2436AB2}">
      <dgm:prSet/>
      <dgm:spPr/>
    </dgm:pt>
    <dgm:pt modelId="{3F760656-DE0F-3B4E-9938-551D29AADC4F}">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3E43853F-29B4-874F-9CD8-811BD0F0AFDA}" type="parTrans" cxnId="{BE29BC53-473E-C346-8FB2-4DFE61774E35}">
      <dgm:prSet/>
      <dgm:spPr/>
      <dgm:t>
        <a:bodyPr/>
        <a:lstStyle/>
        <a:p>
          <a:endParaRPr lang="en-US"/>
        </a:p>
      </dgm:t>
    </dgm:pt>
    <dgm:pt modelId="{6CB6D21E-CBA0-F84A-A99B-73F3E89EB7AF}" type="sibTrans" cxnId="{BE29BC53-473E-C346-8FB2-4DFE61774E35}">
      <dgm:prSet/>
      <dgm:spPr/>
      <dgm:t>
        <a:bodyPr/>
        <a:lstStyle/>
        <a:p>
          <a:endParaRPr lang="en-US"/>
        </a:p>
      </dgm:t>
    </dgm:pt>
    <dgm:pt modelId="{4DE6A72B-29C3-4040-BF5B-4B8C43B4C07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A858CEE5-3F63-1444-BB0F-27A52A592170}" type="parTrans" cxnId="{D18B8E53-9DC0-A543-BB8A-683B3FCFE48E}">
      <dgm:prSet/>
      <dgm:spPr/>
      <dgm:t>
        <a:bodyPr/>
        <a:lstStyle/>
        <a:p>
          <a:endParaRPr lang="en-US"/>
        </a:p>
      </dgm:t>
    </dgm:pt>
    <dgm:pt modelId="{6A3CD052-84D6-C74A-A07F-7AD61FFF819A}" type="sibTrans" cxnId="{D18B8E53-9DC0-A543-BB8A-683B3FCFE48E}">
      <dgm:prSet/>
      <dgm:spPr/>
      <dgm:t>
        <a:bodyPr/>
        <a:lstStyle/>
        <a:p>
          <a:endParaRPr lang="en-US"/>
        </a:p>
      </dgm:t>
    </dgm:pt>
    <dgm:pt modelId="{DBC1E2F6-A3D6-E345-9A80-B2ABB21F83DF}">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C555EB07-4F96-8747-AE2E-D67815C5483E}" type="parTrans" cxnId="{525C925C-E55B-AA45-9F36-795EADF65868}">
      <dgm:prSet/>
      <dgm:spPr/>
    </dgm:pt>
    <dgm:pt modelId="{9BB99B2E-F497-D240-A380-018EEE80037B}" type="sibTrans" cxnId="{525C925C-E55B-AA45-9F36-795EADF65868}">
      <dgm:prSet/>
      <dgm:spPr/>
    </dgm:pt>
    <dgm:pt modelId="{66076701-FC8B-5D47-8005-D10E5F9ABA98}">
      <dgm:prSet custT="1"/>
      <dgm:spPr/>
      <dgm:t>
        <a:bodyPr/>
        <a:lstStyle/>
        <a:p>
          <a:pPr marL="114300" lvl="1" indent="0" algn="l" defTabSz="622300">
            <a:lnSpc>
              <a:spcPct val="90000"/>
            </a:lnSpc>
            <a:spcBef>
              <a:spcPct val="0"/>
            </a:spcBef>
            <a:spcAft>
              <a:spcPct val="15000"/>
            </a:spcAft>
            <a:buNone/>
          </a:pPr>
          <a:r>
            <a:rPr lang="en-US" sz="1400" dirty="0">
              <a:latin typeface="Arial" charset="0"/>
              <a:ea typeface="Arial" charset="0"/>
              <a:cs typeface="Arial" charset="0"/>
            </a:rPr>
            <a:t>The world’s largest independent refinery and leading ethanol producer.  Since 2011 VLO has returned capital to shareholders through an 18% reduction of outstanding shares and a 300% increase in quarterly dividends.</a:t>
          </a:r>
        </a:p>
      </dgm:t>
    </dgm:pt>
    <dgm:pt modelId="{953C4111-842B-A849-912C-F51CEC476F7C}" type="parTrans" cxnId="{BBE4DEC8-5169-0649-902A-DB5ADD32E09C}">
      <dgm:prSet/>
      <dgm:spPr/>
    </dgm:pt>
    <dgm:pt modelId="{CB42EBFC-70F0-3D43-A8D6-8C06ABBE7B30}" type="sibTrans" cxnId="{BBE4DEC8-5169-0649-902A-DB5ADD32E09C}">
      <dgm:prSet/>
      <dgm:spPr/>
    </dgm:pt>
    <dgm:pt modelId="{25A4BABA-8E0F-B942-88EB-BC2624AABB5F}">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3BE8A2C3-F231-0E42-BEF6-FDF474D7258A}" type="parTrans" cxnId="{75A84D3E-31B4-8041-BB62-34CADA485E1B}">
      <dgm:prSet/>
      <dgm:spPr/>
      <dgm:t>
        <a:bodyPr/>
        <a:lstStyle/>
        <a:p>
          <a:endParaRPr lang="en-US"/>
        </a:p>
      </dgm:t>
    </dgm:pt>
    <dgm:pt modelId="{4E7E6E9E-1CF7-6D42-BEE5-1E9CD032DAE8}" type="sibTrans" cxnId="{75A84D3E-31B4-8041-BB62-34CADA485E1B}">
      <dgm:prSet/>
      <dgm:spPr/>
      <dgm:t>
        <a:bodyPr/>
        <a:lstStyle/>
        <a:p>
          <a:endParaRPr lang="en-US"/>
        </a:p>
      </dgm:t>
    </dgm:pt>
    <dgm:pt modelId="{38E1BEAD-BECB-DB47-8FB2-668E7D94180F}">
      <dgm:prSet phldrT="[Text]" custT="1"/>
      <dgm:spPr/>
      <dgm:t>
        <a:bodyPr/>
        <a:lstStyle/>
        <a:p>
          <a:pPr marL="114300" lvl="1" indent="0" algn="l" defTabSz="622300" rtl="0">
            <a:lnSpc>
              <a:spcPct val="90000"/>
            </a:lnSpc>
            <a:spcBef>
              <a:spcPct val="0"/>
            </a:spcBef>
            <a:spcAft>
              <a:spcPct val="15000"/>
            </a:spcAft>
            <a:buNone/>
          </a:pPr>
          <a:r>
            <a:rPr lang="en-US" sz="1400" dirty="0">
              <a:latin typeface="Arial" charset="0"/>
              <a:ea typeface="Arial" charset="0"/>
              <a:cs typeface="Arial" charset="0"/>
            </a:rPr>
            <a:t>Retail innovator Sam Walton created a chain of discount stores that today is the largest retailer in the world with in-store sales growth of 3% and online sales of +63% YOY. E-commerce investments and an established supply chain make it best positioned to compete with Amazon.</a:t>
          </a:r>
        </a:p>
      </dgm:t>
    </dgm:pt>
    <dgm:pt modelId="{0E49496E-5627-7144-984C-EAF2237D13F0}" type="parTrans" cxnId="{19674428-B751-A646-9F14-627D528CB820}">
      <dgm:prSet/>
      <dgm:spPr/>
    </dgm:pt>
    <dgm:pt modelId="{F64A832E-0CE1-E543-A3ED-2CEE2F196DC7}" type="sibTrans" cxnId="{19674428-B751-A646-9F14-627D528CB820}">
      <dgm:prSet/>
      <dgm:spPr/>
    </dgm:pt>
    <dgm:pt modelId="{F466DA73-D7B7-CA48-942C-5EE3D39EC020}">
      <dgm:prSet custT="1"/>
      <dgm:spPr/>
      <dgm:t>
        <a:bodyPr anchor="t"/>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6A6172BA-28D8-D042-91D5-36DDC65133B2}" type="parTrans" cxnId="{2364E0A3-A6B5-0244-9B51-987311B24D65}">
      <dgm:prSet/>
      <dgm:spPr/>
      <dgm:t>
        <a:bodyPr/>
        <a:lstStyle/>
        <a:p>
          <a:endParaRPr lang="en-US"/>
        </a:p>
      </dgm:t>
    </dgm:pt>
    <dgm:pt modelId="{1D9F373B-7854-5D44-ABF8-5821E68CD814}" type="sibTrans" cxnId="{2364E0A3-A6B5-0244-9B51-987311B24D65}">
      <dgm:prSet/>
      <dgm:spPr/>
      <dgm:t>
        <a:bodyPr/>
        <a:lstStyle/>
        <a:p>
          <a:endParaRPr lang="en-US"/>
        </a:p>
      </dgm:t>
    </dgm:pt>
    <dgm:pt modelId="{9CA7BA51-8175-744B-9EB2-4E81760459CA}">
      <dgm:prSet custT="1"/>
      <dgm:spPr/>
      <dgm:t>
        <a:bodyPr anchor="t"/>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5440875F-D81F-534A-8269-9C5AE84C2229}" type="parTrans" cxnId="{6EC93899-714B-5640-B095-470A817C852D}">
      <dgm:prSet/>
      <dgm:spPr/>
      <dgm:t>
        <a:bodyPr/>
        <a:lstStyle/>
        <a:p>
          <a:endParaRPr lang="en-US"/>
        </a:p>
      </dgm:t>
    </dgm:pt>
    <dgm:pt modelId="{962A5744-081E-3740-9AC7-095662E1122D}" type="sibTrans" cxnId="{6EC93899-714B-5640-B095-470A817C852D}">
      <dgm:prSet/>
      <dgm:spPr/>
      <dgm:t>
        <a:bodyPr/>
        <a:lstStyle/>
        <a:p>
          <a:endParaRPr lang="en-US"/>
        </a:p>
      </dgm:t>
    </dgm:pt>
    <dgm:pt modelId="{0ADB10C9-5099-7746-A541-5575C01306E0}" type="pres">
      <dgm:prSet presAssocID="{D2410F8D-2993-984F-AD76-73009D35757F}" presName="Name0" presStyleCnt="0">
        <dgm:presLayoutVars>
          <dgm:dir/>
          <dgm:animLvl val="lvl"/>
          <dgm:resizeHandles val="exact"/>
        </dgm:presLayoutVars>
      </dgm:prSet>
      <dgm:spPr/>
    </dgm:pt>
    <dgm:pt modelId="{6474A893-70DC-DE45-8717-59A89404E93D}" type="pres">
      <dgm:prSet presAssocID="{A9208789-9E5A-974E-8504-60BE9F75B3E6}" presName="linNode" presStyleCnt="0"/>
      <dgm:spPr/>
    </dgm:pt>
    <dgm:pt modelId="{84EB9908-8873-CF45-A276-D9A5DF4A9727}" type="pres">
      <dgm:prSet presAssocID="{A9208789-9E5A-974E-8504-60BE9F75B3E6}" presName="parentText" presStyleLbl="node1" presStyleIdx="0" presStyleCnt="5">
        <dgm:presLayoutVars>
          <dgm:chMax val="1"/>
          <dgm:bulletEnabled val="1"/>
        </dgm:presLayoutVars>
      </dgm:prSet>
      <dgm:spPr/>
    </dgm:pt>
    <dgm:pt modelId="{CA450D22-1D82-124D-B77E-6998BAAC654F}" type="pres">
      <dgm:prSet presAssocID="{A9208789-9E5A-974E-8504-60BE9F75B3E6}" presName="descendantText" presStyleLbl="alignAccFollowNode1" presStyleIdx="0" presStyleCnt="5">
        <dgm:presLayoutVars>
          <dgm:bulletEnabled val="1"/>
        </dgm:presLayoutVars>
      </dgm:prSet>
      <dgm:spPr/>
    </dgm:pt>
    <dgm:pt modelId="{262647FA-A3DD-B844-AF9D-69A1360FC7E6}" type="pres">
      <dgm:prSet presAssocID="{F08432BF-6DC5-3343-85BC-277A30626CFF}" presName="sp" presStyleCnt="0"/>
      <dgm:spPr/>
    </dgm:pt>
    <dgm:pt modelId="{33599EC4-C539-1A48-8B69-1AA373C99688}" type="pres">
      <dgm:prSet presAssocID="{6CCC77AF-C3B7-8E4E-9840-A72C8AC10D6A}" presName="linNode" presStyleCnt="0"/>
      <dgm:spPr/>
    </dgm:pt>
    <dgm:pt modelId="{54F2B940-23A0-6840-BD8B-DDDE3A4BF622}" type="pres">
      <dgm:prSet presAssocID="{6CCC77AF-C3B7-8E4E-9840-A72C8AC10D6A}" presName="parentText" presStyleLbl="node1" presStyleIdx="1" presStyleCnt="5">
        <dgm:presLayoutVars>
          <dgm:chMax val="1"/>
          <dgm:bulletEnabled val="1"/>
        </dgm:presLayoutVars>
      </dgm:prSet>
      <dgm:spPr/>
    </dgm:pt>
    <dgm:pt modelId="{2E663728-AF29-344C-A1B7-A11D9912EF0B}" type="pres">
      <dgm:prSet presAssocID="{6CCC77AF-C3B7-8E4E-9840-A72C8AC10D6A}" presName="descendantText" presStyleLbl="alignAccFollowNode1" presStyleIdx="1" presStyleCnt="5">
        <dgm:presLayoutVars>
          <dgm:bulletEnabled val="1"/>
        </dgm:presLayoutVars>
      </dgm:prSet>
      <dgm:spPr/>
    </dgm:pt>
    <dgm:pt modelId="{D7794084-093C-AA41-9A02-CAF373578DD3}" type="pres">
      <dgm:prSet presAssocID="{E973E488-BAD9-5D45-8409-42F9E4CD8CED}" presName="sp" presStyleCnt="0"/>
      <dgm:spPr/>
    </dgm:pt>
    <dgm:pt modelId="{A06A3EA1-E1FE-3F4E-BCAB-0F07C4F3E7E6}" type="pres">
      <dgm:prSet presAssocID="{8B1AC748-087A-B343-B731-42E9C8FECE4F}" presName="linNode" presStyleCnt="0"/>
      <dgm:spPr/>
    </dgm:pt>
    <dgm:pt modelId="{CE4709E3-3C35-5649-BFF5-FD4CFA1F49AA}" type="pres">
      <dgm:prSet presAssocID="{8B1AC748-087A-B343-B731-42E9C8FECE4F}" presName="parentText" presStyleLbl="node1" presStyleIdx="2" presStyleCnt="5">
        <dgm:presLayoutVars>
          <dgm:chMax val="1"/>
          <dgm:bulletEnabled val="1"/>
        </dgm:presLayoutVars>
      </dgm:prSet>
      <dgm:spPr/>
    </dgm:pt>
    <dgm:pt modelId="{EB932547-FF0E-094C-B985-378A15B143F1}" type="pres">
      <dgm:prSet presAssocID="{8B1AC748-087A-B343-B731-42E9C8FECE4F}" presName="descendantText" presStyleLbl="alignAccFollowNode1" presStyleIdx="2" presStyleCnt="5" custScaleY="135168">
        <dgm:presLayoutVars>
          <dgm:bulletEnabled val="1"/>
        </dgm:presLayoutVars>
      </dgm:prSet>
      <dgm:spPr/>
    </dgm:pt>
    <dgm:pt modelId="{B7D916EA-796F-9B41-97B5-9830F111CBAD}" type="pres">
      <dgm:prSet presAssocID="{FC9C3923-71B4-9542-9278-0776CD24CEB8}" presName="sp" presStyleCnt="0"/>
      <dgm:spPr/>
    </dgm:pt>
    <dgm:pt modelId="{C9816444-E550-2C47-A155-483246047CA6}" type="pres">
      <dgm:prSet presAssocID="{2E58CC06-5773-3E41-A9A1-242283326CE2}" presName="linNode" presStyleCnt="0"/>
      <dgm:spPr/>
    </dgm:pt>
    <dgm:pt modelId="{A87BB83E-4265-1F45-9C00-9122E7D01DFA}" type="pres">
      <dgm:prSet presAssocID="{2E58CC06-5773-3E41-A9A1-242283326CE2}" presName="parentText" presStyleLbl="node1" presStyleIdx="3" presStyleCnt="5">
        <dgm:presLayoutVars>
          <dgm:chMax val="1"/>
          <dgm:bulletEnabled val="1"/>
        </dgm:presLayoutVars>
      </dgm:prSet>
      <dgm:spPr/>
    </dgm:pt>
    <dgm:pt modelId="{529972AA-D80B-AD4A-96EC-32E594034306}" type="pres">
      <dgm:prSet presAssocID="{2E58CC06-5773-3E41-A9A1-242283326CE2}" presName="descendantText" presStyleLbl="alignAccFollowNode1" presStyleIdx="3" presStyleCnt="5" custScaleY="123582">
        <dgm:presLayoutVars>
          <dgm:bulletEnabled val="1"/>
        </dgm:presLayoutVars>
      </dgm:prSet>
      <dgm:spPr/>
    </dgm:pt>
    <dgm:pt modelId="{FCF14D7E-7FD3-E746-8046-B863E1BFDBD9}" type="pres">
      <dgm:prSet presAssocID="{2489A925-F734-8044-B49A-12B28420351A}" presName="sp" presStyleCnt="0"/>
      <dgm:spPr/>
    </dgm:pt>
    <dgm:pt modelId="{FBBE2070-DD7D-3844-B630-C0C78B50045A}" type="pres">
      <dgm:prSet presAssocID="{B99000D0-03D6-7545-8A31-584F95C5632C}" presName="linNode" presStyleCnt="0"/>
      <dgm:spPr/>
    </dgm:pt>
    <dgm:pt modelId="{18BACF26-55AD-F34B-82D5-23433D637FDC}" type="pres">
      <dgm:prSet presAssocID="{B99000D0-03D6-7545-8A31-584F95C5632C}" presName="parentText" presStyleLbl="node1" presStyleIdx="4" presStyleCnt="5">
        <dgm:presLayoutVars>
          <dgm:chMax val="1"/>
          <dgm:bulletEnabled val="1"/>
        </dgm:presLayoutVars>
      </dgm:prSet>
      <dgm:spPr/>
    </dgm:pt>
    <dgm:pt modelId="{60681074-CCFB-9042-8D51-CBB8AFC9FCFC}" type="pres">
      <dgm:prSet presAssocID="{B99000D0-03D6-7545-8A31-584F95C5632C}" presName="descendantText" presStyleLbl="alignAccFollowNode1" presStyleIdx="4" presStyleCnt="5" custScaleY="126994">
        <dgm:presLayoutVars>
          <dgm:bulletEnabled val="1"/>
        </dgm:presLayoutVars>
      </dgm:prSet>
      <dgm:spPr/>
    </dgm:pt>
  </dgm:ptLst>
  <dgm:cxnLst>
    <dgm:cxn modelId="{BCA7E501-100C-D643-AEFD-14595B5012F7}" type="presOf" srcId="{25A4BABA-8E0F-B942-88EB-BC2624AABB5F}" destId="{EB932547-FF0E-094C-B985-378A15B143F1}" srcOrd="0" destOrd="2" presId="urn:microsoft.com/office/officeart/2005/8/layout/vList5"/>
    <dgm:cxn modelId="{B78BF906-D1A2-7447-875B-038F4C83DFF1}" srcId="{D2410F8D-2993-984F-AD76-73009D35757F}" destId="{6CCC77AF-C3B7-8E4E-9840-A72C8AC10D6A}" srcOrd="1" destOrd="0" parTransId="{9680B028-BB83-E04C-BBC1-2C69361D3FDD}" sibTransId="{E973E488-BAD9-5D45-8409-42F9E4CD8CED}"/>
    <dgm:cxn modelId="{C48B7D0E-2338-4242-BE34-F1CB7733E09A}" type="presOf" srcId="{DBC1E2F6-A3D6-E345-9A80-B2ABB21F83DF}" destId="{2E663728-AF29-344C-A1B7-A11D9912EF0B}" srcOrd="0" destOrd="5" presId="urn:microsoft.com/office/officeart/2005/8/layout/vList5"/>
    <dgm:cxn modelId="{B8B0CA0F-FC3B-D547-892A-16CD23B30ED7}" srcId="{D2410F8D-2993-984F-AD76-73009D35757F}" destId="{2E58CC06-5773-3E41-A9A1-242283326CE2}" srcOrd="3" destOrd="0" parTransId="{9586A26E-9002-7B4A-AED4-FE941A1E029B}" sibTransId="{2489A925-F734-8044-B49A-12B28420351A}"/>
    <dgm:cxn modelId="{8D727116-BF22-FC49-B0F5-68BA43618B7E}" type="presOf" srcId="{66076701-FC8B-5D47-8005-D10E5F9ABA98}" destId="{2E663728-AF29-344C-A1B7-A11D9912EF0B}" srcOrd="0" destOrd="3" presId="urn:microsoft.com/office/officeart/2005/8/layout/vList5"/>
    <dgm:cxn modelId="{19674428-B751-A646-9F14-627D528CB820}" srcId="{8B1AC748-087A-B343-B731-42E9C8FECE4F}" destId="{38E1BEAD-BECB-DB47-8FB2-668E7D94180F}" srcOrd="1" destOrd="0" parTransId="{0E49496E-5627-7144-984C-EAF2237D13F0}" sibTransId="{F64A832E-0CE1-E543-A3ED-2CEE2F196DC7}"/>
    <dgm:cxn modelId="{C2CA7C2E-D211-EC4C-87D9-5A7BDAAA03BC}" type="presOf" srcId="{9499195B-3702-D849-BA7D-C3CE94C39C0C}" destId="{CA450D22-1D82-124D-B77E-6998BAAC654F}" srcOrd="0" destOrd="2" presId="urn:microsoft.com/office/officeart/2005/8/layout/vList5"/>
    <dgm:cxn modelId="{8E02BB30-E982-E547-8454-059B13CEDC00}" type="presOf" srcId="{56D138BF-B613-C143-9C6E-A1536A845B93}" destId="{CA450D22-1D82-124D-B77E-6998BAAC654F}" srcOrd="0" destOrd="0" presId="urn:microsoft.com/office/officeart/2005/8/layout/vList5"/>
    <dgm:cxn modelId="{DC60E034-EBE8-C949-93A1-9C67C2436AB2}" srcId="{A9208789-9E5A-974E-8504-60BE9F75B3E6}" destId="{564324BC-7680-054B-AD94-8016D001AED1}" srcOrd="1" destOrd="0" parTransId="{1BC59E12-DF5B-A543-8C40-5CC6F5964C51}" sibTransId="{4CDDCD2C-6D77-574B-BFD4-4341F704EB49}"/>
    <dgm:cxn modelId="{9987213B-7E2F-4B44-96C0-B6568ADD3B37}" type="presOf" srcId="{4DE6A72B-29C3-4040-BF5B-4B8C43B4C071}" destId="{2E663728-AF29-344C-A1B7-A11D9912EF0B}" srcOrd="0" destOrd="4" presId="urn:microsoft.com/office/officeart/2005/8/layout/vList5"/>
    <dgm:cxn modelId="{E7B3BD3B-50B8-A443-A3D3-23283B684056}" srcId="{A9208789-9E5A-974E-8504-60BE9F75B3E6}" destId="{472EF1B3-CB45-AC45-859B-1B0FA9893A42}" srcOrd="3" destOrd="0" parTransId="{FCC376BA-45C5-BD4A-BB4C-A565C6CDB345}" sibTransId="{2A729AA5-1348-8F4D-8CA1-B824CEF90D22}"/>
    <dgm:cxn modelId="{75B3E03B-1B43-3641-BB8E-CA2359AA9B37}" type="presOf" srcId="{564324BC-7680-054B-AD94-8016D001AED1}" destId="{CA450D22-1D82-124D-B77E-6998BAAC654F}" srcOrd="0" destOrd="1" presId="urn:microsoft.com/office/officeart/2005/8/layout/vList5"/>
    <dgm:cxn modelId="{75A84D3E-31B4-8041-BB62-34CADA485E1B}" srcId="{8B1AC748-087A-B343-B731-42E9C8FECE4F}" destId="{25A4BABA-8E0F-B942-88EB-BC2624AABB5F}" srcOrd="2" destOrd="0" parTransId="{3BE8A2C3-F231-0E42-BEF6-FDF474D7258A}" sibTransId="{4E7E6E9E-1CF7-6D42-BEE5-1E9CD032DAE8}"/>
    <dgm:cxn modelId="{525C925C-E55B-AA45-9F36-795EADF65868}" srcId="{6CCC77AF-C3B7-8E4E-9840-A72C8AC10D6A}" destId="{DBC1E2F6-A3D6-E345-9A80-B2ABB21F83DF}" srcOrd="5" destOrd="0" parTransId="{C555EB07-4F96-8747-AE2E-D67815C5483E}" sibTransId="{9BB99B2E-F497-D240-A380-018EEE80037B}"/>
    <dgm:cxn modelId="{A6489F5C-2432-9A4E-9404-206CD9057322}" srcId="{2E58CC06-5773-3E41-A9A1-242283326CE2}" destId="{0670C208-A907-2F4C-B613-8B320976F0B6}" srcOrd="0" destOrd="0" parTransId="{78B1E1DF-4791-CF40-9795-BF548611D3A1}" sibTransId="{E65895DB-EB91-744B-BA52-1715B0AEB5F8}"/>
    <dgm:cxn modelId="{2E97CE5C-203D-E547-9D7A-660DA08B53F9}" srcId="{6CCC77AF-C3B7-8E4E-9840-A72C8AC10D6A}" destId="{B7682831-F76D-5047-AEE8-3018E6C9293F}" srcOrd="0" destOrd="0" parTransId="{43047E30-5B6E-4543-B834-D9D3C59094E3}" sibTransId="{04F3A4E2-ECC1-DA43-9F94-A4B969FD789D}"/>
    <dgm:cxn modelId="{07A8ED60-3644-4F7F-A7F8-B4D9CA443A44}" srcId="{6CCC77AF-C3B7-8E4E-9840-A72C8AC10D6A}" destId="{EC92886C-5E1E-4FFA-BEE4-21EB5C9C0020}" srcOrd="1" destOrd="0" parTransId="{A064A45E-54E4-472D-81E2-AC2713170BB6}" sibTransId="{69F2B388-1CA0-44C7-BD62-6EAFB959CC52}"/>
    <dgm:cxn modelId="{E9CAEE62-18B6-D645-B868-C6BAC1925739}" type="presOf" srcId="{8B1AC748-087A-B343-B731-42E9C8FECE4F}" destId="{CE4709E3-3C35-5649-BFF5-FD4CFA1F49AA}" srcOrd="0" destOrd="0" presId="urn:microsoft.com/office/officeart/2005/8/layout/vList5"/>
    <dgm:cxn modelId="{0C5D6F44-3AB1-4F4D-9C7D-32AE0B43C655}" type="presOf" srcId="{B99000D0-03D6-7545-8A31-584F95C5632C}" destId="{18BACF26-55AD-F34B-82D5-23433D637FDC}" srcOrd="0" destOrd="0" presId="urn:microsoft.com/office/officeart/2005/8/layout/vList5"/>
    <dgm:cxn modelId="{F9D06873-3553-0045-94DD-74C9912D277F}" type="presOf" srcId="{0670C208-A907-2F4C-B613-8B320976F0B6}" destId="{529972AA-D80B-AD4A-96EC-32E594034306}" srcOrd="0" destOrd="0" presId="urn:microsoft.com/office/officeart/2005/8/layout/vList5"/>
    <dgm:cxn modelId="{D18B8E53-9DC0-A543-BB8A-683B3FCFE48E}" srcId="{6CCC77AF-C3B7-8E4E-9840-A72C8AC10D6A}" destId="{4DE6A72B-29C3-4040-BF5B-4B8C43B4C071}" srcOrd="4" destOrd="0" parTransId="{A858CEE5-3F63-1444-BB0F-27A52A592170}" sibTransId="{6A3CD052-84D6-C74A-A07F-7AD61FFF819A}"/>
    <dgm:cxn modelId="{BE29BC53-473E-C346-8FB2-4DFE61774E35}" srcId="{6CCC77AF-C3B7-8E4E-9840-A72C8AC10D6A}" destId="{3F760656-DE0F-3B4E-9938-551D29AADC4F}" srcOrd="2" destOrd="0" parTransId="{3E43853F-29B4-874F-9CD8-811BD0F0AFDA}" sibTransId="{6CB6D21E-CBA0-F84A-A99B-73F3E89EB7AF}"/>
    <dgm:cxn modelId="{D164F874-CDFE-FC4E-86C1-1E6DD890841F}" srcId="{8B1AC748-087A-B343-B731-42E9C8FECE4F}" destId="{9CB842F4-7C6C-3844-8102-D560E0BEC91E}" srcOrd="0" destOrd="0" parTransId="{4A042D20-446D-FC46-9DBD-456A1EBCCCDE}" sibTransId="{50422F5A-22F4-7D43-B048-C62F350ABFDC}"/>
    <dgm:cxn modelId="{43C81E59-1FF9-5541-A5BD-078D80FD87DB}" srcId="{A9208789-9E5A-974E-8504-60BE9F75B3E6}" destId="{56D138BF-B613-C143-9C6E-A1536A845B93}" srcOrd="0" destOrd="0" parTransId="{5270BF00-3205-6344-8378-101799E131A7}" sibTransId="{9BEBF0EC-3426-B64B-A81F-B9DD8952D084}"/>
    <dgm:cxn modelId="{2ABEDA59-A102-564A-A03B-BB465F03F8AB}" srcId="{D2410F8D-2993-984F-AD76-73009D35757F}" destId="{8B1AC748-087A-B343-B731-42E9C8FECE4F}" srcOrd="2" destOrd="0" parTransId="{7F1F940B-3309-214E-973A-E0E466E03EEF}" sibTransId="{FC9C3923-71B4-9542-9278-0776CD24CEB8}"/>
    <dgm:cxn modelId="{EB58EE7A-5E09-5B44-A869-3EFBC653FFAE}" type="presOf" srcId="{F466DA73-D7B7-CA48-942C-5EE3D39EC020}" destId="{529972AA-D80B-AD4A-96EC-32E594034306}" srcOrd="0" destOrd="1" presId="urn:microsoft.com/office/officeart/2005/8/layout/vList5"/>
    <dgm:cxn modelId="{47339C83-4979-4090-B57E-5D0535274722}" srcId="{6CCC77AF-C3B7-8E4E-9840-A72C8AC10D6A}" destId="{27B04BFB-627E-404B-B06D-E948C4C13CF8}" srcOrd="6" destOrd="0" parTransId="{0ADFD5D1-8721-49CD-AC1B-0AADD1704E87}" sibTransId="{E1B663BD-5C7C-4401-8846-692D562614FE}"/>
    <dgm:cxn modelId="{9393868F-9102-CB41-9101-7D4BF36B3B73}" srcId="{A9208789-9E5A-974E-8504-60BE9F75B3E6}" destId="{69466F0F-C728-774F-B584-D40BE8B84EAD}" srcOrd="4" destOrd="0" parTransId="{9C4C603C-67ED-6343-865A-34B5B50DF724}" sibTransId="{1A688C79-FFDC-BB46-B6CE-5BEA5A53808A}"/>
    <dgm:cxn modelId="{9FA63590-8197-7044-BDCB-4E04C40B104C}" type="presOf" srcId="{9CA7BA51-8175-744B-9EB2-4E81760459CA}" destId="{60681074-CCFB-9042-8D51-CBB8AFC9FCFC}" srcOrd="0" destOrd="1" presId="urn:microsoft.com/office/officeart/2005/8/layout/vList5"/>
    <dgm:cxn modelId="{52CE7995-5274-D542-A0BF-22E0DD1CE1F4}" type="presOf" srcId="{9259F942-4FC3-2444-92EF-C5A01DC73BD0}" destId="{60681074-CCFB-9042-8D51-CBB8AFC9FCFC}" srcOrd="0" destOrd="0" presId="urn:microsoft.com/office/officeart/2005/8/layout/vList5"/>
    <dgm:cxn modelId="{86E4E896-C7A3-BB41-8077-D7DF9EFF2F20}" type="presOf" srcId="{A9208789-9E5A-974E-8504-60BE9F75B3E6}" destId="{84EB9908-8873-CF45-A276-D9A5DF4A9727}" srcOrd="0" destOrd="0" presId="urn:microsoft.com/office/officeart/2005/8/layout/vList5"/>
    <dgm:cxn modelId="{6EC93899-714B-5640-B095-470A817C852D}" srcId="{B99000D0-03D6-7545-8A31-584F95C5632C}" destId="{9CA7BA51-8175-744B-9EB2-4E81760459CA}" srcOrd="1" destOrd="0" parTransId="{5440875F-D81F-534A-8269-9C5AE84C2229}" sibTransId="{962A5744-081E-3740-9AC7-095662E1122D}"/>
    <dgm:cxn modelId="{FE700BA2-6D0E-584C-A018-E6001EB7A890}" srcId="{B99000D0-03D6-7545-8A31-584F95C5632C}" destId="{9259F942-4FC3-2444-92EF-C5A01DC73BD0}" srcOrd="0" destOrd="0" parTransId="{0CD831F6-D870-C94F-A04D-17FF749CB1D2}" sibTransId="{8DB4D5A2-A80C-314E-A405-E413B2B877AF}"/>
    <dgm:cxn modelId="{2364E0A3-A6B5-0244-9B51-987311B24D65}" srcId="{2E58CC06-5773-3E41-A9A1-242283326CE2}" destId="{F466DA73-D7B7-CA48-942C-5EE3D39EC020}" srcOrd="1" destOrd="0" parTransId="{6A6172BA-28D8-D042-91D5-36DDC65133B2}" sibTransId="{1D9F373B-7854-5D44-ABF8-5821E68CD814}"/>
    <dgm:cxn modelId="{86DCD8A8-E53F-414E-AD7B-FFA86087E505}" srcId="{D2410F8D-2993-984F-AD76-73009D35757F}" destId="{A9208789-9E5A-974E-8504-60BE9F75B3E6}" srcOrd="0" destOrd="0" parTransId="{D43C6327-D4CB-304D-84E0-D23C05DD8D6F}" sibTransId="{F08432BF-6DC5-3343-85BC-277A30626CFF}"/>
    <dgm:cxn modelId="{1C7D16AB-F0F3-1C4D-8288-39EC0BF7DD49}" srcId="{A9208789-9E5A-974E-8504-60BE9F75B3E6}" destId="{9499195B-3702-D849-BA7D-C3CE94C39C0C}" srcOrd="2" destOrd="0" parTransId="{3CE745DD-DAEB-A649-AAC5-83B08CA0A4B3}" sibTransId="{34F957D0-92BC-9340-BEB6-A79C759254E0}"/>
    <dgm:cxn modelId="{69728AB0-C559-714D-9046-E0535158CD0A}" srcId="{D2410F8D-2993-984F-AD76-73009D35757F}" destId="{B99000D0-03D6-7545-8A31-584F95C5632C}" srcOrd="4" destOrd="0" parTransId="{B3A1E72C-5126-144F-875E-E559630D4057}" sibTransId="{654CA903-7FD7-B746-9271-133FECA4238C}"/>
    <dgm:cxn modelId="{C98EE7BE-10AB-4A47-8C37-630285D5A9B5}" type="presOf" srcId="{6CCC77AF-C3B7-8E4E-9840-A72C8AC10D6A}" destId="{54F2B940-23A0-6840-BD8B-DDDE3A4BF622}" srcOrd="0" destOrd="0" presId="urn:microsoft.com/office/officeart/2005/8/layout/vList5"/>
    <dgm:cxn modelId="{7E2BCDC0-1586-7A4A-A191-4783B0F354ED}" type="presOf" srcId="{27B04BFB-627E-404B-B06D-E948C4C13CF8}" destId="{2E663728-AF29-344C-A1B7-A11D9912EF0B}" srcOrd="0" destOrd="6" presId="urn:microsoft.com/office/officeart/2005/8/layout/vList5"/>
    <dgm:cxn modelId="{8D26EDC1-D92A-0D49-80F6-75330547B6EA}" type="presOf" srcId="{38E1BEAD-BECB-DB47-8FB2-668E7D94180F}" destId="{EB932547-FF0E-094C-B985-378A15B143F1}" srcOrd="0" destOrd="1" presId="urn:microsoft.com/office/officeart/2005/8/layout/vList5"/>
    <dgm:cxn modelId="{BBE4DEC8-5169-0649-902A-DB5ADD32E09C}" srcId="{6CCC77AF-C3B7-8E4E-9840-A72C8AC10D6A}" destId="{66076701-FC8B-5D47-8005-D10E5F9ABA98}" srcOrd="3" destOrd="0" parTransId="{953C4111-842B-A849-912C-F51CEC476F7C}" sibTransId="{CB42EBFC-70F0-3D43-A8D6-8C06ABBE7B30}"/>
    <dgm:cxn modelId="{84EE82CB-0C21-4545-8092-FDAA4F7E9C3C}" type="presOf" srcId="{EC92886C-5E1E-4FFA-BEE4-21EB5C9C0020}" destId="{2E663728-AF29-344C-A1B7-A11D9912EF0B}" srcOrd="0" destOrd="1" presId="urn:microsoft.com/office/officeart/2005/8/layout/vList5"/>
    <dgm:cxn modelId="{8C4878CF-3FBC-FA4D-B381-7BB13B270311}" type="presOf" srcId="{472EF1B3-CB45-AC45-859B-1B0FA9893A42}" destId="{CA450D22-1D82-124D-B77E-6998BAAC654F}" srcOrd="0" destOrd="3" presId="urn:microsoft.com/office/officeart/2005/8/layout/vList5"/>
    <dgm:cxn modelId="{290379DA-F921-0F4A-8597-E82AE9470C67}" type="presOf" srcId="{D2410F8D-2993-984F-AD76-73009D35757F}" destId="{0ADB10C9-5099-7746-A541-5575C01306E0}" srcOrd="0" destOrd="0" presId="urn:microsoft.com/office/officeart/2005/8/layout/vList5"/>
    <dgm:cxn modelId="{C154CAE9-E755-5C4E-99DC-ABAAF41D4767}" type="presOf" srcId="{2E58CC06-5773-3E41-A9A1-242283326CE2}" destId="{A87BB83E-4265-1F45-9C00-9122E7D01DFA}" srcOrd="0" destOrd="0" presId="urn:microsoft.com/office/officeart/2005/8/layout/vList5"/>
    <dgm:cxn modelId="{B1DF73EE-5417-0C45-A493-354FB1603A88}" type="presOf" srcId="{69466F0F-C728-774F-B584-D40BE8B84EAD}" destId="{CA450D22-1D82-124D-B77E-6998BAAC654F}" srcOrd="0" destOrd="4" presId="urn:microsoft.com/office/officeart/2005/8/layout/vList5"/>
    <dgm:cxn modelId="{DF2199F1-4AB0-B14F-8FF6-EBB25D07C7C9}" type="presOf" srcId="{9CB842F4-7C6C-3844-8102-D560E0BEC91E}" destId="{EB932547-FF0E-094C-B985-378A15B143F1}" srcOrd="0" destOrd="0" presId="urn:microsoft.com/office/officeart/2005/8/layout/vList5"/>
    <dgm:cxn modelId="{76A4E1F5-02FE-6B4E-9C65-A378A3ABBE47}" type="presOf" srcId="{B7682831-F76D-5047-AEE8-3018E6C9293F}" destId="{2E663728-AF29-344C-A1B7-A11D9912EF0B}" srcOrd="0" destOrd="0" presId="urn:microsoft.com/office/officeart/2005/8/layout/vList5"/>
    <dgm:cxn modelId="{0EC659F6-D064-EE41-89ED-D0E6FB29728F}" type="presOf" srcId="{3F760656-DE0F-3B4E-9938-551D29AADC4F}" destId="{2E663728-AF29-344C-A1B7-A11D9912EF0B}" srcOrd="0" destOrd="2" presId="urn:microsoft.com/office/officeart/2005/8/layout/vList5"/>
    <dgm:cxn modelId="{4956ED2E-CFD7-F140-B0D9-027179F5FA29}" type="presParOf" srcId="{0ADB10C9-5099-7746-A541-5575C01306E0}" destId="{6474A893-70DC-DE45-8717-59A89404E93D}" srcOrd="0" destOrd="0" presId="urn:microsoft.com/office/officeart/2005/8/layout/vList5"/>
    <dgm:cxn modelId="{AF6A6552-55A7-CF4D-BEE1-80A45E5F80F4}" type="presParOf" srcId="{6474A893-70DC-DE45-8717-59A89404E93D}" destId="{84EB9908-8873-CF45-A276-D9A5DF4A9727}" srcOrd="0" destOrd="0" presId="urn:microsoft.com/office/officeart/2005/8/layout/vList5"/>
    <dgm:cxn modelId="{3E193B69-2597-184C-958E-D6CE3E4FC24E}" type="presParOf" srcId="{6474A893-70DC-DE45-8717-59A89404E93D}" destId="{CA450D22-1D82-124D-B77E-6998BAAC654F}" srcOrd="1" destOrd="0" presId="urn:microsoft.com/office/officeart/2005/8/layout/vList5"/>
    <dgm:cxn modelId="{56001DDC-AB27-7C48-BC9C-44A28F0A7086}" type="presParOf" srcId="{0ADB10C9-5099-7746-A541-5575C01306E0}" destId="{262647FA-A3DD-B844-AF9D-69A1360FC7E6}" srcOrd="1" destOrd="0" presId="urn:microsoft.com/office/officeart/2005/8/layout/vList5"/>
    <dgm:cxn modelId="{0133502E-E709-BC4A-AC5D-2ECD653F6618}" type="presParOf" srcId="{0ADB10C9-5099-7746-A541-5575C01306E0}" destId="{33599EC4-C539-1A48-8B69-1AA373C99688}" srcOrd="2" destOrd="0" presId="urn:microsoft.com/office/officeart/2005/8/layout/vList5"/>
    <dgm:cxn modelId="{E74D7B42-1B58-A641-ABB3-9EEB1EBD543F}" type="presParOf" srcId="{33599EC4-C539-1A48-8B69-1AA373C99688}" destId="{54F2B940-23A0-6840-BD8B-DDDE3A4BF622}" srcOrd="0" destOrd="0" presId="urn:microsoft.com/office/officeart/2005/8/layout/vList5"/>
    <dgm:cxn modelId="{10E7D76C-E46F-F84B-8CE2-802E1A68976F}" type="presParOf" srcId="{33599EC4-C539-1A48-8B69-1AA373C99688}" destId="{2E663728-AF29-344C-A1B7-A11D9912EF0B}" srcOrd="1" destOrd="0" presId="urn:microsoft.com/office/officeart/2005/8/layout/vList5"/>
    <dgm:cxn modelId="{A4BB2A71-3ACC-AE4D-9AA6-E3C0EFF3E9AE}" type="presParOf" srcId="{0ADB10C9-5099-7746-A541-5575C01306E0}" destId="{D7794084-093C-AA41-9A02-CAF373578DD3}" srcOrd="3" destOrd="0" presId="urn:microsoft.com/office/officeart/2005/8/layout/vList5"/>
    <dgm:cxn modelId="{2B616B57-4CD9-544D-8FD6-A0DA19DC2065}" type="presParOf" srcId="{0ADB10C9-5099-7746-A541-5575C01306E0}" destId="{A06A3EA1-E1FE-3F4E-BCAB-0F07C4F3E7E6}" srcOrd="4" destOrd="0" presId="urn:microsoft.com/office/officeart/2005/8/layout/vList5"/>
    <dgm:cxn modelId="{6E2220AC-CFE5-0741-8387-78B1BCDFEC96}" type="presParOf" srcId="{A06A3EA1-E1FE-3F4E-BCAB-0F07C4F3E7E6}" destId="{CE4709E3-3C35-5649-BFF5-FD4CFA1F49AA}" srcOrd="0" destOrd="0" presId="urn:microsoft.com/office/officeart/2005/8/layout/vList5"/>
    <dgm:cxn modelId="{06B47C4A-DB36-D645-9D68-FE899B0A2515}" type="presParOf" srcId="{A06A3EA1-E1FE-3F4E-BCAB-0F07C4F3E7E6}" destId="{EB932547-FF0E-094C-B985-378A15B143F1}" srcOrd="1" destOrd="0" presId="urn:microsoft.com/office/officeart/2005/8/layout/vList5"/>
    <dgm:cxn modelId="{0940ADA0-0947-EE48-99C9-F7A9D6145F09}" type="presParOf" srcId="{0ADB10C9-5099-7746-A541-5575C01306E0}" destId="{B7D916EA-796F-9B41-97B5-9830F111CBAD}" srcOrd="5" destOrd="0" presId="urn:microsoft.com/office/officeart/2005/8/layout/vList5"/>
    <dgm:cxn modelId="{8DC34DCF-288D-8846-AA59-C35DB8DDF282}" type="presParOf" srcId="{0ADB10C9-5099-7746-A541-5575C01306E0}" destId="{C9816444-E550-2C47-A155-483246047CA6}" srcOrd="6" destOrd="0" presId="urn:microsoft.com/office/officeart/2005/8/layout/vList5"/>
    <dgm:cxn modelId="{7029BC14-35FF-0843-985F-3D9B2AC9BDD6}" type="presParOf" srcId="{C9816444-E550-2C47-A155-483246047CA6}" destId="{A87BB83E-4265-1F45-9C00-9122E7D01DFA}" srcOrd="0" destOrd="0" presId="urn:microsoft.com/office/officeart/2005/8/layout/vList5"/>
    <dgm:cxn modelId="{3344EFF0-DF82-8E45-AC18-776479D08A9B}" type="presParOf" srcId="{C9816444-E550-2C47-A155-483246047CA6}" destId="{529972AA-D80B-AD4A-96EC-32E594034306}" srcOrd="1" destOrd="0" presId="urn:microsoft.com/office/officeart/2005/8/layout/vList5"/>
    <dgm:cxn modelId="{BD9A85C3-566E-A244-AB97-9A30617431FF}" type="presParOf" srcId="{0ADB10C9-5099-7746-A541-5575C01306E0}" destId="{FCF14D7E-7FD3-E746-8046-B863E1BFDBD9}" srcOrd="7" destOrd="0" presId="urn:microsoft.com/office/officeart/2005/8/layout/vList5"/>
    <dgm:cxn modelId="{E351303B-2E52-E042-B186-541E806EF19B}" type="presParOf" srcId="{0ADB10C9-5099-7746-A541-5575C01306E0}" destId="{FBBE2070-DD7D-3844-B630-C0C78B50045A}" srcOrd="8" destOrd="0" presId="urn:microsoft.com/office/officeart/2005/8/layout/vList5"/>
    <dgm:cxn modelId="{5B06684C-B6A4-0A4E-A83E-0E7BD3B5AD3C}" type="presParOf" srcId="{FBBE2070-DD7D-3844-B630-C0C78B50045A}" destId="{18BACF26-55AD-F34B-82D5-23433D637FDC}" srcOrd="0" destOrd="0" presId="urn:microsoft.com/office/officeart/2005/8/layout/vList5"/>
    <dgm:cxn modelId="{4EC14AB7-7AFA-D94D-9508-A2C23E2F13BE}" type="presParOf" srcId="{FBBE2070-DD7D-3844-B630-C0C78B50045A}" destId="{60681074-CCFB-9042-8D51-CBB8AFC9FCF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2410F8D-2993-984F-AD76-73009D35757F}" type="doc">
      <dgm:prSet loTypeId="urn:microsoft.com/office/officeart/2005/8/layout/vList5" loCatId="" qsTypeId="urn:microsoft.com/office/officeart/2005/8/quickstyle/simple1" qsCatId="simple" csTypeId="urn:microsoft.com/office/officeart/2005/8/colors/accent4_2" csCatId="accent4" phldr="1"/>
      <dgm:spPr/>
      <dgm:t>
        <a:bodyPr/>
        <a:lstStyle/>
        <a:p>
          <a:endParaRPr lang="en-US"/>
        </a:p>
      </dgm:t>
    </dgm:pt>
    <dgm:pt modelId="{6CCC77AF-C3B7-8E4E-9840-A72C8AC10D6A}">
      <dgm:prSet phldrT="[Text]" custT="1"/>
      <dgm:spPr/>
      <dgm:t>
        <a:bodyPr/>
        <a:lstStyle/>
        <a:p>
          <a:pPr rtl="0"/>
          <a:r>
            <a:rPr lang="en-US" sz="2000" dirty="0">
              <a:latin typeface="Arial" charset="0"/>
              <a:ea typeface="Arial" charset="0"/>
              <a:cs typeface="Arial" charset="0"/>
            </a:rPr>
            <a:t>Facebook (FB)</a:t>
          </a:r>
        </a:p>
      </dgm:t>
    </dgm:pt>
    <dgm:pt modelId="{9680B028-BB83-E04C-BBC1-2C69361D3FDD}" type="parTrans" cxnId="{B78BF906-D1A2-7447-875B-038F4C83DFF1}">
      <dgm:prSet/>
      <dgm:spPr/>
      <dgm:t>
        <a:bodyPr/>
        <a:lstStyle/>
        <a:p>
          <a:endParaRPr lang="en-US">
            <a:latin typeface="Arial" charset="0"/>
            <a:ea typeface="Arial" charset="0"/>
            <a:cs typeface="Arial" charset="0"/>
          </a:endParaRPr>
        </a:p>
      </dgm:t>
    </dgm:pt>
    <dgm:pt modelId="{E973E488-BAD9-5D45-8409-42F9E4CD8CED}" type="sibTrans" cxnId="{B78BF906-D1A2-7447-875B-038F4C83DFF1}">
      <dgm:prSet/>
      <dgm:spPr/>
      <dgm:t>
        <a:bodyPr/>
        <a:lstStyle/>
        <a:p>
          <a:endParaRPr lang="en-US">
            <a:latin typeface="Arial" charset="0"/>
            <a:ea typeface="Arial" charset="0"/>
            <a:cs typeface="Arial" charset="0"/>
          </a:endParaRPr>
        </a:p>
      </dgm:t>
    </dgm:pt>
    <dgm:pt modelId="{B7682831-F76D-5047-AEE8-3018E6C9293F}">
      <dgm:prSet phldrT="[Text]" custT="1"/>
      <dgm:spPr/>
      <dgm:t>
        <a:bodyP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43047E30-5B6E-4543-B834-D9D3C59094E3}" type="parTrans" cxnId="{2E97CE5C-203D-E547-9D7A-660DA08B53F9}">
      <dgm:prSet/>
      <dgm:spPr/>
      <dgm:t>
        <a:bodyPr/>
        <a:lstStyle/>
        <a:p>
          <a:endParaRPr lang="en-US">
            <a:latin typeface="Arial" charset="0"/>
            <a:ea typeface="Arial" charset="0"/>
            <a:cs typeface="Arial" charset="0"/>
          </a:endParaRPr>
        </a:p>
      </dgm:t>
    </dgm:pt>
    <dgm:pt modelId="{04F3A4E2-ECC1-DA43-9F94-A4B969FD789D}" type="sibTrans" cxnId="{2E97CE5C-203D-E547-9D7A-660DA08B53F9}">
      <dgm:prSet/>
      <dgm:spPr/>
      <dgm:t>
        <a:bodyPr/>
        <a:lstStyle/>
        <a:p>
          <a:endParaRPr lang="en-US">
            <a:latin typeface="Arial" charset="0"/>
            <a:ea typeface="Arial" charset="0"/>
            <a:cs typeface="Arial" charset="0"/>
          </a:endParaRPr>
        </a:p>
      </dgm:t>
    </dgm:pt>
    <dgm:pt modelId="{8B1AC748-087A-B343-B731-42E9C8FECE4F}">
      <dgm:prSet phldrT="[Text]" custT="1"/>
      <dgm:spPr/>
      <dgm:t>
        <a:bodyPr/>
        <a:lstStyle/>
        <a:p>
          <a:pPr rtl="0"/>
          <a:r>
            <a:rPr lang="en-US" sz="2000" dirty="0" err="1">
              <a:latin typeface="Arial" charset="0"/>
              <a:ea typeface="Arial" charset="0"/>
              <a:cs typeface="Arial" charset="0"/>
            </a:rPr>
            <a:t>Stamps.com</a:t>
          </a:r>
          <a:r>
            <a:rPr lang="en-US" sz="2000" dirty="0">
              <a:latin typeface="Arial" charset="0"/>
              <a:ea typeface="Arial" charset="0"/>
              <a:cs typeface="Arial" charset="0"/>
            </a:rPr>
            <a:t> </a:t>
          </a:r>
          <a:r>
            <a:rPr lang="en-US" sz="2000" dirty="0" err="1">
              <a:latin typeface="Arial" charset="0"/>
              <a:ea typeface="Arial" charset="0"/>
              <a:cs typeface="Arial" charset="0"/>
            </a:rPr>
            <a:t>Inc</a:t>
          </a:r>
          <a:r>
            <a:rPr lang="en-US" sz="2000" dirty="0">
              <a:latin typeface="Arial" charset="0"/>
              <a:ea typeface="Arial" charset="0"/>
              <a:cs typeface="Arial" charset="0"/>
            </a:rPr>
            <a:t> (STMP)</a:t>
          </a:r>
        </a:p>
      </dgm:t>
    </dgm:pt>
    <dgm:pt modelId="{7F1F940B-3309-214E-973A-E0E466E03EEF}" type="parTrans" cxnId="{2ABEDA59-A102-564A-A03B-BB465F03F8AB}">
      <dgm:prSet/>
      <dgm:spPr/>
      <dgm:t>
        <a:bodyPr/>
        <a:lstStyle/>
        <a:p>
          <a:endParaRPr lang="en-US">
            <a:latin typeface="Arial" charset="0"/>
            <a:ea typeface="Arial" charset="0"/>
            <a:cs typeface="Arial" charset="0"/>
          </a:endParaRPr>
        </a:p>
      </dgm:t>
    </dgm:pt>
    <dgm:pt modelId="{FC9C3923-71B4-9542-9278-0776CD24CEB8}" type="sibTrans" cxnId="{2ABEDA59-A102-564A-A03B-BB465F03F8AB}">
      <dgm:prSet/>
      <dgm:spPr/>
      <dgm:t>
        <a:bodyPr/>
        <a:lstStyle/>
        <a:p>
          <a:endParaRPr lang="en-US">
            <a:latin typeface="Arial" charset="0"/>
            <a:ea typeface="Arial" charset="0"/>
            <a:cs typeface="Arial" charset="0"/>
          </a:endParaRPr>
        </a:p>
      </dgm:t>
    </dgm:pt>
    <dgm:pt modelId="{9CB842F4-7C6C-3844-8102-D560E0BEC91E}">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4A042D20-446D-FC46-9DBD-456A1EBCCCDE}" type="parTrans" cxnId="{D164F874-CDFE-FC4E-86C1-1E6DD890841F}">
      <dgm:prSet/>
      <dgm:spPr/>
      <dgm:t>
        <a:bodyPr/>
        <a:lstStyle/>
        <a:p>
          <a:endParaRPr lang="en-US">
            <a:latin typeface="Arial" charset="0"/>
            <a:ea typeface="Arial" charset="0"/>
            <a:cs typeface="Arial" charset="0"/>
          </a:endParaRPr>
        </a:p>
      </dgm:t>
    </dgm:pt>
    <dgm:pt modelId="{50422F5A-22F4-7D43-B048-C62F350ABFDC}" type="sibTrans" cxnId="{D164F874-CDFE-FC4E-86C1-1E6DD890841F}">
      <dgm:prSet/>
      <dgm:spPr/>
      <dgm:t>
        <a:bodyPr/>
        <a:lstStyle/>
        <a:p>
          <a:endParaRPr lang="en-US">
            <a:latin typeface="Arial" charset="0"/>
            <a:ea typeface="Arial" charset="0"/>
            <a:cs typeface="Arial" charset="0"/>
          </a:endParaRPr>
        </a:p>
      </dgm:t>
    </dgm:pt>
    <dgm:pt modelId="{2E58CC06-5773-3E41-A9A1-242283326CE2}">
      <dgm:prSet phldrT="[Text]" custT="1"/>
      <dgm:spPr/>
      <dgm:t>
        <a:bodyPr/>
        <a:lstStyle/>
        <a:p>
          <a:pPr rtl="0"/>
          <a:r>
            <a:rPr lang="en-US" sz="2000" dirty="0">
              <a:latin typeface="Arial" charset="0"/>
              <a:ea typeface="Arial" charset="0"/>
              <a:cs typeface="Arial" charset="0"/>
            </a:rPr>
            <a:t> The PNC Financial Services Group (PNC)</a:t>
          </a:r>
        </a:p>
      </dgm:t>
    </dgm:pt>
    <dgm:pt modelId="{9586A26E-9002-7B4A-AED4-FE941A1E029B}" type="parTrans" cxnId="{B8B0CA0F-FC3B-D547-892A-16CD23B30ED7}">
      <dgm:prSet/>
      <dgm:spPr/>
      <dgm:t>
        <a:bodyPr/>
        <a:lstStyle/>
        <a:p>
          <a:endParaRPr lang="en-US">
            <a:latin typeface="Arial" charset="0"/>
            <a:ea typeface="Arial" charset="0"/>
            <a:cs typeface="Arial" charset="0"/>
          </a:endParaRPr>
        </a:p>
      </dgm:t>
    </dgm:pt>
    <dgm:pt modelId="{2489A925-F734-8044-B49A-12B28420351A}" type="sibTrans" cxnId="{B8B0CA0F-FC3B-D547-892A-16CD23B30ED7}">
      <dgm:prSet/>
      <dgm:spPr/>
      <dgm:t>
        <a:bodyPr/>
        <a:lstStyle/>
        <a:p>
          <a:endParaRPr lang="en-US">
            <a:latin typeface="Arial" charset="0"/>
            <a:ea typeface="Arial" charset="0"/>
            <a:cs typeface="Arial" charset="0"/>
          </a:endParaRPr>
        </a:p>
      </dgm:t>
    </dgm:pt>
    <dgm:pt modelId="{0670C208-A907-2F4C-B613-8B320976F0B6}">
      <dgm:prSet phldrT="[Text]" custT="1"/>
      <dgm:spPr/>
      <dgm:t>
        <a:bodyPr anchor="t"/>
        <a:lstStyle/>
        <a:p>
          <a:pPr marL="114300" lvl="1" indent="0" algn="l" defTabSz="622300">
            <a:lnSpc>
              <a:spcPct val="90000"/>
            </a:lnSpc>
            <a:spcBef>
              <a:spcPct val="0"/>
            </a:spcBef>
            <a:spcAft>
              <a:spcPct val="15000"/>
            </a:spcAft>
            <a:buChar char="•"/>
          </a:pPr>
          <a:r>
            <a:rPr lang="en-US" sz="1400" dirty="0">
              <a:latin typeface="Arial" charset="0"/>
              <a:ea typeface="Arial" charset="0"/>
              <a:cs typeface="Arial" charset="0"/>
            </a:rPr>
            <a:t>  One of the largest diversified financial services companies in the U.S. with longevity and a consistent operating history.</a:t>
          </a:r>
        </a:p>
      </dgm:t>
    </dgm:pt>
    <dgm:pt modelId="{78B1E1DF-4791-CF40-9795-BF548611D3A1}" type="parTrans" cxnId="{A6489F5C-2432-9A4E-9404-206CD9057322}">
      <dgm:prSet/>
      <dgm:spPr/>
      <dgm:t>
        <a:bodyPr/>
        <a:lstStyle/>
        <a:p>
          <a:endParaRPr lang="en-US">
            <a:latin typeface="Arial" charset="0"/>
            <a:ea typeface="Arial" charset="0"/>
            <a:cs typeface="Arial" charset="0"/>
          </a:endParaRPr>
        </a:p>
      </dgm:t>
    </dgm:pt>
    <dgm:pt modelId="{E65895DB-EB91-744B-BA52-1715B0AEB5F8}" type="sibTrans" cxnId="{A6489F5C-2432-9A4E-9404-206CD9057322}">
      <dgm:prSet/>
      <dgm:spPr/>
      <dgm:t>
        <a:bodyPr/>
        <a:lstStyle/>
        <a:p>
          <a:endParaRPr lang="en-US">
            <a:latin typeface="Arial" charset="0"/>
            <a:ea typeface="Arial" charset="0"/>
            <a:cs typeface="Arial" charset="0"/>
          </a:endParaRPr>
        </a:p>
      </dgm:t>
    </dgm:pt>
    <dgm:pt modelId="{B99000D0-03D6-7545-8A31-584F95C5632C}">
      <dgm:prSet phldrT="[Text]" custT="1"/>
      <dgm:spPr/>
      <dgm:t>
        <a:bodyPr/>
        <a:lstStyle/>
        <a:p>
          <a:pPr rtl="0"/>
          <a:r>
            <a:rPr lang="en-US" sz="2000" dirty="0">
              <a:latin typeface="Arial" charset="0"/>
              <a:ea typeface="Arial" charset="0"/>
              <a:cs typeface="Arial" charset="0"/>
            </a:rPr>
            <a:t>Delta Airlines (DAL)</a:t>
          </a:r>
        </a:p>
      </dgm:t>
    </dgm:pt>
    <dgm:pt modelId="{B3A1E72C-5126-144F-875E-E559630D4057}" type="parTrans" cxnId="{69728AB0-C559-714D-9046-E0535158CD0A}">
      <dgm:prSet/>
      <dgm:spPr/>
      <dgm:t>
        <a:bodyPr/>
        <a:lstStyle/>
        <a:p>
          <a:endParaRPr lang="en-US">
            <a:latin typeface="Arial" charset="0"/>
            <a:ea typeface="Arial" charset="0"/>
            <a:cs typeface="Arial" charset="0"/>
          </a:endParaRPr>
        </a:p>
      </dgm:t>
    </dgm:pt>
    <dgm:pt modelId="{654CA903-7FD7-B746-9271-133FECA4238C}" type="sibTrans" cxnId="{69728AB0-C559-714D-9046-E0535158CD0A}">
      <dgm:prSet/>
      <dgm:spPr/>
      <dgm:t>
        <a:bodyPr/>
        <a:lstStyle/>
        <a:p>
          <a:endParaRPr lang="en-US">
            <a:latin typeface="Arial" charset="0"/>
            <a:ea typeface="Arial" charset="0"/>
            <a:cs typeface="Arial" charset="0"/>
          </a:endParaRPr>
        </a:p>
      </dgm:t>
    </dgm:pt>
    <dgm:pt modelId="{9259F942-4FC3-2444-92EF-C5A01DC73BD0}">
      <dgm:prSet phldrT="[Text]" custT="1"/>
      <dgm:spPr/>
      <dgm:t>
        <a:bodyPr anchor="t"/>
        <a:lstStyle/>
        <a:p>
          <a:pPr marL="114300" lvl="1" indent="0" algn="l" defTabSz="622300" rtl="0">
            <a:lnSpc>
              <a:spcPct val="90000"/>
            </a:lnSpc>
            <a:spcBef>
              <a:spcPct val="0"/>
            </a:spcBef>
            <a:spcAft>
              <a:spcPct val="15000"/>
            </a:spcAft>
            <a:buNone/>
          </a:pPr>
          <a:r>
            <a:rPr lang="en-US" sz="1200" dirty="0">
              <a:latin typeface="Arial" charset="0"/>
              <a:ea typeface="Arial" charset="0"/>
              <a:cs typeface="Arial" charset="0"/>
            </a:rPr>
            <a:t>One of the best-managed airlines with the highest operating margins among U.S. network carriers, Delta remains committed to returning 70% of its free cash flow to investors.  DAL maintains the oldest fleet at over 16 years on average with low capital costs but high maintenance and fuel costs, which aligns well with the current low oil prices.</a:t>
          </a:r>
        </a:p>
      </dgm:t>
    </dgm:pt>
    <dgm:pt modelId="{0CD831F6-D870-C94F-A04D-17FF749CB1D2}" type="parTrans" cxnId="{FE700BA2-6D0E-584C-A018-E6001EB7A890}">
      <dgm:prSet/>
      <dgm:spPr/>
      <dgm:t>
        <a:bodyPr/>
        <a:lstStyle/>
        <a:p>
          <a:endParaRPr lang="en-US">
            <a:latin typeface="Arial" charset="0"/>
            <a:ea typeface="Arial" charset="0"/>
            <a:cs typeface="Arial" charset="0"/>
          </a:endParaRPr>
        </a:p>
      </dgm:t>
    </dgm:pt>
    <dgm:pt modelId="{8DB4D5A2-A80C-314E-A405-E413B2B877AF}" type="sibTrans" cxnId="{FE700BA2-6D0E-584C-A018-E6001EB7A890}">
      <dgm:prSet/>
      <dgm:spPr/>
      <dgm:t>
        <a:bodyPr/>
        <a:lstStyle/>
        <a:p>
          <a:endParaRPr lang="en-US">
            <a:latin typeface="Arial" charset="0"/>
            <a:ea typeface="Arial" charset="0"/>
            <a:cs typeface="Arial" charset="0"/>
          </a:endParaRPr>
        </a:p>
      </dgm:t>
    </dgm:pt>
    <dgm:pt modelId="{EC92886C-5E1E-4FFA-BEE4-21EB5C9C0020}">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A064A45E-54E4-472D-81E2-AC2713170BB6}" type="parTrans" cxnId="{07A8ED60-3644-4F7F-A7F8-B4D9CA443A44}">
      <dgm:prSet/>
      <dgm:spPr/>
      <dgm:t>
        <a:bodyPr/>
        <a:lstStyle/>
        <a:p>
          <a:endParaRPr lang="en-US">
            <a:latin typeface="Arial" charset="0"/>
            <a:ea typeface="Arial" charset="0"/>
            <a:cs typeface="Arial" charset="0"/>
          </a:endParaRPr>
        </a:p>
      </dgm:t>
    </dgm:pt>
    <dgm:pt modelId="{69F2B388-1CA0-44C7-BD62-6EAFB959CC52}" type="sibTrans" cxnId="{07A8ED60-3644-4F7F-A7F8-B4D9CA443A44}">
      <dgm:prSet/>
      <dgm:spPr/>
      <dgm:t>
        <a:bodyPr/>
        <a:lstStyle/>
        <a:p>
          <a:endParaRPr lang="en-US">
            <a:latin typeface="Arial" charset="0"/>
            <a:ea typeface="Arial" charset="0"/>
            <a:cs typeface="Arial" charset="0"/>
          </a:endParaRPr>
        </a:p>
      </dgm:t>
    </dgm:pt>
    <dgm:pt modelId="{27B04BFB-627E-404B-B06D-E948C4C13CF8}">
      <dgm:prSet custT="1"/>
      <dgm:spPr/>
      <dgm:t>
        <a:bodyPr/>
        <a:lstStyle/>
        <a:p>
          <a:pPr marL="57150" marR="0" lvl="1" indent="-57150" algn="l" defTabSz="444500" rtl="0" eaLnBrk="1" fontAlgn="auto" latinLnBrk="0" hangingPunct="1">
            <a:lnSpc>
              <a:spcPct val="90000"/>
            </a:lnSpc>
            <a:spcBef>
              <a:spcPct val="0"/>
            </a:spcBef>
            <a:spcAft>
              <a:spcPct val="15000"/>
            </a:spcAft>
            <a:buClrTx/>
            <a:buSzTx/>
            <a:buFontTx/>
            <a:buNone/>
            <a:tabLst/>
            <a:defRPr/>
          </a:pPr>
          <a:endParaRPr lang="en-US" sz="1000" dirty="0">
            <a:latin typeface="Arial" charset="0"/>
            <a:ea typeface="Arial" charset="0"/>
            <a:cs typeface="Arial" charset="0"/>
          </a:endParaRPr>
        </a:p>
      </dgm:t>
    </dgm:pt>
    <dgm:pt modelId="{0ADFD5D1-8721-49CD-AC1B-0AADD1704E87}" type="parTrans" cxnId="{47339C83-4979-4090-B57E-5D0535274722}">
      <dgm:prSet/>
      <dgm:spPr/>
      <dgm:t>
        <a:bodyPr/>
        <a:lstStyle/>
        <a:p>
          <a:endParaRPr lang="en-US">
            <a:latin typeface="Arial" charset="0"/>
            <a:ea typeface="Arial" charset="0"/>
            <a:cs typeface="Arial" charset="0"/>
          </a:endParaRPr>
        </a:p>
      </dgm:t>
    </dgm:pt>
    <dgm:pt modelId="{E1B663BD-5C7C-4401-8846-692D562614FE}" type="sibTrans" cxnId="{47339C83-4979-4090-B57E-5D0535274722}">
      <dgm:prSet/>
      <dgm:spPr/>
      <dgm:t>
        <a:bodyPr/>
        <a:lstStyle/>
        <a:p>
          <a:endParaRPr lang="en-US">
            <a:latin typeface="Arial" charset="0"/>
            <a:ea typeface="Arial" charset="0"/>
            <a:cs typeface="Arial" charset="0"/>
          </a:endParaRPr>
        </a:p>
      </dgm:t>
    </dgm:pt>
    <dgm:pt modelId="{A9208789-9E5A-974E-8504-60BE9F75B3E6}">
      <dgm:prSet phldrT="[Text]" custT="1"/>
      <dgm:spPr/>
      <dgm:t>
        <a:bodyPr/>
        <a:lstStyle/>
        <a:p>
          <a:pPr rtl="0"/>
          <a:r>
            <a:rPr lang="en-US" sz="2000" dirty="0">
              <a:latin typeface="Arial" charset="0"/>
              <a:ea typeface="Arial" charset="0"/>
              <a:cs typeface="Arial" charset="0"/>
            </a:rPr>
            <a:t>SL Green Realty Corp (SLG)</a:t>
          </a:r>
        </a:p>
      </dgm:t>
    </dgm:pt>
    <dgm:pt modelId="{F08432BF-6DC5-3343-85BC-277A30626CFF}" type="sibTrans" cxnId="{86DCD8A8-E53F-414E-AD7B-FFA86087E505}">
      <dgm:prSet/>
      <dgm:spPr/>
      <dgm:t>
        <a:bodyPr/>
        <a:lstStyle/>
        <a:p>
          <a:endParaRPr lang="en-US">
            <a:latin typeface="Arial" charset="0"/>
            <a:ea typeface="Arial" charset="0"/>
            <a:cs typeface="Arial" charset="0"/>
          </a:endParaRPr>
        </a:p>
      </dgm:t>
    </dgm:pt>
    <dgm:pt modelId="{D43C6327-D4CB-304D-84E0-D23C05DD8D6F}" type="parTrans" cxnId="{86DCD8A8-E53F-414E-AD7B-FFA86087E505}">
      <dgm:prSet/>
      <dgm:spPr/>
      <dgm:t>
        <a:bodyPr/>
        <a:lstStyle/>
        <a:p>
          <a:endParaRPr lang="en-US">
            <a:latin typeface="Arial" charset="0"/>
            <a:ea typeface="Arial" charset="0"/>
            <a:cs typeface="Arial" charset="0"/>
          </a:endParaRPr>
        </a:p>
      </dgm:t>
    </dgm:pt>
    <dgm:pt modelId="{9499195B-3702-D849-BA7D-C3CE94C39C0C}">
      <dgm:prSet phldrT="[Text]" custT="1"/>
      <dgm:spPr/>
      <dgm:t>
        <a:bodyPr anchor="ctr"/>
        <a:lstStyle/>
        <a:p>
          <a:pPr marL="114300" lvl="1" indent="0" algn="l" defTabSz="622300" rtl="0">
            <a:lnSpc>
              <a:spcPct val="90000"/>
            </a:lnSpc>
            <a:spcBef>
              <a:spcPct val="0"/>
            </a:spcBef>
            <a:spcAft>
              <a:spcPct val="15000"/>
            </a:spcAft>
            <a:buNone/>
          </a:pPr>
          <a:r>
            <a:rPr lang="en-US" sz="1400" dirty="0">
              <a:latin typeface="Arial" charset="0"/>
              <a:ea typeface="Arial" charset="0"/>
              <a:cs typeface="Arial" charset="0"/>
            </a:rPr>
            <a:t>A Real Estate Investment Trust specializing in high quality commercial and high-end retail properties in Manhattan and Suburban areas. SLG has achieved EPA and Sustainable REIT recognition. One-year dividend growth of 13.26% and high property occupancy rates will provide consistent dividend income.</a:t>
          </a:r>
        </a:p>
      </dgm:t>
    </dgm:pt>
    <dgm:pt modelId="{34F957D0-92BC-9340-BEB6-A79C759254E0}" type="sibTrans" cxnId="{1C7D16AB-F0F3-1C4D-8288-39EC0BF7DD49}">
      <dgm:prSet/>
      <dgm:spPr/>
      <dgm:t>
        <a:bodyPr/>
        <a:lstStyle/>
        <a:p>
          <a:endParaRPr lang="en-US">
            <a:latin typeface="Arial" charset="0"/>
            <a:ea typeface="Arial" charset="0"/>
            <a:cs typeface="Arial" charset="0"/>
          </a:endParaRPr>
        </a:p>
      </dgm:t>
    </dgm:pt>
    <dgm:pt modelId="{3CE745DD-DAEB-A649-AAC5-83B08CA0A4B3}" type="parTrans" cxnId="{1C7D16AB-F0F3-1C4D-8288-39EC0BF7DD49}">
      <dgm:prSet/>
      <dgm:spPr/>
      <dgm:t>
        <a:bodyPr/>
        <a:lstStyle/>
        <a:p>
          <a:endParaRPr lang="en-US">
            <a:latin typeface="Arial" charset="0"/>
            <a:ea typeface="Arial" charset="0"/>
            <a:cs typeface="Arial" charset="0"/>
          </a:endParaRPr>
        </a:p>
      </dgm:t>
    </dgm:pt>
    <dgm:pt modelId="{69466F0F-C728-774F-B584-D40BE8B84EAD}">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9C4C603C-67ED-6343-865A-34B5B50DF724}" type="parTrans" cxnId="{9393868F-9102-CB41-9101-7D4BF36B3B73}">
      <dgm:prSet/>
      <dgm:spPr/>
      <dgm:t>
        <a:bodyPr/>
        <a:lstStyle/>
        <a:p>
          <a:endParaRPr lang="en-US"/>
        </a:p>
      </dgm:t>
    </dgm:pt>
    <dgm:pt modelId="{1A688C79-FFDC-BB46-B6CE-5BEA5A53808A}" type="sibTrans" cxnId="{9393868F-9102-CB41-9101-7D4BF36B3B73}">
      <dgm:prSet/>
      <dgm:spPr/>
      <dgm:t>
        <a:bodyPr/>
        <a:lstStyle/>
        <a:p>
          <a:endParaRPr lang="en-US"/>
        </a:p>
      </dgm:t>
    </dgm:pt>
    <dgm:pt modelId="{472EF1B3-CB45-AC45-859B-1B0FA9893A42}">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FCC376BA-45C5-BD4A-BB4C-A565C6CDB345}" type="parTrans" cxnId="{E7B3BD3B-50B8-A443-A3D3-23283B684056}">
      <dgm:prSet/>
      <dgm:spPr/>
      <dgm:t>
        <a:bodyPr/>
        <a:lstStyle/>
        <a:p>
          <a:endParaRPr lang="en-US"/>
        </a:p>
      </dgm:t>
    </dgm:pt>
    <dgm:pt modelId="{2A729AA5-1348-8F4D-8CA1-B824CEF90D22}" type="sibTrans" cxnId="{E7B3BD3B-50B8-A443-A3D3-23283B684056}">
      <dgm:prSet/>
      <dgm:spPr/>
      <dgm:t>
        <a:bodyPr/>
        <a:lstStyle/>
        <a:p>
          <a:endParaRPr lang="en-US"/>
        </a:p>
      </dgm:t>
    </dgm:pt>
    <dgm:pt modelId="{56D138BF-B613-C143-9C6E-A1536A845B93}">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5270BF00-3205-6344-8378-101799E131A7}" type="parTrans" cxnId="{43C81E59-1FF9-5541-A5BD-078D80FD87DB}">
      <dgm:prSet/>
      <dgm:spPr/>
      <dgm:t>
        <a:bodyPr/>
        <a:lstStyle/>
        <a:p>
          <a:endParaRPr lang="en-US"/>
        </a:p>
      </dgm:t>
    </dgm:pt>
    <dgm:pt modelId="{9BEBF0EC-3426-B64B-A81F-B9DD8952D084}" type="sibTrans" cxnId="{43C81E59-1FF9-5541-A5BD-078D80FD87DB}">
      <dgm:prSet/>
      <dgm:spPr/>
      <dgm:t>
        <a:bodyPr/>
        <a:lstStyle/>
        <a:p>
          <a:endParaRPr lang="en-US"/>
        </a:p>
      </dgm:t>
    </dgm:pt>
    <dgm:pt modelId="{564324BC-7680-054B-AD94-8016D001AED1}">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1BC59E12-DF5B-A543-8C40-5CC6F5964C51}" type="parTrans" cxnId="{DC60E034-EBE8-C949-93A1-9C67C2436AB2}">
      <dgm:prSet/>
      <dgm:spPr/>
      <dgm:t>
        <a:bodyPr/>
        <a:lstStyle/>
        <a:p>
          <a:endParaRPr lang="en-US"/>
        </a:p>
      </dgm:t>
    </dgm:pt>
    <dgm:pt modelId="{4CDDCD2C-6D77-574B-BFD4-4341F704EB49}" type="sibTrans" cxnId="{DC60E034-EBE8-C949-93A1-9C67C2436AB2}">
      <dgm:prSet/>
      <dgm:spPr/>
      <dgm:t>
        <a:bodyPr/>
        <a:lstStyle/>
        <a:p>
          <a:endParaRPr lang="en-US"/>
        </a:p>
      </dgm:t>
    </dgm:pt>
    <dgm:pt modelId="{3F760656-DE0F-3B4E-9938-551D29AADC4F}">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3E43853F-29B4-874F-9CD8-811BD0F0AFDA}" type="parTrans" cxnId="{BE29BC53-473E-C346-8FB2-4DFE61774E35}">
      <dgm:prSet/>
      <dgm:spPr/>
      <dgm:t>
        <a:bodyPr/>
        <a:lstStyle/>
        <a:p>
          <a:endParaRPr lang="en-US"/>
        </a:p>
      </dgm:t>
    </dgm:pt>
    <dgm:pt modelId="{6CB6D21E-CBA0-F84A-A99B-73F3E89EB7AF}" type="sibTrans" cxnId="{BE29BC53-473E-C346-8FB2-4DFE61774E35}">
      <dgm:prSet/>
      <dgm:spPr/>
      <dgm:t>
        <a:bodyPr/>
        <a:lstStyle/>
        <a:p>
          <a:endParaRPr lang="en-US"/>
        </a:p>
      </dgm:t>
    </dgm:pt>
    <dgm:pt modelId="{4DE6A72B-29C3-4040-BF5B-4B8C43B4C07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A858CEE5-3F63-1444-BB0F-27A52A592170}" type="parTrans" cxnId="{D18B8E53-9DC0-A543-BB8A-683B3FCFE48E}">
      <dgm:prSet/>
      <dgm:spPr/>
      <dgm:t>
        <a:bodyPr/>
        <a:lstStyle/>
        <a:p>
          <a:endParaRPr lang="en-US"/>
        </a:p>
      </dgm:t>
    </dgm:pt>
    <dgm:pt modelId="{6A3CD052-84D6-C74A-A07F-7AD61FFF819A}" type="sibTrans" cxnId="{D18B8E53-9DC0-A543-BB8A-683B3FCFE48E}">
      <dgm:prSet/>
      <dgm:spPr/>
      <dgm:t>
        <a:bodyPr/>
        <a:lstStyle/>
        <a:p>
          <a:endParaRPr lang="en-US"/>
        </a:p>
      </dgm:t>
    </dgm:pt>
    <dgm:pt modelId="{DBC1E2F6-A3D6-E345-9A80-B2ABB21F83DF}">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C555EB07-4F96-8747-AE2E-D67815C5483E}" type="parTrans" cxnId="{525C925C-E55B-AA45-9F36-795EADF65868}">
      <dgm:prSet/>
      <dgm:spPr/>
      <dgm:t>
        <a:bodyPr/>
        <a:lstStyle/>
        <a:p>
          <a:endParaRPr lang="en-US"/>
        </a:p>
      </dgm:t>
    </dgm:pt>
    <dgm:pt modelId="{9BB99B2E-F497-D240-A380-018EEE80037B}" type="sibTrans" cxnId="{525C925C-E55B-AA45-9F36-795EADF65868}">
      <dgm:prSet/>
      <dgm:spPr/>
      <dgm:t>
        <a:bodyPr/>
        <a:lstStyle/>
        <a:p>
          <a:endParaRPr lang="en-US"/>
        </a:p>
      </dgm:t>
    </dgm:pt>
    <dgm:pt modelId="{66076701-FC8B-5D47-8005-D10E5F9ABA98}">
      <dgm:prSet custT="1"/>
      <dgm:spPr/>
      <dgm:t>
        <a:bodyPr/>
        <a:lstStyle/>
        <a:p>
          <a:pPr marL="114300" lvl="1" indent="0" algn="l" defTabSz="622300">
            <a:lnSpc>
              <a:spcPct val="90000"/>
            </a:lnSpc>
            <a:spcBef>
              <a:spcPct val="0"/>
            </a:spcBef>
            <a:spcAft>
              <a:spcPct val="15000"/>
            </a:spcAft>
            <a:buNone/>
          </a:pPr>
          <a:r>
            <a:rPr lang="en-US" sz="1400">
              <a:latin typeface="Arial" charset="0"/>
              <a:ea typeface="Arial" charset="0"/>
              <a:cs typeface="Arial" charset="0"/>
            </a:rPr>
            <a:t>With 1.49 billion active users, the number of people using Facebook exceeds the population of China.</a:t>
          </a:r>
          <a:endParaRPr lang="en-US" sz="1400" dirty="0">
            <a:latin typeface="Arial" charset="0"/>
            <a:ea typeface="Arial" charset="0"/>
            <a:cs typeface="Arial" charset="0"/>
          </a:endParaRPr>
        </a:p>
      </dgm:t>
    </dgm:pt>
    <dgm:pt modelId="{953C4111-842B-A849-912C-F51CEC476F7C}" type="parTrans" cxnId="{BBE4DEC8-5169-0649-902A-DB5ADD32E09C}">
      <dgm:prSet/>
      <dgm:spPr/>
      <dgm:t>
        <a:bodyPr/>
        <a:lstStyle/>
        <a:p>
          <a:endParaRPr lang="en-US"/>
        </a:p>
      </dgm:t>
    </dgm:pt>
    <dgm:pt modelId="{CB42EBFC-70F0-3D43-A8D6-8C06ABBE7B30}" type="sibTrans" cxnId="{BBE4DEC8-5169-0649-902A-DB5ADD32E09C}">
      <dgm:prSet/>
      <dgm:spPr/>
      <dgm:t>
        <a:bodyPr/>
        <a:lstStyle/>
        <a:p>
          <a:endParaRPr lang="en-US"/>
        </a:p>
      </dgm:t>
    </dgm:pt>
    <dgm:pt modelId="{25A4BABA-8E0F-B942-88EB-BC2624AABB5F}">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3BE8A2C3-F231-0E42-BEF6-FDF474D7258A}" type="parTrans" cxnId="{75A84D3E-31B4-8041-BB62-34CADA485E1B}">
      <dgm:prSet/>
      <dgm:spPr/>
      <dgm:t>
        <a:bodyPr/>
        <a:lstStyle/>
        <a:p>
          <a:endParaRPr lang="en-US"/>
        </a:p>
      </dgm:t>
    </dgm:pt>
    <dgm:pt modelId="{4E7E6E9E-1CF7-6D42-BEE5-1E9CD032DAE8}" type="sibTrans" cxnId="{75A84D3E-31B4-8041-BB62-34CADA485E1B}">
      <dgm:prSet/>
      <dgm:spPr/>
      <dgm:t>
        <a:bodyPr/>
        <a:lstStyle/>
        <a:p>
          <a:endParaRPr lang="en-US"/>
        </a:p>
      </dgm:t>
    </dgm:pt>
    <dgm:pt modelId="{38E1BEAD-BECB-DB47-8FB2-668E7D94180F}">
      <dgm:prSet phldrT="[Text]" custT="1"/>
      <dgm:spPr/>
      <dgm:t>
        <a:bodyPr anchor="ctr"/>
        <a:lstStyle/>
        <a:p>
          <a:pPr marL="114300" lvl="1" indent="0" algn="l" defTabSz="622300" rtl="0">
            <a:lnSpc>
              <a:spcPct val="90000"/>
            </a:lnSpc>
            <a:spcBef>
              <a:spcPct val="0"/>
            </a:spcBef>
            <a:spcAft>
              <a:spcPct val="15000"/>
            </a:spcAft>
            <a:buNone/>
          </a:pPr>
          <a:r>
            <a:rPr lang="en-US" sz="1400" dirty="0">
              <a:latin typeface="Arial" charset="0"/>
              <a:ea typeface="Arial" charset="0"/>
              <a:cs typeface="Arial" charset="0"/>
            </a:rPr>
            <a:t> An internet-based mailing and shipping solution provider that is integrated in over 400 e-commerce marketplaces and online stores including eBay, PayPal, and Amazon. A small growth stock with large capabilities, STMP supports USPS and over 40 parcel carriers with over 20 million potential customers STMP printed $5.5B in postage in FY16.</a:t>
          </a:r>
        </a:p>
      </dgm:t>
    </dgm:pt>
    <dgm:pt modelId="{0E49496E-5627-7144-984C-EAF2237D13F0}" type="parTrans" cxnId="{19674428-B751-A646-9F14-627D528CB820}">
      <dgm:prSet/>
      <dgm:spPr/>
      <dgm:t>
        <a:bodyPr/>
        <a:lstStyle/>
        <a:p>
          <a:endParaRPr lang="en-US"/>
        </a:p>
      </dgm:t>
    </dgm:pt>
    <dgm:pt modelId="{F64A832E-0CE1-E543-A3ED-2CEE2F196DC7}" type="sibTrans" cxnId="{19674428-B751-A646-9F14-627D528CB820}">
      <dgm:prSet/>
      <dgm:spPr/>
      <dgm:t>
        <a:bodyPr/>
        <a:lstStyle/>
        <a:p>
          <a:endParaRPr lang="en-US"/>
        </a:p>
      </dgm:t>
    </dgm:pt>
    <dgm:pt modelId="{F466DA73-D7B7-CA48-942C-5EE3D39EC020}">
      <dgm:prSet custT="1"/>
      <dgm:spPr/>
      <dgm:t>
        <a:bodyPr anchor="t"/>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6A6172BA-28D8-D042-91D5-36DDC65133B2}" type="parTrans" cxnId="{2364E0A3-A6B5-0244-9B51-987311B24D65}">
      <dgm:prSet/>
      <dgm:spPr/>
      <dgm:t>
        <a:bodyPr/>
        <a:lstStyle/>
        <a:p>
          <a:endParaRPr lang="en-US"/>
        </a:p>
      </dgm:t>
    </dgm:pt>
    <dgm:pt modelId="{1D9F373B-7854-5D44-ABF8-5821E68CD814}" type="sibTrans" cxnId="{2364E0A3-A6B5-0244-9B51-987311B24D65}">
      <dgm:prSet/>
      <dgm:spPr/>
      <dgm:t>
        <a:bodyPr/>
        <a:lstStyle/>
        <a:p>
          <a:endParaRPr lang="en-US"/>
        </a:p>
      </dgm:t>
    </dgm:pt>
    <dgm:pt modelId="{9CA7BA51-8175-744B-9EB2-4E81760459CA}">
      <dgm:prSet custT="1"/>
      <dgm:spPr/>
      <dgm:t>
        <a:bodyPr anchor="t"/>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5440875F-D81F-534A-8269-9C5AE84C2229}" type="parTrans" cxnId="{6EC93899-714B-5640-B095-470A817C852D}">
      <dgm:prSet/>
      <dgm:spPr/>
      <dgm:t>
        <a:bodyPr/>
        <a:lstStyle/>
        <a:p>
          <a:endParaRPr lang="en-US"/>
        </a:p>
      </dgm:t>
    </dgm:pt>
    <dgm:pt modelId="{962A5744-081E-3740-9AC7-095662E1122D}" type="sibTrans" cxnId="{6EC93899-714B-5640-B095-470A817C852D}">
      <dgm:prSet/>
      <dgm:spPr/>
      <dgm:t>
        <a:bodyPr/>
        <a:lstStyle/>
        <a:p>
          <a:endParaRPr lang="en-US"/>
        </a:p>
      </dgm:t>
    </dgm:pt>
    <dgm:pt modelId="{A42E84BE-8772-A34E-82B0-8E98432B7DB8}">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681BD4DE-A8B2-394B-BFE5-B55081420BE6}" type="parTrans" cxnId="{5F5F81BA-1E74-8641-AD6D-7E4832201544}">
      <dgm:prSet/>
      <dgm:spPr/>
      <dgm:t>
        <a:bodyPr/>
        <a:lstStyle/>
        <a:p>
          <a:endParaRPr lang="en-US"/>
        </a:p>
      </dgm:t>
    </dgm:pt>
    <dgm:pt modelId="{46A19E50-283F-8A44-B0CC-3DE0C3BCC09B}" type="sibTrans" cxnId="{5F5F81BA-1E74-8641-AD6D-7E4832201544}">
      <dgm:prSet/>
      <dgm:spPr/>
      <dgm:t>
        <a:bodyPr/>
        <a:lstStyle/>
        <a:p>
          <a:endParaRPr lang="en-US"/>
        </a:p>
      </dgm:t>
    </dgm:pt>
    <dgm:pt modelId="{3E9D52CA-9B1E-294F-B724-029902AC5ECC}">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624EECC1-3E96-5E4D-947D-A7D9B7BE5D9F}" type="parTrans" cxnId="{1795D573-BB44-FF4C-A939-EE3DF1CA3531}">
      <dgm:prSet/>
      <dgm:spPr/>
      <dgm:t>
        <a:bodyPr/>
        <a:lstStyle/>
        <a:p>
          <a:endParaRPr lang="en-US"/>
        </a:p>
      </dgm:t>
    </dgm:pt>
    <dgm:pt modelId="{FCA54228-8EAC-AE47-BBC3-953E0476E32B}" type="sibTrans" cxnId="{1795D573-BB44-FF4C-A939-EE3DF1CA3531}">
      <dgm:prSet/>
      <dgm:spPr/>
      <dgm:t>
        <a:bodyPr/>
        <a:lstStyle/>
        <a:p>
          <a:endParaRPr lang="en-US"/>
        </a:p>
      </dgm:t>
    </dgm:pt>
    <dgm:pt modelId="{AA6C6994-9541-554C-9433-F1DEBAAECB5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9B51ECEE-03D4-CD43-BB8E-CB46F4BC656F}" type="parTrans" cxnId="{771F2E79-02E4-F747-88F4-1B839F73405E}">
      <dgm:prSet/>
      <dgm:spPr/>
      <dgm:t>
        <a:bodyPr/>
        <a:lstStyle/>
        <a:p>
          <a:endParaRPr lang="en-US"/>
        </a:p>
      </dgm:t>
    </dgm:pt>
    <dgm:pt modelId="{87D1EE4D-3ACF-8D44-BFEE-1C5667CE9A01}" type="sibTrans" cxnId="{771F2E79-02E4-F747-88F4-1B839F73405E}">
      <dgm:prSet/>
      <dgm:spPr/>
      <dgm:t>
        <a:bodyPr/>
        <a:lstStyle/>
        <a:p>
          <a:endParaRPr lang="en-US"/>
        </a:p>
      </dgm:t>
    </dgm:pt>
    <dgm:pt modelId="{33BFBBA2-67A2-384C-8A27-EA96635B3B4A}">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18C135DD-1C70-FC40-A5D4-DAD20F1BF215}" type="parTrans" cxnId="{36D1631A-E8E1-DC45-8D45-D8518755B9DB}">
      <dgm:prSet/>
      <dgm:spPr/>
      <dgm:t>
        <a:bodyPr/>
        <a:lstStyle/>
        <a:p>
          <a:endParaRPr lang="en-US"/>
        </a:p>
      </dgm:t>
    </dgm:pt>
    <dgm:pt modelId="{AD88A4A9-848A-3643-9E1B-26FAACFC7E01}" type="sibTrans" cxnId="{36D1631A-E8E1-DC45-8D45-D8518755B9DB}">
      <dgm:prSet/>
      <dgm:spPr/>
      <dgm:t>
        <a:bodyPr/>
        <a:lstStyle/>
        <a:p>
          <a:endParaRPr lang="en-US"/>
        </a:p>
      </dgm:t>
    </dgm:pt>
    <dgm:pt modelId="{3982AC9A-6AAB-F543-9E99-D6C4106D4B3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593D3AE2-87DC-8A47-AE0F-6BA7751046DA}" type="parTrans" cxnId="{799237C6-51FF-5D4D-B905-721152583319}">
      <dgm:prSet/>
      <dgm:spPr/>
      <dgm:t>
        <a:bodyPr/>
        <a:lstStyle/>
        <a:p>
          <a:endParaRPr lang="en-US"/>
        </a:p>
      </dgm:t>
    </dgm:pt>
    <dgm:pt modelId="{EAA2E01A-ACD2-E348-A986-42CBFE085615}" type="sibTrans" cxnId="{799237C6-51FF-5D4D-B905-721152583319}">
      <dgm:prSet/>
      <dgm:spPr/>
      <dgm:t>
        <a:bodyPr/>
        <a:lstStyle/>
        <a:p>
          <a:endParaRPr lang="en-US"/>
        </a:p>
      </dgm:t>
    </dgm:pt>
    <dgm:pt modelId="{3DAA07A2-8F59-6C4A-BF0E-88690DF8EDAE}">
      <dgm:prSet custT="1"/>
      <dgm:spPr/>
      <dgm: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lang="en-US" sz="1200" dirty="0">
            <a:latin typeface="Arial" charset="0"/>
            <a:ea typeface="Arial" charset="0"/>
            <a:cs typeface="Arial" charset="0"/>
          </a:endParaRPr>
        </a:p>
      </dgm:t>
    </dgm:pt>
    <dgm:pt modelId="{82C77237-05ED-A344-94D3-BDFBC8A9FB92}" type="parTrans" cxnId="{B7D66B26-3F90-F244-B7E7-1062F1BA81BC}">
      <dgm:prSet/>
      <dgm:spPr/>
      <dgm:t>
        <a:bodyPr/>
        <a:lstStyle/>
        <a:p>
          <a:endParaRPr lang="en-US"/>
        </a:p>
      </dgm:t>
    </dgm:pt>
    <dgm:pt modelId="{9F2CF9B0-EDC8-FB44-901B-EF5232BE360D}" type="sibTrans" cxnId="{B7D66B26-3F90-F244-B7E7-1062F1BA81BC}">
      <dgm:prSet/>
      <dgm:spPr/>
      <dgm:t>
        <a:bodyPr/>
        <a:lstStyle/>
        <a:p>
          <a:endParaRPr lang="en-US"/>
        </a:p>
      </dgm:t>
    </dgm:pt>
    <dgm:pt modelId="{0ADB10C9-5099-7746-A541-5575C01306E0}" type="pres">
      <dgm:prSet presAssocID="{D2410F8D-2993-984F-AD76-73009D35757F}" presName="Name0" presStyleCnt="0">
        <dgm:presLayoutVars>
          <dgm:dir/>
          <dgm:animLvl val="lvl"/>
          <dgm:resizeHandles val="exact"/>
        </dgm:presLayoutVars>
      </dgm:prSet>
      <dgm:spPr/>
    </dgm:pt>
    <dgm:pt modelId="{6474A893-70DC-DE45-8717-59A89404E93D}" type="pres">
      <dgm:prSet presAssocID="{A9208789-9E5A-974E-8504-60BE9F75B3E6}" presName="linNode" presStyleCnt="0"/>
      <dgm:spPr/>
    </dgm:pt>
    <dgm:pt modelId="{84EB9908-8873-CF45-A276-D9A5DF4A9727}" type="pres">
      <dgm:prSet presAssocID="{A9208789-9E5A-974E-8504-60BE9F75B3E6}" presName="parentText" presStyleLbl="node1" presStyleIdx="0" presStyleCnt="5">
        <dgm:presLayoutVars>
          <dgm:chMax val="1"/>
          <dgm:bulletEnabled val="1"/>
        </dgm:presLayoutVars>
      </dgm:prSet>
      <dgm:spPr/>
    </dgm:pt>
    <dgm:pt modelId="{CA450D22-1D82-124D-B77E-6998BAAC654F}" type="pres">
      <dgm:prSet presAssocID="{A9208789-9E5A-974E-8504-60BE9F75B3E6}" presName="descendantText" presStyleLbl="alignAccFollowNode1" presStyleIdx="0" presStyleCnt="5" custScaleY="117350">
        <dgm:presLayoutVars>
          <dgm:bulletEnabled val="1"/>
        </dgm:presLayoutVars>
      </dgm:prSet>
      <dgm:spPr/>
    </dgm:pt>
    <dgm:pt modelId="{262647FA-A3DD-B844-AF9D-69A1360FC7E6}" type="pres">
      <dgm:prSet presAssocID="{F08432BF-6DC5-3343-85BC-277A30626CFF}" presName="sp" presStyleCnt="0"/>
      <dgm:spPr/>
    </dgm:pt>
    <dgm:pt modelId="{33599EC4-C539-1A48-8B69-1AA373C99688}" type="pres">
      <dgm:prSet presAssocID="{6CCC77AF-C3B7-8E4E-9840-A72C8AC10D6A}" presName="linNode" presStyleCnt="0"/>
      <dgm:spPr/>
    </dgm:pt>
    <dgm:pt modelId="{54F2B940-23A0-6840-BD8B-DDDE3A4BF622}" type="pres">
      <dgm:prSet presAssocID="{6CCC77AF-C3B7-8E4E-9840-A72C8AC10D6A}" presName="parentText" presStyleLbl="node1" presStyleIdx="1" presStyleCnt="5">
        <dgm:presLayoutVars>
          <dgm:chMax val="1"/>
          <dgm:bulletEnabled val="1"/>
        </dgm:presLayoutVars>
      </dgm:prSet>
      <dgm:spPr/>
    </dgm:pt>
    <dgm:pt modelId="{2E663728-AF29-344C-A1B7-A11D9912EF0B}" type="pres">
      <dgm:prSet presAssocID="{6CCC77AF-C3B7-8E4E-9840-A72C8AC10D6A}" presName="descendantText" presStyleLbl="alignAccFollowNode1" presStyleIdx="1" presStyleCnt="5">
        <dgm:presLayoutVars>
          <dgm:bulletEnabled val="1"/>
        </dgm:presLayoutVars>
      </dgm:prSet>
      <dgm:spPr/>
    </dgm:pt>
    <dgm:pt modelId="{D7794084-093C-AA41-9A02-CAF373578DD3}" type="pres">
      <dgm:prSet presAssocID="{E973E488-BAD9-5D45-8409-42F9E4CD8CED}" presName="sp" presStyleCnt="0"/>
      <dgm:spPr/>
    </dgm:pt>
    <dgm:pt modelId="{A06A3EA1-E1FE-3F4E-BCAB-0F07C4F3E7E6}" type="pres">
      <dgm:prSet presAssocID="{8B1AC748-087A-B343-B731-42E9C8FECE4F}" presName="linNode" presStyleCnt="0"/>
      <dgm:spPr/>
    </dgm:pt>
    <dgm:pt modelId="{CE4709E3-3C35-5649-BFF5-FD4CFA1F49AA}" type="pres">
      <dgm:prSet presAssocID="{8B1AC748-087A-B343-B731-42E9C8FECE4F}" presName="parentText" presStyleLbl="node1" presStyleIdx="2" presStyleCnt="5">
        <dgm:presLayoutVars>
          <dgm:chMax val="1"/>
          <dgm:bulletEnabled val="1"/>
        </dgm:presLayoutVars>
      </dgm:prSet>
      <dgm:spPr/>
    </dgm:pt>
    <dgm:pt modelId="{EB932547-FF0E-094C-B985-378A15B143F1}" type="pres">
      <dgm:prSet presAssocID="{8B1AC748-087A-B343-B731-42E9C8FECE4F}" presName="descendantText" presStyleLbl="alignAccFollowNode1" presStyleIdx="2" presStyleCnt="5" custScaleY="135168">
        <dgm:presLayoutVars>
          <dgm:bulletEnabled val="1"/>
        </dgm:presLayoutVars>
      </dgm:prSet>
      <dgm:spPr/>
    </dgm:pt>
    <dgm:pt modelId="{B7D916EA-796F-9B41-97B5-9830F111CBAD}" type="pres">
      <dgm:prSet presAssocID="{FC9C3923-71B4-9542-9278-0776CD24CEB8}" presName="sp" presStyleCnt="0"/>
      <dgm:spPr/>
    </dgm:pt>
    <dgm:pt modelId="{C9816444-E550-2C47-A155-483246047CA6}" type="pres">
      <dgm:prSet presAssocID="{2E58CC06-5773-3E41-A9A1-242283326CE2}" presName="linNode" presStyleCnt="0"/>
      <dgm:spPr/>
    </dgm:pt>
    <dgm:pt modelId="{A87BB83E-4265-1F45-9C00-9122E7D01DFA}" type="pres">
      <dgm:prSet presAssocID="{2E58CC06-5773-3E41-A9A1-242283326CE2}" presName="parentText" presStyleLbl="node1" presStyleIdx="3" presStyleCnt="5">
        <dgm:presLayoutVars>
          <dgm:chMax val="1"/>
          <dgm:bulletEnabled val="1"/>
        </dgm:presLayoutVars>
      </dgm:prSet>
      <dgm:spPr/>
    </dgm:pt>
    <dgm:pt modelId="{529972AA-D80B-AD4A-96EC-32E594034306}" type="pres">
      <dgm:prSet presAssocID="{2E58CC06-5773-3E41-A9A1-242283326CE2}" presName="descendantText" presStyleLbl="alignAccFollowNode1" presStyleIdx="3" presStyleCnt="5" custScaleY="123582">
        <dgm:presLayoutVars>
          <dgm:bulletEnabled val="1"/>
        </dgm:presLayoutVars>
      </dgm:prSet>
      <dgm:spPr/>
    </dgm:pt>
    <dgm:pt modelId="{FCF14D7E-7FD3-E746-8046-B863E1BFDBD9}" type="pres">
      <dgm:prSet presAssocID="{2489A925-F734-8044-B49A-12B28420351A}" presName="sp" presStyleCnt="0"/>
      <dgm:spPr/>
    </dgm:pt>
    <dgm:pt modelId="{FBBE2070-DD7D-3844-B630-C0C78B50045A}" type="pres">
      <dgm:prSet presAssocID="{B99000D0-03D6-7545-8A31-584F95C5632C}" presName="linNode" presStyleCnt="0"/>
      <dgm:spPr/>
    </dgm:pt>
    <dgm:pt modelId="{18BACF26-55AD-F34B-82D5-23433D637FDC}" type="pres">
      <dgm:prSet presAssocID="{B99000D0-03D6-7545-8A31-584F95C5632C}" presName="parentText" presStyleLbl="node1" presStyleIdx="4" presStyleCnt="5">
        <dgm:presLayoutVars>
          <dgm:chMax val="1"/>
          <dgm:bulletEnabled val="1"/>
        </dgm:presLayoutVars>
      </dgm:prSet>
      <dgm:spPr/>
    </dgm:pt>
    <dgm:pt modelId="{60681074-CCFB-9042-8D51-CBB8AFC9FCFC}" type="pres">
      <dgm:prSet presAssocID="{B99000D0-03D6-7545-8A31-584F95C5632C}" presName="descendantText" presStyleLbl="alignAccFollowNode1" presStyleIdx="4" presStyleCnt="5" custScaleY="126994">
        <dgm:presLayoutVars>
          <dgm:bulletEnabled val="1"/>
        </dgm:presLayoutVars>
      </dgm:prSet>
      <dgm:spPr/>
    </dgm:pt>
  </dgm:ptLst>
  <dgm:cxnLst>
    <dgm:cxn modelId="{954FB501-058F-7C43-B8D0-9710F5841D24}" type="presOf" srcId="{3DAA07A2-8F59-6C4A-BF0E-88690DF8EDAE}" destId="{60681074-CCFB-9042-8D51-CBB8AFC9FCFC}" srcOrd="0" destOrd="1" presId="urn:microsoft.com/office/officeart/2005/8/layout/vList5"/>
    <dgm:cxn modelId="{B78BF906-D1A2-7447-875B-038F4C83DFF1}" srcId="{D2410F8D-2993-984F-AD76-73009D35757F}" destId="{6CCC77AF-C3B7-8E4E-9840-A72C8AC10D6A}" srcOrd="1" destOrd="0" parTransId="{9680B028-BB83-E04C-BBC1-2C69361D3FDD}" sibTransId="{E973E488-BAD9-5D45-8409-42F9E4CD8CED}"/>
    <dgm:cxn modelId="{6EB6DB09-9E2D-0C42-A1DD-22FD00B814CB}" type="presOf" srcId="{3F760656-DE0F-3B4E-9938-551D29AADC4F}" destId="{2E663728-AF29-344C-A1B7-A11D9912EF0B}" srcOrd="0" destOrd="2" presId="urn:microsoft.com/office/officeart/2005/8/layout/vList5"/>
    <dgm:cxn modelId="{305EBB0D-0D11-DE4F-8FF2-2B88600D8AB2}" type="presOf" srcId="{9499195B-3702-D849-BA7D-C3CE94C39C0C}" destId="{CA450D22-1D82-124D-B77E-6998BAAC654F}" srcOrd="0" destOrd="3" presId="urn:microsoft.com/office/officeart/2005/8/layout/vList5"/>
    <dgm:cxn modelId="{B8B0CA0F-FC3B-D547-892A-16CD23B30ED7}" srcId="{D2410F8D-2993-984F-AD76-73009D35757F}" destId="{2E58CC06-5773-3E41-A9A1-242283326CE2}" srcOrd="3" destOrd="0" parTransId="{9586A26E-9002-7B4A-AED4-FE941A1E029B}" sibTransId="{2489A925-F734-8044-B49A-12B28420351A}"/>
    <dgm:cxn modelId="{4AE9F214-4CFD-364E-BF79-D9ECD9D9155E}" type="presOf" srcId="{4DE6A72B-29C3-4040-BF5B-4B8C43B4C071}" destId="{2E663728-AF29-344C-A1B7-A11D9912EF0B}" srcOrd="0" destOrd="5" presId="urn:microsoft.com/office/officeart/2005/8/layout/vList5"/>
    <dgm:cxn modelId="{A2E84517-F201-A647-BD0C-64B3EBE3B301}" type="presOf" srcId="{9CA7BA51-8175-744B-9EB2-4E81760459CA}" destId="{60681074-CCFB-9042-8D51-CBB8AFC9FCFC}" srcOrd="0" destOrd="2" presId="urn:microsoft.com/office/officeart/2005/8/layout/vList5"/>
    <dgm:cxn modelId="{36D1631A-E8E1-DC45-8D45-D8518755B9DB}" srcId="{8B1AC748-087A-B343-B731-42E9C8FECE4F}" destId="{33BFBBA2-67A2-384C-8A27-EA96635B3B4A}" srcOrd="2" destOrd="0" parTransId="{18C135DD-1C70-FC40-A5D4-DAD20F1BF215}" sibTransId="{AD88A4A9-848A-3643-9E1B-26FAACFC7E01}"/>
    <dgm:cxn modelId="{8640DC1E-41D7-9E42-8EFA-8477D40FFFE0}" type="presOf" srcId="{DBC1E2F6-A3D6-E345-9A80-B2ABB21F83DF}" destId="{2E663728-AF29-344C-A1B7-A11D9912EF0B}" srcOrd="0" destOrd="6" presId="urn:microsoft.com/office/officeart/2005/8/layout/vList5"/>
    <dgm:cxn modelId="{B7D66B26-3F90-F244-B7E7-1062F1BA81BC}" srcId="{B99000D0-03D6-7545-8A31-584F95C5632C}" destId="{3DAA07A2-8F59-6C4A-BF0E-88690DF8EDAE}" srcOrd="1" destOrd="0" parTransId="{82C77237-05ED-A344-94D3-BDFBC8A9FB92}" sibTransId="{9F2CF9B0-EDC8-FB44-901B-EF5232BE360D}"/>
    <dgm:cxn modelId="{19674428-B751-A646-9F14-627D528CB820}" srcId="{8B1AC748-087A-B343-B731-42E9C8FECE4F}" destId="{38E1BEAD-BECB-DB47-8FB2-668E7D94180F}" srcOrd="1" destOrd="0" parTransId="{0E49496E-5627-7144-984C-EAF2237D13F0}" sibTransId="{F64A832E-0CE1-E543-A3ED-2CEE2F196DC7}"/>
    <dgm:cxn modelId="{1D41442B-8588-E943-9B04-88C17A07A3EB}" type="presOf" srcId="{66076701-FC8B-5D47-8005-D10E5F9ABA98}" destId="{2E663728-AF29-344C-A1B7-A11D9912EF0B}" srcOrd="0" destOrd="3" presId="urn:microsoft.com/office/officeart/2005/8/layout/vList5"/>
    <dgm:cxn modelId="{DC60E034-EBE8-C949-93A1-9C67C2436AB2}" srcId="{A9208789-9E5A-974E-8504-60BE9F75B3E6}" destId="{564324BC-7680-054B-AD94-8016D001AED1}" srcOrd="1" destOrd="0" parTransId="{1BC59E12-DF5B-A543-8C40-5CC6F5964C51}" sibTransId="{4CDDCD2C-6D77-574B-BFD4-4341F704EB49}"/>
    <dgm:cxn modelId="{2A8C4D38-24D2-4740-B587-62EE972A871F}" type="presOf" srcId="{27B04BFB-627E-404B-B06D-E948C4C13CF8}" destId="{2E663728-AF29-344C-A1B7-A11D9912EF0B}" srcOrd="0" destOrd="7" presId="urn:microsoft.com/office/officeart/2005/8/layout/vList5"/>
    <dgm:cxn modelId="{E7B3BD3B-50B8-A443-A3D3-23283B684056}" srcId="{A9208789-9E5A-974E-8504-60BE9F75B3E6}" destId="{472EF1B3-CB45-AC45-859B-1B0FA9893A42}" srcOrd="5" destOrd="0" parTransId="{FCC376BA-45C5-BD4A-BB4C-A565C6CDB345}" sibTransId="{2A729AA5-1348-8F4D-8CA1-B824CEF90D22}"/>
    <dgm:cxn modelId="{75A84D3E-31B4-8041-BB62-34CADA485E1B}" srcId="{8B1AC748-087A-B343-B731-42E9C8FECE4F}" destId="{25A4BABA-8E0F-B942-88EB-BC2624AABB5F}" srcOrd="3" destOrd="0" parTransId="{3BE8A2C3-F231-0E42-BEF6-FDF474D7258A}" sibTransId="{4E7E6E9E-1CF7-6D42-BEE5-1E9CD032DAE8}"/>
    <dgm:cxn modelId="{0E948F3E-372C-0545-A90A-9A895284AF98}" type="presOf" srcId="{9CB842F4-7C6C-3844-8102-D560E0BEC91E}" destId="{EB932547-FF0E-094C-B985-378A15B143F1}" srcOrd="0" destOrd="0" presId="urn:microsoft.com/office/officeart/2005/8/layout/vList5"/>
    <dgm:cxn modelId="{525C925C-E55B-AA45-9F36-795EADF65868}" srcId="{6CCC77AF-C3B7-8E4E-9840-A72C8AC10D6A}" destId="{DBC1E2F6-A3D6-E345-9A80-B2ABB21F83DF}" srcOrd="6" destOrd="0" parTransId="{C555EB07-4F96-8747-AE2E-D67815C5483E}" sibTransId="{9BB99B2E-F497-D240-A380-018EEE80037B}"/>
    <dgm:cxn modelId="{A6489F5C-2432-9A4E-9404-206CD9057322}" srcId="{2E58CC06-5773-3E41-A9A1-242283326CE2}" destId="{0670C208-A907-2F4C-B613-8B320976F0B6}" srcOrd="0" destOrd="0" parTransId="{78B1E1DF-4791-CF40-9795-BF548611D3A1}" sibTransId="{E65895DB-EB91-744B-BA52-1715B0AEB5F8}"/>
    <dgm:cxn modelId="{2E97CE5C-203D-E547-9D7A-660DA08B53F9}" srcId="{6CCC77AF-C3B7-8E4E-9840-A72C8AC10D6A}" destId="{B7682831-F76D-5047-AEE8-3018E6C9293F}" srcOrd="0" destOrd="0" parTransId="{43047E30-5B6E-4543-B834-D9D3C59094E3}" sibTransId="{04F3A4E2-ECC1-DA43-9F94-A4B969FD789D}"/>
    <dgm:cxn modelId="{5D3F8660-2235-934C-A24B-1924E02517D0}" type="presOf" srcId="{564324BC-7680-054B-AD94-8016D001AED1}" destId="{CA450D22-1D82-124D-B77E-6998BAAC654F}" srcOrd="0" destOrd="1" presId="urn:microsoft.com/office/officeart/2005/8/layout/vList5"/>
    <dgm:cxn modelId="{07A8ED60-3644-4F7F-A7F8-B4D9CA443A44}" srcId="{6CCC77AF-C3B7-8E4E-9840-A72C8AC10D6A}" destId="{EC92886C-5E1E-4FFA-BEE4-21EB5C9C0020}" srcOrd="1" destOrd="0" parTransId="{A064A45E-54E4-472D-81E2-AC2713170BB6}" sibTransId="{69F2B388-1CA0-44C7-BD62-6EAFB959CC52}"/>
    <dgm:cxn modelId="{8974BB64-1E0D-C14A-9A50-8000773EEE56}" type="presOf" srcId="{0670C208-A907-2F4C-B613-8B320976F0B6}" destId="{529972AA-D80B-AD4A-96EC-32E594034306}" srcOrd="0" destOrd="0" presId="urn:microsoft.com/office/officeart/2005/8/layout/vList5"/>
    <dgm:cxn modelId="{D18B8E53-9DC0-A543-BB8A-683B3FCFE48E}" srcId="{6CCC77AF-C3B7-8E4E-9840-A72C8AC10D6A}" destId="{4DE6A72B-29C3-4040-BF5B-4B8C43B4C071}" srcOrd="5" destOrd="0" parTransId="{A858CEE5-3F63-1444-BB0F-27A52A592170}" sibTransId="{6A3CD052-84D6-C74A-A07F-7AD61FFF819A}"/>
    <dgm:cxn modelId="{BE29BC53-473E-C346-8FB2-4DFE61774E35}" srcId="{6CCC77AF-C3B7-8E4E-9840-A72C8AC10D6A}" destId="{3F760656-DE0F-3B4E-9938-551D29AADC4F}" srcOrd="2" destOrd="0" parTransId="{3E43853F-29B4-874F-9CD8-811BD0F0AFDA}" sibTransId="{6CB6D21E-CBA0-F84A-A99B-73F3E89EB7AF}"/>
    <dgm:cxn modelId="{1795D573-BB44-FF4C-A939-EE3DF1CA3531}" srcId="{A9208789-9E5A-974E-8504-60BE9F75B3E6}" destId="{3E9D52CA-9B1E-294F-B724-029902AC5ECC}" srcOrd="2" destOrd="0" parTransId="{624EECC1-3E96-5E4D-947D-A7D9B7BE5D9F}" sibTransId="{FCA54228-8EAC-AE47-BBC3-953E0476E32B}"/>
    <dgm:cxn modelId="{D164F874-CDFE-FC4E-86C1-1E6DD890841F}" srcId="{8B1AC748-087A-B343-B731-42E9C8FECE4F}" destId="{9CB842F4-7C6C-3844-8102-D560E0BEC91E}" srcOrd="0" destOrd="0" parTransId="{4A042D20-446D-FC46-9DBD-456A1EBCCCDE}" sibTransId="{50422F5A-22F4-7D43-B048-C62F350ABFDC}"/>
    <dgm:cxn modelId="{43C81E59-1FF9-5541-A5BD-078D80FD87DB}" srcId="{A9208789-9E5A-974E-8504-60BE9F75B3E6}" destId="{56D138BF-B613-C143-9C6E-A1536A845B93}" srcOrd="0" destOrd="0" parTransId="{5270BF00-3205-6344-8378-101799E131A7}" sibTransId="{9BEBF0EC-3426-B64B-A81F-B9DD8952D084}"/>
    <dgm:cxn modelId="{771F2E79-02E4-F747-88F4-1B839F73405E}" srcId="{6CCC77AF-C3B7-8E4E-9840-A72C8AC10D6A}" destId="{AA6C6994-9541-554C-9433-F1DEBAAECB51}" srcOrd="4" destOrd="0" parTransId="{9B51ECEE-03D4-CD43-BB8E-CB46F4BC656F}" sibTransId="{87D1EE4D-3ACF-8D44-BFEE-1C5667CE9A01}"/>
    <dgm:cxn modelId="{DC5B6E59-E3EA-0D4D-ABBA-E399B657F7AD}" type="presOf" srcId="{3E9D52CA-9B1E-294F-B724-029902AC5ECC}" destId="{CA450D22-1D82-124D-B77E-6998BAAC654F}" srcOrd="0" destOrd="2" presId="urn:microsoft.com/office/officeart/2005/8/layout/vList5"/>
    <dgm:cxn modelId="{2ABEDA59-A102-564A-A03B-BB465F03F8AB}" srcId="{D2410F8D-2993-984F-AD76-73009D35757F}" destId="{8B1AC748-087A-B343-B731-42E9C8FECE4F}" srcOrd="2" destOrd="0" parTransId="{7F1F940B-3309-214E-973A-E0E466E03EEF}" sibTransId="{FC9C3923-71B4-9542-9278-0776CD24CEB8}"/>
    <dgm:cxn modelId="{8739DF59-EC2F-6346-8318-3D79A2E377EE}" type="presOf" srcId="{9259F942-4FC3-2444-92EF-C5A01DC73BD0}" destId="{60681074-CCFB-9042-8D51-CBB8AFC9FCFC}" srcOrd="0" destOrd="0" presId="urn:microsoft.com/office/officeart/2005/8/layout/vList5"/>
    <dgm:cxn modelId="{B3FE427A-4380-6742-88D8-C25A30CA9CC2}" type="presOf" srcId="{A42E84BE-8772-A34E-82B0-8E98432B7DB8}" destId="{CA450D22-1D82-124D-B77E-6998BAAC654F}" srcOrd="0" destOrd="4" presId="urn:microsoft.com/office/officeart/2005/8/layout/vList5"/>
    <dgm:cxn modelId="{302E867E-AB46-CF45-B968-1CA0FED44E6C}" type="presOf" srcId="{6CCC77AF-C3B7-8E4E-9840-A72C8AC10D6A}" destId="{54F2B940-23A0-6840-BD8B-DDDE3A4BF622}" srcOrd="0" destOrd="0" presId="urn:microsoft.com/office/officeart/2005/8/layout/vList5"/>
    <dgm:cxn modelId="{47339C83-4979-4090-B57E-5D0535274722}" srcId="{6CCC77AF-C3B7-8E4E-9840-A72C8AC10D6A}" destId="{27B04BFB-627E-404B-B06D-E948C4C13CF8}" srcOrd="7" destOrd="0" parTransId="{0ADFD5D1-8721-49CD-AC1B-0AADD1704E87}" sibTransId="{E1B663BD-5C7C-4401-8846-692D562614FE}"/>
    <dgm:cxn modelId="{E0CF1484-B848-A542-8732-3B3365A0AD14}" type="presOf" srcId="{2E58CC06-5773-3E41-A9A1-242283326CE2}" destId="{A87BB83E-4265-1F45-9C00-9122E7D01DFA}" srcOrd="0" destOrd="0" presId="urn:microsoft.com/office/officeart/2005/8/layout/vList5"/>
    <dgm:cxn modelId="{BA08F08B-FBE4-B64A-A53D-3786383B60AC}" type="presOf" srcId="{56D138BF-B613-C143-9C6E-A1536A845B93}" destId="{CA450D22-1D82-124D-B77E-6998BAAC654F}" srcOrd="0" destOrd="0" presId="urn:microsoft.com/office/officeart/2005/8/layout/vList5"/>
    <dgm:cxn modelId="{A7F7938D-D2B9-E54C-B202-EBECB13DFD5B}" type="presOf" srcId="{B7682831-F76D-5047-AEE8-3018E6C9293F}" destId="{2E663728-AF29-344C-A1B7-A11D9912EF0B}" srcOrd="0" destOrd="0" presId="urn:microsoft.com/office/officeart/2005/8/layout/vList5"/>
    <dgm:cxn modelId="{9393868F-9102-CB41-9101-7D4BF36B3B73}" srcId="{A9208789-9E5A-974E-8504-60BE9F75B3E6}" destId="{69466F0F-C728-774F-B584-D40BE8B84EAD}" srcOrd="6" destOrd="0" parTransId="{9C4C603C-67ED-6343-865A-34B5B50DF724}" sibTransId="{1A688C79-FFDC-BB46-B6CE-5BEA5A53808A}"/>
    <dgm:cxn modelId="{7A5F2B91-18E6-C249-9F03-5D8C07012631}" type="presOf" srcId="{EC92886C-5E1E-4FFA-BEE4-21EB5C9C0020}" destId="{2E663728-AF29-344C-A1B7-A11D9912EF0B}" srcOrd="0" destOrd="1" presId="urn:microsoft.com/office/officeart/2005/8/layout/vList5"/>
    <dgm:cxn modelId="{57855791-BC23-F142-B8A9-7BC81A3721D7}" type="presOf" srcId="{33BFBBA2-67A2-384C-8A27-EA96635B3B4A}" destId="{EB932547-FF0E-094C-B985-378A15B143F1}" srcOrd="0" destOrd="2" presId="urn:microsoft.com/office/officeart/2005/8/layout/vList5"/>
    <dgm:cxn modelId="{6EC93899-714B-5640-B095-470A817C852D}" srcId="{B99000D0-03D6-7545-8A31-584F95C5632C}" destId="{9CA7BA51-8175-744B-9EB2-4E81760459CA}" srcOrd="2" destOrd="0" parTransId="{5440875F-D81F-534A-8269-9C5AE84C2229}" sibTransId="{962A5744-081E-3740-9AC7-095662E1122D}"/>
    <dgm:cxn modelId="{AEF50C9A-CE25-E24A-AA7B-808EE8E86702}" type="presOf" srcId="{A9208789-9E5A-974E-8504-60BE9F75B3E6}" destId="{84EB9908-8873-CF45-A276-D9A5DF4A9727}" srcOrd="0" destOrd="0" presId="urn:microsoft.com/office/officeart/2005/8/layout/vList5"/>
    <dgm:cxn modelId="{397F1F9A-66B3-484E-A6C2-A82E3C5DE139}" type="presOf" srcId="{25A4BABA-8E0F-B942-88EB-BC2624AABB5F}" destId="{EB932547-FF0E-094C-B985-378A15B143F1}" srcOrd="0" destOrd="3" presId="urn:microsoft.com/office/officeart/2005/8/layout/vList5"/>
    <dgm:cxn modelId="{FE700BA2-6D0E-584C-A018-E6001EB7A890}" srcId="{B99000D0-03D6-7545-8A31-584F95C5632C}" destId="{9259F942-4FC3-2444-92EF-C5A01DC73BD0}" srcOrd="0" destOrd="0" parTransId="{0CD831F6-D870-C94F-A04D-17FF749CB1D2}" sibTransId="{8DB4D5A2-A80C-314E-A405-E413B2B877AF}"/>
    <dgm:cxn modelId="{2364E0A3-A6B5-0244-9B51-987311B24D65}" srcId="{2E58CC06-5773-3E41-A9A1-242283326CE2}" destId="{F466DA73-D7B7-CA48-942C-5EE3D39EC020}" srcOrd="2" destOrd="0" parTransId="{6A6172BA-28D8-D042-91D5-36DDC65133B2}" sibTransId="{1D9F373B-7854-5D44-ABF8-5821E68CD814}"/>
    <dgm:cxn modelId="{86DCD8A8-E53F-414E-AD7B-FFA86087E505}" srcId="{D2410F8D-2993-984F-AD76-73009D35757F}" destId="{A9208789-9E5A-974E-8504-60BE9F75B3E6}" srcOrd="0" destOrd="0" parTransId="{D43C6327-D4CB-304D-84E0-D23C05DD8D6F}" sibTransId="{F08432BF-6DC5-3343-85BC-277A30626CFF}"/>
    <dgm:cxn modelId="{1C7D16AB-F0F3-1C4D-8288-39EC0BF7DD49}" srcId="{A9208789-9E5A-974E-8504-60BE9F75B3E6}" destId="{9499195B-3702-D849-BA7D-C3CE94C39C0C}" srcOrd="3" destOrd="0" parTransId="{3CE745DD-DAEB-A649-AAC5-83B08CA0A4B3}" sibTransId="{34F957D0-92BC-9340-BEB6-A79C759254E0}"/>
    <dgm:cxn modelId="{69728AB0-C559-714D-9046-E0535158CD0A}" srcId="{D2410F8D-2993-984F-AD76-73009D35757F}" destId="{B99000D0-03D6-7545-8A31-584F95C5632C}" srcOrd="4" destOrd="0" parTransId="{B3A1E72C-5126-144F-875E-E559630D4057}" sibTransId="{654CA903-7FD7-B746-9271-133FECA4238C}"/>
    <dgm:cxn modelId="{BBA8A3B2-6224-4149-93E6-2A0A0009B2CC}" type="presOf" srcId="{38E1BEAD-BECB-DB47-8FB2-668E7D94180F}" destId="{EB932547-FF0E-094C-B985-378A15B143F1}" srcOrd="0" destOrd="1" presId="urn:microsoft.com/office/officeart/2005/8/layout/vList5"/>
    <dgm:cxn modelId="{5F5F81BA-1E74-8641-AD6D-7E4832201544}" srcId="{A9208789-9E5A-974E-8504-60BE9F75B3E6}" destId="{A42E84BE-8772-A34E-82B0-8E98432B7DB8}" srcOrd="4" destOrd="0" parTransId="{681BD4DE-A8B2-394B-BFE5-B55081420BE6}" sibTransId="{46A19E50-283F-8A44-B0CC-3DE0C3BCC09B}"/>
    <dgm:cxn modelId="{799237C6-51FF-5D4D-B905-721152583319}" srcId="{2E58CC06-5773-3E41-A9A1-242283326CE2}" destId="{3982AC9A-6AAB-F543-9E99-D6C4106D4B31}" srcOrd="1" destOrd="0" parTransId="{593D3AE2-87DC-8A47-AE0F-6BA7751046DA}" sibTransId="{EAA2E01A-ACD2-E348-A986-42CBFE085615}"/>
    <dgm:cxn modelId="{BBE4DEC8-5169-0649-902A-DB5ADD32E09C}" srcId="{6CCC77AF-C3B7-8E4E-9840-A72C8AC10D6A}" destId="{66076701-FC8B-5D47-8005-D10E5F9ABA98}" srcOrd="3" destOrd="0" parTransId="{953C4111-842B-A849-912C-F51CEC476F7C}" sibTransId="{CB42EBFC-70F0-3D43-A8D6-8C06ABBE7B30}"/>
    <dgm:cxn modelId="{C35837CD-9DAE-1345-99CB-862D044CC320}" type="presOf" srcId="{3982AC9A-6AAB-F543-9E99-D6C4106D4B31}" destId="{529972AA-D80B-AD4A-96EC-32E594034306}" srcOrd="0" destOrd="1" presId="urn:microsoft.com/office/officeart/2005/8/layout/vList5"/>
    <dgm:cxn modelId="{492AB3E3-4097-5F44-AF86-4AB10D420BD7}" type="presOf" srcId="{D2410F8D-2993-984F-AD76-73009D35757F}" destId="{0ADB10C9-5099-7746-A541-5575C01306E0}" srcOrd="0" destOrd="0" presId="urn:microsoft.com/office/officeart/2005/8/layout/vList5"/>
    <dgm:cxn modelId="{32D00EE8-B387-3945-9ACF-95FB7E202C38}" type="presOf" srcId="{472EF1B3-CB45-AC45-859B-1B0FA9893A42}" destId="{CA450D22-1D82-124D-B77E-6998BAAC654F}" srcOrd="0" destOrd="5" presId="urn:microsoft.com/office/officeart/2005/8/layout/vList5"/>
    <dgm:cxn modelId="{DCDF9CED-FF33-3746-8FEA-C2E69B047DD6}" type="presOf" srcId="{B99000D0-03D6-7545-8A31-584F95C5632C}" destId="{18BACF26-55AD-F34B-82D5-23433D637FDC}" srcOrd="0" destOrd="0" presId="urn:microsoft.com/office/officeart/2005/8/layout/vList5"/>
    <dgm:cxn modelId="{32F077F3-BA2E-C44B-9DF5-9B9E1847CA26}" type="presOf" srcId="{F466DA73-D7B7-CA48-942C-5EE3D39EC020}" destId="{529972AA-D80B-AD4A-96EC-32E594034306}" srcOrd="0" destOrd="2" presId="urn:microsoft.com/office/officeart/2005/8/layout/vList5"/>
    <dgm:cxn modelId="{0270B3F5-402C-A74C-81F6-71D549B6027E}" type="presOf" srcId="{69466F0F-C728-774F-B584-D40BE8B84EAD}" destId="{CA450D22-1D82-124D-B77E-6998BAAC654F}" srcOrd="0" destOrd="6" presId="urn:microsoft.com/office/officeart/2005/8/layout/vList5"/>
    <dgm:cxn modelId="{434FA3F7-C790-8A42-B6B0-220368DF0014}" type="presOf" srcId="{AA6C6994-9541-554C-9433-F1DEBAAECB51}" destId="{2E663728-AF29-344C-A1B7-A11D9912EF0B}" srcOrd="0" destOrd="4" presId="urn:microsoft.com/office/officeart/2005/8/layout/vList5"/>
    <dgm:cxn modelId="{A3A53EFF-8B70-5A4B-8AE1-55B17E4A1F83}" type="presOf" srcId="{8B1AC748-087A-B343-B731-42E9C8FECE4F}" destId="{CE4709E3-3C35-5649-BFF5-FD4CFA1F49AA}" srcOrd="0" destOrd="0" presId="urn:microsoft.com/office/officeart/2005/8/layout/vList5"/>
    <dgm:cxn modelId="{E9FDD271-2B92-E948-B039-F57682156473}" type="presParOf" srcId="{0ADB10C9-5099-7746-A541-5575C01306E0}" destId="{6474A893-70DC-DE45-8717-59A89404E93D}" srcOrd="0" destOrd="0" presId="urn:microsoft.com/office/officeart/2005/8/layout/vList5"/>
    <dgm:cxn modelId="{D820069A-5205-2C48-A8A3-5248295F47E6}" type="presParOf" srcId="{6474A893-70DC-DE45-8717-59A89404E93D}" destId="{84EB9908-8873-CF45-A276-D9A5DF4A9727}" srcOrd="0" destOrd="0" presId="urn:microsoft.com/office/officeart/2005/8/layout/vList5"/>
    <dgm:cxn modelId="{76200143-910F-9E48-A591-76B897AAA849}" type="presParOf" srcId="{6474A893-70DC-DE45-8717-59A89404E93D}" destId="{CA450D22-1D82-124D-B77E-6998BAAC654F}" srcOrd="1" destOrd="0" presId="urn:microsoft.com/office/officeart/2005/8/layout/vList5"/>
    <dgm:cxn modelId="{E3515686-9804-5449-973E-73AEBE9ECE9E}" type="presParOf" srcId="{0ADB10C9-5099-7746-A541-5575C01306E0}" destId="{262647FA-A3DD-B844-AF9D-69A1360FC7E6}" srcOrd="1" destOrd="0" presId="urn:microsoft.com/office/officeart/2005/8/layout/vList5"/>
    <dgm:cxn modelId="{1E753013-705F-6845-91D5-6E47AD93F4DD}" type="presParOf" srcId="{0ADB10C9-5099-7746-A541-5575C01306E0}" destId="{33599EC4-C539-1A48-8B69-1AA373C99688}" srcOrd="2" destOrd="0" presId="urn:microsoft.com/office/officeart/2005/8/layout/vList5"/>
    <dgm:cxn modelId="{436C357C-727D-3E41-9F94-3AC1A8DAD551}" type="presParOf" srcId="{33599EC4-C539-1A48-8B69-1AA373C99688}" destId="{54F2B940-23A0-6840-BD8B-DDDE3A4BF622}" srcOrd="0" destOrd="0" presId="urn:microsoft.com/office/officeart/2005/8/layout/vList5"/>
    <dgm:cxn modelId="{23B66588-C822-384E-A03C-AF54241B1327}" type="presParOf" srcId="{33599EC4-C539-1A48-8B69-1AA373C99688}" destId="{2E663728-AF29-344C-A1B7-A11D9912EF0B}" srcOrd="1" destOrd="0" presId="urn:microsoft.com/office/officeart/2005/8/layout/vList5"/>
    <dgm:cxn modelId="{9B4EB19D-9498-8E44-A629-0343E57C2887}" type="presParOf" srcId="{0ADB10C9-5099-7746-A541-5575C01306E0}" destId="{D7794084-093C-AA41-9A02-CAF373578DD3}" srcOrd="3" destOrd="0" presId="urn:microsoft.com/office/officeart/2005/8/layout/vList5"/>
    <dgm:cxn modelId="{B7BA13F3-D619-914A-93D5-E40CECECC91C}" type="presParOf" srcId="{0ADB10C9-5099-7746-A541-5575C01306E0}" destId="{A06A3EA1-E1FE-3F4E-BCAB-0F07C4F3E7E6}" srcOrd="4" destOrd="0" presId="urn:microsoft.com/office/officeart/2005/8/layout/vList5"/>
    <dgm:cxn modelId="{11B0FDEE-D6AD-A741-88EC-8800E75FCEBB}" type="presParOf" srcId="{A06A3EA1-E1FE-3F4E-BCAB-0F07C4F3E7E6}" destId="{CE4709E3-3C35-5649-BFF5-FD4CFA1F49AA}" srcOrd="0" destOrd="0" presId="urn:microsoft.com/office/officeart/2005/8/layout/vList5"/>
    <dgm:cxn modelId="{434ACF5E-216D-0E4A-8FDF-98C5F17756B9}" type="presParOf" srcId="{A06A3EA1-E1FE-3F4E-BCAB-0F07C4F3E7E6}" destId="{EB932547-FF0E-094C-B985-378A15B143F1}" srcOrd="1" destOrd="0" presId="urn:microsoft.com/office/officeart/2005/8/layout/vList5"/>
    <dgm:cxn modelId="{0D8635DC-5B97-9947-89F2-521F1B213B54}" type="presParOf" srcId="{0ADB10C9-5099-7746-A541-5575C01306E0}" destId="{B7D916EA-796F-9B41-97B5-9830F111CBAD}" srcOrd="5" destOrd="0" presId="urn:microsoft.com/office/officeart/2005/8/layout/vList5"/>
    <dgm:cxn modelId="{F0192689-9C93-A446-ACAA-2F3DE5A4364F}" type="presParOf" srcId="{0ADB10C9-5099-7746-A541-5575C01306E0}" destId="{C9816444-E550-2C47-A155-483246047CA6}" srcOrd="6" destOrd="0" presId="urn:microsoft.com/office/officeart/2005/8/layout/vList5"/>
    <dgm:cxn modelId="{46728015-142D-D247-A482-C6E48D571F63}" type="presParOf" srcId="{C9816444-E550-2C47-A155-483246047CA6}" destId="{A87BB83E-4265-1F45-9C00-9122E7D01DFA}" srcOrd="0" destOrd="0" presId="urn:microsoft.com/office/officeart/2005/8/layout/vList5"/>
    <dgm:cxn modelId="{226029BB-003F-EE46-B847-7E8196518644}" type="presParOf" srcId="{C9816444-E550-2C47-A155-483246047CA6}" destId="{529972AA-D80B-AD4A-96EC-32E594034306}" srcOrd="1" destOrd="0" presId="urn:microsoft.com/office/officeart/2005/8/layout/vList5"/>
    <dgm:cxn modelId="{7B1D6589-A3CE-F040-B94B-11EF6398F444}" type="presParOf" srcId="{0ADB10C9-5099-7746-A541-5575C01306E0}" destId="{FCF14D7E-7FD3-E746-8046-B863E1BFDBD9}" srcOrd="7" destOrd="0" presId="urn:microsoft.com/office/officeart/2005/8/layout/vList5"/>
    <dgm:cxn modelId="{88E039C6-EE8A-8648-8E9F-0AD356800522}" type="presParOf" srcId="{0ADB10C9-5099-7746-A541-5575C01306E0}" destId="{FBBE2070-DD7D-3844-B630-C0C78B50045A}" srcOrd="8" destOrd="0" presId="urn:microsoft.com/office/officeart/2005/8/layout/vList5"/>
    <dgm:cxn modelId="{89672FE2-4179-0F4F-8836-85C3F180E9D1}" type="presParOf" srcId="{FBBE2070-DD7D-3844-B630-C0C78B50045A}" destId="{18BACF26-55AD-F34B-82D5-23433D637FDC}" srcOrd="0" destOrd="0" presId="urn:microsoft.com/office/officeart/2005/8/layout/vList5"/>
    <dgm:cxn modelId="{BCCFFAF8-73E0-3B4B-A71E-6222F6A1A212}" type="presParOf" srcId="{FBBE2070-DD7D-3844-B630-C0C78B50045A}" destId="{60681074-CCFB-9042-8D51-CBB8AFC9FCF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410F8D-2993-984F-AD76-73009D35757F}" type="doc">
      <dgm:prSet loTypeId="urn:microsoft.com/office/officeart/2005/8/layout/vList5" loCatId="" qsTypeId="urn:microsoft.com/office/officeart/2005/8/quickstyle/simple1" qsCatId="simple" csTypeId="urn:microsoft.com/office/officeart/2005/8/colors/accent4_2" csCatId="accent4" phldr="1"/>
      <dgm:spPr/>
      <dgm:t>
        <a:bodyPr/>
        <a:lstStyle/>
        <a:p>
          <a:endParaRPr lang="en-US"/>
        </a:p>
      </dgm:t>
    </dgm:pt>
    <dgm:pt modelId="{6CCC77AF-C3B7-8E4E-9840-A72C8AC10D6A}">
      <dgm:prSet phldrT="[Text]" custT="1"/>
      <dgm:spPr/>
      <dgm:t>
        <a:bodyPr/>
        <a:lstStyle/>
        <a:p>
          <a:pPr rtl="0"/>
          <a:r>
            <a:rPr lang="en-US" sz="2000" dirty="0">
              <a:latin typeface="Arial" charset="0"/>
              <a:ea typeface="Arial" charset="0"/>
              <a:cs typeface="Arial" charset="0"/>
            </a:rPr>
            <a:t>Magna International (MGA)</a:t>
          </a:r>
        </a:p>
      </dgm:t>
    </dgm:pt>
    <dgm:pt modelId="{9680B028-BB83-E04C-BBC1-2C69361D3FDD}" type="parTrans" cxnId="{B78BF906-D1A2-7447-875B-038F4C83DFF1}">
      <dgm:prSet/>
      <dgm:spPr/>
      <dgm:t>
        <a:bodyPr/>
        <a:lstStyle/>
        <a:p>
          <a:endParaRPr lang="en-US">
            <a:latin typeface="Arial" charset="0"/>
            <a:ea typeface="Arial" charset="0"/>
            <a:cs typeface="Arial" charset="0"/>
          </a:endParaRPr>
        </a:p>
      </dgm:t>
    </dgm:pt>
    <dgm:pt modelId="{E973E488-BAD9-5D45-8409-42F9E4CD8CED}" type="sibTrans" cxnId="{B78BF906-D1A2-7447-875B-038F4C83DFF1}">
      <dgm:prSet/>
      <dgm:spPr/>
      <dgm:t>
        <a:bodyPr/>
        <a:lstStyle/>
        <a:p>
          <a:endParaRPr lang="en-US">
            <a:latin typeface="Arial" charset="0"/>
            <a:ea typeface="Arial" charset="0"/>
            <a:cs typeface="Arial" charset="0"/>
          </a:endParaRPr>
        </a:p>
      </dgm:t>
    </dgm:pt>
    <dgm:pt modelId="{B7682831-F76D-5047-AEE8-3018E6C9293F}">
      <dgm:prSet phldrT="[Text]" custT="1"/>
      <dgm:spPr/>
      <dgm:t>
        <a:bodyP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43047E30-5B6E-4543-B834-D9D3C59094E3}" type="parTrans" cxnId="{2E97CE5C-203D-E547-9D7A-660DA08B53F9}">
      <dgm:prSet/>
      <dgm:spPr/>
      <dgm:t>
        <a:bodyPr/>
        <a:lstStyle/>
        <a:p>
          <a:endParaRPr lang="en-US">
            <a:latin typeface="Arial" charset="0"/>
            <a:ea typeface="Arial" charset="0"/>
            <a:cs typeface="Arial" charset="0"/>
          </a:endParaRPr>
        </a:p>
      </dgm:t>
    </dgm:pt>
    <dgm:pt modelId="{04F3A4E2-ECC1-DA43-9F94-A4B969FD789D}" type="sibTrans" cxnId="{2E97CE5C-203D-E547-9D7A-660DA08B53F9}">
      <dgm:prSet/>
      <dgm:spPr/>
      <dgm:t>
        <a:bodyPr/>
        <a:lstStyle/>
        <a:p>
          <a:endParaRPr lang="en-US">
            <a:latin typeface="Arial" charset="0"/>
            <a:ea typeface="Arial" charset="0"/>
            <a:cs typeface="Arial" charset="0"/>
          </a:endParaRPr>
        </a:p>
      </dgm:t>
    </dgm:pt>
    <dgm:pt modelId="{8B1AC748-087A-B343-B731-42E9C8FECE4F}">
      <dgm:prSet phldrT="[Text]" custT="1"/>
      <dgm:spPr/>
      <dgm:t>
        <a:bodyPr/>
        <a:lstStyle/>
        <a:p>
          <a:pPr rtl="0"/>
          <a:r>
            <a:rPr lang="en-US" sz="2000" dirty="0">
              <a:latin typeface="Arial" charset="0"/>
              <a:ea typeface="Arial" charset="0"/>
              <a:cs typeface="Arial" charset="0"/>
            </a:rPr>
            <a:t>Comcast (CMCSA)</a:t>
          </a:r>
        </a:p>
      </dgm:t>
    </dgm:pt>
    <dgm:pt modelId="{7F1F940B-3309-214E-973A-E0E466E03EEF}" type="parTrans" cxnId="{2ABEDA59-A102-564A-A03B-BB465F03F8AB}">
      <dgm:prSet/>
      <dgm:spPr/>
      <dgm:t>
        <a:bodyPr/>
        <a:lstStyle/>
        <a:p>
          <a:endParaRPr lang="en-US">
            <a:latin typeface="Arial" charset="0"/>
            <a:ea typeface="Arial" charset="0"/>
            <a:cs typeface="Arial" charset="0"/>
          </a:endParaRPr>
        </a:p>
      </dgm:t>
    </dgm:pt>
    <dgm:pt modelId="{FC9C3923-71B4-9542-9278-0776CD24CEB8}" type="sibTrans" cxnId="{2ABEDA59-A102-564A-A03B-BB465F03F8AB}">
      <dgm:prSet/>
      <dgm:spPr/>
      <dgm:t>
        <a:bodyPr/>
        <a:lstStyle/>
        <a:p>
          <a:endParaRPr lang="en-US">
            <a:latin typeface="Arial" charset="0"/>
            <a:ea typeface="Arial" charset="0"/>
            <a:cs typeface="Arial" charset="0"/>
          </a:endParaRPr>
        </a:p>
      </dgm:t>
    </dgm:pt>
    <dgm:pt modelId="{9CB842F4-7C6C-3844-8102-D560E0BEC91E}">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4A042D20-446D-FC46-9DBD-456A1EBCCCDE}" type="parTrans" cxnId="{D164F874-CDFE-FC4E-86C1-1E6DD890841F}">
      <dgm:prSet/>
      <dgm:spPr/>
      <dgm:t>
        <a:bodyPr/>
        <a:lstStyle/>
        <a:p>
          <a:endParaRPr lang="en-US">
            <a:latin typeface="Arial" charset="0"/>
            <a:ea typeface="Arial" charset="0"/>
            <a:cs typeface="Arial" charset="0"/>
          </a:endParaRPr>
        </a:p>
      </dgm:t>
    </dgm:pt>
    <dgm:pt modelId="{50422F5A-22F4-7D43-B048-C62F350ABFDC}" type="sibTrans" cxnId="{D164F874-CDFE-FC4E-86C1-1E6DD890841F}">
      <dgm:prSet/>
      <dgm:spPr/>
      <dgm:t>
        <a:bodyPr/>
        <a:lstStyle/>
        <a:p>
          <a:endParaRPr lang="en-US">
            <a:latin typeface="Arial" charset="0"/>
            <a:ea typeface="Arial" charset="0"/>
            <a:cs typeface="Arial" charset="0"/>
          </a:endParaRPr>
        </a:p>
      </dgm:t>
    </dgm:pt>
    <dgm:pt modelId="{2E58CC06-5773-3E41-A9A1-242283326CE2}">
      <dgm:prSet phldrT="[Text]" custT="1"/>
      <dgm:spPr/>
      <dgm:t>
        <a:bodyPr/>
        <a:lstStyle/>
        <a:p>
          <a:pPr rtl="0"/>
          <a:r>
            <a:rPr lang="en-US" sz="2000" dirty="0">
              <a:latin typeface="Arial" charset="0"/>
              <a:ea typeface="Arial" charset="0"/>
              <a:cs typeface="Arial" charset="0"/>
            </a:rPr>
            <a:t>The Walt Disney Company (DIS)</a:t>
          </a:r>
        </a:p>
      </dgm:t>
    </dgm:pt>
    <dgm:pt modelId="{9586A26E-9002-7B4A-AED4-FE941A1E029B}" type="parTrans" cxnId="{B8B0CA0F-FC3B-D547-892A-16CD23B30ED7}">
      <dgm:prSet/>
      <dgm:spPr/>
      <dgm:t>
        <a:bodyPr/>
        <a:lstStyle/>
        <a:p>
          <a:endParaRPr lang="en-US">
            <a:latin typeface="Arial" charset="0"/>
            <a:ea typeface="Arial" charset="0"/>
            <a:cs typeface="Arial" charset="0"/>
          </a:endParaRPr>
        </a:p>
      </dgm:t>
    </dgm:pt>
    <dgm:pt modelId="{2489A925-F734-8044-B49A-12B28420351A}" type="sibTrans" cxnId="{B8B0CA0F-FC3B-D547-892A-16CD23B30ED7}">
      <dgm:prSet/>
      <dgm:spPr/>
      <dgm:t>
        <a:bodyPr/>
        <a:lstStyle/>
        <a:p>
          <a:endParaRPr lang="en-US">
            <a:latin typeface="Arial" charset="0"/>
            <a:ea typeface="Arial" charset="0"/>
            <a:cs typeface="Arial" charset="0"/>
          </a:endParaRPr>
        </a:p>
      </dgm:t>
    </dgm:pt>
    <dgm:pt modelId="{0670C208-A907-2F4C-B613-8B320976F0B6}">
      <dgm:prSet phldrT="[Text]" custT="1"/>
      <dgm:spPr/>
      <dgm:t>
        <a:bodyPr anchor="t"/>
        <a:lstStyle/>
        <a:p>
          <a:pPr marL="114300" lvl="1" indent="0" algn="l" defTabSz="622300">
            <a:lnSpc>
              <a:spcPct val="90000"/>
            </a:lnSpc>
            <a:spcBef>
              <a:spcPct val="0"/>
            </a:spcBef>
            <a:spcAft>
              <a:spcPct val="15000"/>
            </a:spcAft>
            <a:buChar char="•"/>
          </a:pPr>
          <a:r>
            <a:rPr lang="en-US" sz="1400" dirty="0">
              <a:latin typeface="Arial" charset="0"/>
              <a:ea typeface="Arial" charset="0"/>
              <a:cs typeface="Arial" charset="0"/>
            </a:rPr>
            <a:t>A world leader in the entertainment industry with high brand loyalty and diversified products and services.  DIS parks and resorts number of visitors are unmatched by its competitors.</a:t>
          </a:r>
        </a:p>
      </dgm:t>
    </dgm:pt>
    <dgm:pt modelId="{78B1E1DF-4791-CF40-9795-BF548611D3A1}" type="parTrans" cxnId="{A6489F5C-2432-9A4E-9404-206CD9057322}">
      <dgm:prSet/>
      <dgm:spPr/>
      <dgm:t>
        <a:bodyPr/>
        <a:lstStyle/>
        <a:p>
          <a:endParaRPr lang="en-US">
            <a:latin typeface="Arial" charset="0"/>
            <a:ea typeface="Arial" charset="0"/>
            <a:cs typeface="Arial" charset="0"/>
          </a:endParaRPr>
        </a:p>
      </dgm:t>
    </dgm:pt>
    <dgm:pt modelId="{E65895DB-EB91-744B-BA52-1715B0AEB5F8}" type="sibTrans" cxnId="{A6489F5C-2432-9A4E-9404-206CD9057322}">
      <dgm:prSet/>
      <dgm:spPr/>
      <dgm:t>
        <a:bodyPr/>
        <a:lstStyle/>
        <a:p>
          <a:endParaRPr lang="en-US">
            <a:latin typeface="Arial" charset="0"/>
            <a:ea typeface="Arial" charset="0"/>
            <a:cs typeface="Arial" charset="0"/>
          </a:endParaRPr>
        </a:p>
      </dgm:t>
    </dgm:pt>
    <dgm:pt modelId="{B99000D0-03D6-7545-8A31-584F95C5632C}">
      <dgm:prSet phldrT="[Text]" custT="1"/>
      <dgm:spPr/>
      <dgm:t>
        <a:bodyPr/>
        <a:lstStyle/>
        <a:p>
          <a:pPr rtl="0"/>
          <a:r>
            <a:rPr lang="en-US" sz="2000" dirty="0">
              <a:latin typeface="Arial" charset="0"/>
              <a:ea typeface="Arial" charset="0"/>
              <a:cs typeface="Arial" charset="0"/>
            </a:rPr>
            <a:t>Adobe Systems </a:t>
          </a:r>
          <a:r>
            <a:rPr lang="en-US" sz="2000" dirty="0" err="1">
              <a:latin typeface="Arial" charset="0"/>
              <a:ea typeface="Arial" charset="0"/>
              <a:cs typeface="Arial" charset="0"/>
            </a:rPr>
            <a:t>Inc</a:t>
          </a:r>
          <a:r>
            <a:rPr lang="en-US" sz="2000" dirty="0">
              <a:latin typeface="Arial" charset="0"/>
              <a:ea typeface="Arial" charset="0"/>
              <a:cs typeface="Arial" charset="0"/>
            </a:rPr>
            <a:t> (ADBE)</a:t>
          </a:r>
        </a:p>
      </dgm:t>
    </dgm:pt>
    <dgm:pt modelId="{B3A1E72C-5126-144F-875E-E559630D4057}" type="parTrans" cxnId="{69728AB0-C559-714D-9046-E0535158CD0A}">
      <dgm:prSet/>
      <dgm:spPr/>
      <dgm:t>
        <a:bodyPr/>
        <a:lstStyle/>
        <a:p>
          <a:endParaRPr lang="en-US">
            <a:latin typeface="Arial" charset="0"/>
            <a:ea typeface="Arial" charset="0"/>
            <a:cs typeface="Arial" charset="0"/>
          </a:endParaRPr>
        </a:p>
      </dgm:t>
    </dgm:pt>
    <dgm:pt modelId="{654CA903-7FD7-B746-9271-133FECA4238C}" type="sibTrans" cxnId="{69728AB0-C559-714D-9046-E0535158CD0A}">
      <dgm:prSet/>
      <dgm:spPr/>
      <dgm:t>
        <a:bodyPr/>
        <a:lstStyle/>
        <a:p>
          <a:endParaRPr lang="en-US">
            <a:latin typeface="Arial" charset="0"/>
            <a:ea typeface="Arial" charset="0"/>
            <a:cs typeface="Arial" charset="0"/>
          </a:endParaRPr>
        </a:p>
      </dgm:t>
    </dgm:pt>
    <dgm:pt modelId="{9259F942-4FC3-2444-92EF-C5A01DC73BD0}">
      <dgm:prSet phldrT="[Text]" custT="1"/>
      <dgm:spPr/>
      <dgm:t>
        <a:bodyPr anchor="t"/>
        <a:lstStyle/>
        <a:p>
          <a:pPr marL="114300" lvl="1" indent="0" algn="l" defTabSz="622300" rtl="0">
            <a:lnSpc>
              <a:spcPct val="90000"/>
            </a:lnSpc>
            <a:spcBef>
              <a:spcPct val="0"/>
            </a:spcBef>
            <a:spcAft>
              <a:spcPct val="15000"/>
            </a:spcAft>
            <a:buNone/>
          </a:pPr>
          <a:r>
            <a:rPr lang="en-US" sz="1200" dirty="0">
              <a:latin typeface="Arial" charset="0"/>
              <a:ea typeface="Arial" charset="0"/>
              <a:cs typeface="Arial" charset="0"/>
            </a:rPr>
            <a:t>A strong brand that successfully transformed from desktop to cloud computing, Adobe is the only company that provides an integrated solution of content creation with advertising and marketing management. ADBE has increased its subscribers by 30%, providing a recurring and highly predictable revenue stream and 22% growth in 2016.</a:t>
          </a:r>
        </a:p>
      </dgm:t>
    </dgm:pt>
    <dgm:pt modelId="{0CD831F6-D870-C94F-A04D-17FF749CB1D2}" type="parTrans" cxnId="{FE700BA2-6D0E-584C-A018-E6001EB7A890}">
      <dgm:prSet/>
      <dgm:spPr/>
      <dgm:t>
        <a:bodyPr/>
        <a:lstStyle/>
        <a:p>
          <a:endParaRPr lang="en-US">
            <a:latin typeface="Arial" charset="0"/>
            <a:ea typeface="Arial" charset="0"/>
            <a:cs typeface="Arial" charset="0"/>
          </a:endParaRPr>
        </a:p>
      </dgm:t>
    </dgm:pt>
    <dgm:pt modelId="{8DB4D5A2-A80C-314E-A405-E413B2B877AF}" type="sibTrans" cxnId="{FE700BA2-6D0E-584C-A018-E6001EB7A890}">
      <dgm:prSet/>
      <dgm:spPr/>
      <dgm:t>
        <a:bodyPr/>
        <a:lstStyle/>
        <a:p>
          <a:endParaRPr lang="en-US">
            <a:latin typeface="Arial" charset="0"/>
            <a:ea typeface="Arial" charset="0"/>
            <a:cs typeface="Arial" charset="0"/>
          </a:endParaRPr>
        </a:p>
      </dgm:t>
    </dgm:pt>
    <dgm:pt modelId="{EC92886C-5E1E-4FFA-BEE4-21EB5C9C0020}">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A064A45E-54E4-472D-81E2-AC2713170BB6}" type="parTrans" cxnId="{07A8ED60-3644-4F7F-A7F8-B4D9CA443A44}">
      <dgm:prSet/>
      <dgm:spPr/>
      <dgm:t>
        <a:bodyPr/>
        <a:lstStyle/>
        <a:p>
          <a:endParaRPr lang="en-US">
            <a:latin typeface="Arial" charset="0"/>
            <a:ea typeface="Arial" charset="0"/>
            <a:cs typeface="Arial" charset="0"/>
          </a:endParaRPr>
        </a:p>
      </dgm:t>
    </dgm:pt>
    <dgm:pt modelId="{69F2B388-1CA0-44C7-BD62-6EAFB959CC52}" type="sibTrans" cxnId="{07A8ED60-3644-4F7F-A7F8-B4D9CA443A44}">
      <dgm:prSet/>
      <dgm:spPr/>
      <dgm:t>
        <a:bodyPr/>
        <a:lstStyle/>
        <a:p>
          <a:endParaRPr lang="en-US">
            <a:latin typeface="Arial" charset="0"/>
            <a:ea typeface="Arial" charset="0"/>
            <a:cs typeface="Arial" charset="0"/>
          </a:endParaRPr>
        </a:p>
      </dgm:t>
    </dgm:pt>
    <dgm:pt modelId="{27B04BFB-627E-404B-B06D-E948C4C13CF8}">
      <dgm:prSet custT="1"/>
      <dgm:spPr/>
      <dgm:t>
        <a:bodyPr/>
        <a:lstStyle/>
        <a:p>
          <a:pPr marL="57150" marR="0" lvl="1" indent="-57150" algn="l" defTabSz="444500" rtl="0" eaLnBrk="1" fontAlgn="auto" latinLnBrk="0" hangingPunct="1">
            <a:lnSpc>
              <a:spcPct val="90000"/>
            </a:lnSpc>
            <a:spcBef>
              <a:spcPct val="0"/>
            </a:spcBef>
            <a:spcAft>
              <a:spcPct val="15000"/>
            </a:spcAft>
            <a:buClrTx/>
            <a:buSzTx/>
            <a:buFontTx/>
            <a:buNone/>
            <a:tabLst/>
            <a:defRPr/>
          </a:pPr>
          <a:endParaRPr lang="en-US" sz="1000" dirty="0">
            <a:latin typeface="Arial" charset="0"/>
            <a:ea typeface="Arial" charset="0"/>
            <a:cs typeface="Arial" charset="0"/>
          </a:endParaRPr>
        </a:p>
      </dgm:t>
    </dgm:pt>
    <dgm:pt modelId="{0ADFD5D1-8721-49CD-AC1B-0AADD1704E87}" type="parTrans" cxnId="{47339C83-4979-4090-B57E-5D0535274722}">
      <dgm:prSet/>
      <dgm:spPr/>
      <dgm:t>
        <a:bodyPr/>
        <a:lstStyle/>
        <a:p>
          <a:endParaRPr lang="en-US">
            <a:latin typeface="Arial" charset="0"/>
            <a:ea typeface="Arial" charset="0"/>
            <a:cs typeface="Arial" charset="0"/>
          </a:endParaRPr>
        </a:p>
      </dgm:t>
    </dgm:pt>
    <dgm:pt modelId="{E1B663BD-5C7C-4401-8846-692D562614FE}" type="sibTrans" cxnId="{47339C83-4979-4090-B57E-5D0535274722}">
      <dgm:prSet/>
      <dgm:spPr/>
      <dgm:t>
        <a:bodyPr/>
        <a:lstStyle/>
        <a:p>
          <a:endParaRPr lang="en-US">
            <a:latin typeface="Arial" charset="0"/>
            <a:ea typeface="Arial" charset="0"/>
            <a:cs typeface="Arial" charset="0"/>
          </a:endParaRPr>
        </a:p>
      </dgm:t>
    </dgm:pt>
    <dgm:pt modelId="{A9208789-9E5A-974E-8504-60BE9F75B3E6}">
      <dgm:prSet phldrT="[Text]" custT="1"/>
      <dgm:spPr/>
      <dgm:t>
        <a:bodyPr/>
        <a:lstStyle/>
        <a:p>
          <a:pPr rtl="0"/>
          <a:r>
            <a:rPr lang="en-US" sz="2000" dirty="0">
              <a:latin typeface="Arial" charset="0"/>
              <a:ea typeface="Arial" charset="0"/>
              <a:cs typeface="Arial" charset="0"/>
            </a:rPr>
            <a:t>Stanley Black &amp; Decker (SWK)</a:t>
          </a:r>
        </a:p>
      </dgm:t>
    </dgm:pt>
    <dgm:pt modelId="{F08432BF-6DC5-3343-85BC-277A30626CFF}" type="sibTrans" cxnId="{86DCD8A8-E53F-414E-AD7B-FFA86087E505}">
      <dgm:prSet/>
      <dgm:spPr/>
      <dgm:t>
        <a:bodyPr/>
        <a:lstStyle/>
        <a:p>
          <a:endParaRPr lang="en-US">
            <a:latin typeface="Arial" charset="0"/>
            <a:ea typeface="Arial" charset="0"/>
            <a:cs typeface="Arial" charset="0"/>
          </a:endParaRPr>
        </a:p>
      </dgm:t>
    </dgm:pt>
    <dgm:pt modelId="{D43C6327-D4CB-304D-84E0-D23C05DD8D6F}" type="parTrans" cxnId="{86DCD8A8-E53F-414E-AD7B-FFA86087E505}">
      <dgm:prSet/>
      <dgm:spPr/>
      <dgm:t>
        <a:bodyPr/>
        <a:lstStyle/>
        <a:p>
          <a:endParaRPr lang="en-US">
            <a:latin typeface="Arial" charset="0"/>
            <a:ea typeface="Arial" charset="0"/>
            <a:cs typeface="Arial" charset="0"/>
          </a:endParaRPr>
        </a:p>
      </dgm:t>
    </dgm:pt>
    <dgm:pt modelId="{9499195B-3702-D849-BA7D-C3CE94C39C0C}">
      <dgm:prSet phldrT="[Text]" custT="1"/>
      <dgm:spPr/>
      <dgm:t>
        <a:bodyPr anchor="ctr"/>
        <a:lstStyle/>
        <a:p>
          <a:pPr marL="114300" lvl="1" indent="0" algn="l" defTabSz="622300" rtl="0">
            <a:lnSpc>
              <a:spcPct val="90000"/>
            </a:lnSpc>
            <a:spcBef>
              <a:spcPct val="0"/>
            </a:spcBef>
            <a:spcAft>
              <a:spcPct val="15000"/>
            </a:spcAft>
            <a:buNone/>
          </a:pPr>
          <a:r>
            <a:rPr lang="en-US" sz="1400">
              <a:latin typeface="Arial" charset="0"/>
              <a:ea typeface="Arial" charset="0"/>
              <a:cs typeface="Arial" charset="0"/>
            </a:rPr>
            <a:t> The company is the #1 supplier of power and hand tools in the world and the second largest U.S. supplier of commercial electronic security devices. </a:t>
          </a:r>
          <a:endParaRPr lang="en-US" sz="1400" dirty="0">
            <a:latin typeface="Arial" charset="0"/>
            <a:ea typeface="Arial" charset="0"/>
            <a:cs typeface="Arial" charset="0"/>
          </a:endParaRPr>
        </a:p>
      </dgm:t>
    </dgm:pt>
    <dgm:pt modelId="{34F957D0-92BC-9340-BEB6-A79C759254E0}" type="sibTrans" cxnId="{1C7D16AB-F0F3-1C4D-8288-39EC0BF7DD49}">
      <dgm:prSet/>
      <dgm:spPr/>
      <dgm:t>
        <a:bodyPr/>
        <a:lstStyle/>
        <a:p>
          <a:endParaRPr lang="en-US">
            <a:latin typeface="Arial" charset="0"/>
            <a:ea typeface="Arial" charset="0"/>
            <a:cs typeface="Arial" charset="0"/>
          </a:endParaRPr>
        </a:p>
      </dgm:t>
    </dgm:pt>
    <dgm:pt modelId="{3CE745DD-DAEB-A649-AAC5-83B08CA0A4B3}" type="parTrans" cxnId="{1C7D16AB-F0F3-1C4D-8288-39EC0BF7DD49}">
      <dgm:prSet/>
      <dgm:spPr/>
      <dgm:t>
        <a:bodyPr/>
        <a:lstStyle/>
        <a:p>
          <a:endParaRPr lang="en-US">
            <a:latin typeface="Arial" charset="0"/>
            <a:ea typeface="Arial" charset="0"/>
            <a:cs typeface="Arial" charset="0"/>
          </a:endParaRPr>
        </a:p>
      </dgm:t>
    </dgm:pt>
    <dgm:pt modelId="{69466F0F-C728-774F-B584-D40BE8B84EAD}">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9C4C603C-67ED-6343-865A-34B5B50DF724}" type="parTrans" cxnId="{9393868F-9102-CB41-9101-7D4BF36B3B73}">
      <dgm:prSet/>
      <dgm:spPr/>
      <dgm:t>
        <a:bodyPr/>
        <a:lstStyle/>
        <a:p>
          <a:endParaRPr lang="en-US"/>
        </a:p>
      </dgm:t>
    </dgm:pt>
    <dgm:pt modelId="{1A688C79-FFDC-BB46-B6CE-5BEA5A53808A}" type="sibTrans" cxnId="{9393868F-9102-CB41-9101-7D4BF36B3B73}">
      <dgm:prSet/>
      <dgm:spPr/>
      <dgm:t>
        <a:bodyPr/>
        <a:lstStyle/>
        <a:p>
          <a:endParaRPr lang="en-US"/>
        </a:p>
      </dgm:t>
    </dgm:pt>
    <dgm:pt modelId="{472EF1B3-CB45-AC45-859B-1B0FA9893A42}">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FCC376BA-45C5-BD4A-BB4C-A565C6CDB345}" type="parTrans" cxnId="{E7B3BD3B-50B8-A443-A3D3-23283B684056}">
      <dgm:prSet/>
      <dgm:spPr/>
      <dgm:t>
        <a:bodyPr/>
        <a:lstStyle/>
        <a:p>
          <a:endParaRPr lang="en-US"/>
        </a:p>
      </dgm:t>
    </dgm:pt>
    <dgm:pt modelId="{2A729AA5-1348-8F4D-8CA1-B824CEF90D22}" type="sibTrans" cxnId="{E7B3BD3B-50B8-A443-A3D3-23283B684056}">
      <dgm:prSet/>
      <dgm:spPr/>
      <dgm:t>
        <a:bodyPr/>
        <a:lstStyle/>
        <a:p>
          <a:endParaRPr lang="en-US"/>
        </a:p>
      </dgm:t>
    </dgm:pt>
    <dgm:pt modelId="{56D138BF-B613-C143-9C6E-A1536A845B93}">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5270BF00-3205-6344-8378-101799E131A7}" type="parTrans" cxnId="{43C81E59-1FF9-5541-A5BD-078D80FD87DB}">
      <dgm:prSet/>
      <dgm:spPr/>
      <dgm:t>
        <a:bodyPr/>
        <a:lstStyle/>
        <a:p>
          <a:endParaRPr lang="en-US"/>
        </a:p>
      </dgm:t>
    </dgm:pt>
    <dgm:pt modelId="{9BEBF0EC-3426-B64B-A81F-B9DD8952D084}" type="sibTrans" cxnId="{43C81E59-1FF9-5541-A5BD-078D80FD87DB}">
      <dgm:prSet/>
      <dgm:spPr/>
      <dgm:t>
        <a:bodyPr/>
        <a:lstStyle/>
        <a:p>
          <a:endParaRPr lang="en-US"/>
        </a:p>
      </dgm:t>
    </dgm:pt>
    <dgm:pt modelId="{564324BC-7680-054B-AD94-8016D001AED1}">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1BC59E12-DF5B-A543-8C40-5CC6F5964C51}" type="parTrans" cxnId="{DC60E034-EBE8-C949-93A1-9C67C2436AB2}">
      <dgm:prSet/>
      <dgm:spPr/>
      <dgm:t>
        <a:bodyPr/>
        <a:lstStyle/>
        <a:p>
          <a:endParaRPr lang="en-US"/>
        </a:p>
      </dgm:t>
    </dgm:pt>
    <dgm:pt modelId="{4CDDCD2C-6D77-574B-BFD4-4341F704EB49}" type="sibTrans" cxnId="{DC60E034-EBE8-C949-93A1-9C67C2436AB2}">
      <dgm:prSet/>
      <dgm:spPr/>
      <dgm:t>
        <a:bodyPr/>
        <a:lstStyle/>
        <a:p>
          <a:endParaRPr lang="en-US"/>
        </a:p>
      </dgm:t>
    </dgm:pt>
    <dgm:pt modelId="{3F760656-DE0F-3B4E-9938-551D29AADC4F}">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3E43853F-29B4-874F-9CD8-811BD0F0AFDA}" type="parTrans" cxnId="{BE29BC53-473E-C346-8FB2-4DFE61774E35}">
      <dgm:prSet/>
      <dgm:spPr/>
      <dgm:t>
        <a:bodyPr/>
        <a:lstStyle/>
        <a:p>
          <a:endParaRPr lang="en-US"/>
        </a:p>
      </dgm:t>
    </dgm:pt>
    <dgm:pt modelId="{6CB6D21E-CBA0-F84A-A99B-73F3E89EB7AF}" type="sibTrans" cxnId="{BE29BC53-473E-C346-8FB2-4DFE61774E35}">
      <dgm:prSet/>
      <dgm:spPr/>
      <dgm:t>
        <a:bodyPr/>
        <a:lstStyle/>
        <a:p>
          <a:endParaRPr lang="en-US"/>
        </a:p>
      </dgm:t>
    </dgm:pt>
    <dgm:pt modelId="{4DE6A72B-29C3-4040-BF5B-4B8C43B4C07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A858CEE5-3F63-1444-BB0F-27A52A592170}" type="parTrans" cxnId="{D18B8E53-9DC0-A543-BB8A-683B3FCFE48E}">
      <dgm:prSet/>
      <dgm:spPr/>
      <dgm:t>
        <a:bodyPr/>
        <a:lstStyle/>
        <a:p>
          <a:endParaRPr lang="en-US"/>
        </a:p>
      </dgm:t>
    </dgm:pt>
    <dgm:pt modelId="{6A3CD052-84D6-C74A-A07F-7AD61FFF819A}" type="sibTrans" cxnId="{D18B8E53-9DC0-A543-BB8A-683B3FCFE48E}">
      <dgm:prSet/>
      <dgm:spPr/>
      <dgm:t>
        <a:bodyPr/>
        <a:lstStyle/>
        <a:p>
          <a:endParaRPr lang="en-US"/>
        </a:p>
      </dgm:t>
    </dgm:pt>
    <dgm:pt modelId="{DBC1E2F6-A3D6-E345-9A80-B2ABB21F83DF}">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C555EB07-4F96-8747-AE2E-D67815C5483E}" type="parTrans" cxnId="{525C925C-E55B-AA45-9F36-795EADF65868}">
      <dgm:prSet/>
      <dgm:spPr/>
      <dgm:t>
        <a:bodyPr/>
        <a:lstStyle/>
        <a:p>
          <a:endParaRPr lang="en-US"/>
        </a:p>
      </dgm:t>
    </dgm:pt>
    <dgm:pt modelId="{9BB99B2E-F497-D240-A380-018EEE80037B}" type="sibTrans" cxnId="{525C925C-E55B-AA45-9F36-795EADF65868}">
      <dgm:prSet/>
      <dgm:spPr/>
      <dgm:t>
        <a:bodyPr/>
        <a:lstStyle/>
        <a:p>
          <a:endParaRPr lang="en-US"/>
        </a:p>
      </dgm:t>
    </dgm:pt>
    <dgm:pt modelId="{66076701-FC8B-5D47-8005-D10E5F9ABA98}">
      <dgm:prSet custT="1"/>
      <dgm:spPr/>
      <dgm:t>
        <a:bodyPr/>
        <a:lstStyle/>
        <a:p>
          <a:pPr marL="114300" lvl="1" indent="0" algn="l" defTabSz="622300">
            <a:lnSpc>
              <a:spcPct val="90000"/>
            </a:lnSpc>
            <a:spcBef>
              <a:spcPct val="0"/>
            </a:spcBef>
            <a:spcAft>
              <a:spcPct val="15000"/>
            </a:spcAft>
            <a:buNone/>
          </a:pPr>
          <a:r>
            <a:rPr lang="en-US" sz="1400" dirty="0">
              <a:latin typeface="Arial" charset="0"/>
              <a:ea typeface="Arial" charset="0"/>
              <a:cs typeface="Arial" charset="0"/>
            </a:rPr>
            <a:t>One of the largest most diversified auto-parts suppliers in the world that prides itself on its entrepreneurial culture.  MGA has 321 manufacturing operations and 102 product development, engineering and sales centers in 29 countries.</a:t>
          </a:r>
        </a:p>
      </dgm:t>
    </dgm:pt>
    <dgm:pt modelId="{953C4111-842B-A849-912C-F51CEC476F7C}" type="parTrans" cxnId="{BBE4DEC8-5169-0649-902A-DB5ADD32E09C}">
      <dgm:prSet/>
      <dgm:spPr/>
      <dgm:t>
        <a:bodyPr/>
        <a:lstStyle/>
        <a:p>
          <a:endParaRPr lang="en-US"/>
        </a:p>
      </dgm:t>
    </dgm:pt>
    <dgm:pt modelId="{CB42EBFC-70F0-3D43-A8D6-8C06ABBE7B30}" type="sibTrans" cxnId="{BBE4DEC8-5169-0649-902A-DB5ADD32E09C}">
      <dgm:prSet/>
      <dgm:spPr/>
      <dgm:t>
        <a:bodyPr/>
        <a:lstStyle/>
        <a:p>
          <a:endParaRPr lang="en-US"/>
        </a:p>
      </dgm:t>
    </dgm:pt>
    <dgm:pt modelId="{25A4BABA-8E0F-B942-88EB-BC2624AABB5F}">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3BE8A2C3-F231-0E42-BEF6-FDF474D7258A}" type="parTrans" cxnId="{75A84D3E-31B4-8041-BB62-34CADA485E1B}">
      <dgm:prSet/>
      <dgm:spPr/>
      <dgm:t>
        <a:bodyPr/>
        <a:lstStyle/>
        <a:p>
          <a:endParaRPr lang="en-US"/>
        </a:p>
      </dgm:t>
    </dgm:pt>
    <dgm:pt modelId="{4E7E6E9E-1CF7-6D42-BEE5-1E9CD032DAE8}" type="sibTrans" cxnId="{75A84D3E-31B4-8041-BB62-34CADA485E1B}">
      <dgm:prSet/>
      <dgm:spPr/>
      <dgm:t>
        <a:bodyPr/>
        <a:lstStyle/>
        <a:p>
          <a:endParaRPr lang="en-US"/>
        </a:p>
      </dgm:t>
    </dgm:pt>
    <dgm:pt modelId="{38E1BEAD-BECB-DB47-8FB2-668E7D94180F}">
      <dgm:prSet phldrT="[Text]" custT="1"/>
      <dgm:spPr/>
      <dgm:t>
        <a:bodyPr anchor="ctr"/>
        <a:lstStyle/>
        <a:p>
          <a:pPr marL="114300" lvl="1" indent="0" algn="l" defTabSz="622300" rtl="0">
            <a:lnSpc>
              <a:spcPct val="90000"/>
            </a:lnSpc>
            <a:spcBef>
              <a:spcPct val="0"/>
            </a:spcBef>
            <a:spcAft>
              <a:spcPct val="15000"/>
            </a:spcAft>
            <a:buNone/>
          </a:pPr>
          <a:r>
            <a:rPr lang="en-US" sz="1200" dirty="0">
              <a:latin typeface="Arial" charset="0"/>
              <a:ea typeface="Arial" charset="0"/>
              <a:cs typeface="Arial" charset="0"/>
            </a:rPr>
            <a:t> A media and technology company with a network advantage, Comcast is the only carrier able to provide pay television, internet access, and phone services in almost 50% of its service area with a network platform that should meet customer demands far into the future.</a:t>
          </a:r>
        </a:p>
      </dgm:t>
    </dgm:pt>
    <dgm:pt modelId="{0E49496E-5627-7144-984C-EAF2237D13F0}" type="parTrans" cxnId="{19674428-B751-A646-9F14-627D528CB820}">
      <dgm:prSet/>
      <dgm:spPr/>
      <dgm:t>
        <a:bodyPr/>
        <a:lstStyle/>
        <a:p>
          <a:endParaRPr lang="en-US"/>
        </a:p>
      </dgm:t>
    </dgm:pt>
    <dgm:pt modelId="{F64A832E-0CE1-E543-A3ED-2CEE2F196DC7}" type="sibTrans" cxnId="{19674428-B751-A646-9F14-627D528CB820}">
      <dgm:prSet/>
      <dgm:spPr/>
      <dgm:t>
        <a:bodyPr/>
        <a:lstStyle/>
        <a:p>
          <a:endParaRPr lang="en-US"/>
        </a:p>
      </dgm:t>
    </dgm:pt>
    <dgm:pt modelId="{F466DA73-D7B7-CA48-942C-5EE3D39EC020}">
      <dgm:prSet custT="1"/>
      <dgm:spPr/>
      <dgm:t>
        <a:bodyPr anchor="t"/>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6A6172BA-28D8-D042-91D5-36DDC65133B2}" type="parTrans" cxnId="{2364E0A3-A6B5-0244-9B51-987311B24D65}">
      <dgm:prSet/>
      <dgm:spPr/>
      <dgm:t>
        <a:bodyPr/>
        <a:lstStyle/>
        <a:p>
          <a:endParaRPr lang="en-US"/>
        </a:p>
      </dgm:t>
    </dgm:pt>
    <dgm:pt modelId="{1D9F373B-7854-5D44-ABF8-5821E68CD814}" type="sibTrans" cxnId="{2364E0A3-A6B5-0244-9B51-987311B24D65}">
      <dgm:prSet/>
      <dgm:spPr/>
      <dgm:t>
        <a:bodyPr/>
        <a:lstStyle/>
        <a:p>
          <a:endParaRPr lang="en-US"/>
        </a:p>
      </dgm:t>
    </dgm:pt>
    <dgm:pt modelId="{9CA7BA51-8175-744B-9EB2-4E81760459CA}">
      <dgm:prSet custT="1"/>
      <dgm:spPr/>
      <dgm:t>
        <a:bodyPr anchor="t"/>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5440875F-D81F-534A-8269-9C5AE84C2229}" type="parTrans" cxnId="{6EC93899-714B-5640-B095-470A817C852D}">
      <dgm:prSet/>
      <dgm:spPr/>
      <dgm:t>
        <a:bodyPr/>
        <a:lstStyle/>
        <a:p>
          <a:endParaRPr lang="en-US"/>
        </a:p>
      </dgm:t>
    </dgm:pt>
    <dgm:pt modelId="{962A5744-081E-3740-9AC7-095662E1122D}" type="sibTrans" cxnId="{6EC93899-714B-5640-B095-470A817C852D}">
      <dgm:prSet/>
      <dgm:spPr/>
      <dgm:t>
        <a:bodyPr/>
        <a:lstStyle/>
        <a:p>
          <a:endParaRPr lang="en-US"/>
        </a:p>
      </dgm:t>
    </dgm:pt>
    <dgm:pt modelId="{A42E84BE-8772-A34E-82B0-8E98432B7DB8}">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681BD4DE-A8B2-394B-BFE5-B55081420BE6}" type="parTrans" cxnId="{5F5F81BA-1E74-8641-AD6D-7E4832201544}">
      <dgm:prSet/>
      <dgm:spPr/>
      <dgm:t>
        <a:bodyPr/>
        <a:lstStyle/>
        <a:p>
          <a:endParaRPr lang="en-US"/>
        </a:p>
      </dgm:t>
    </dgm:pt>
    <dgm:pt modelId="{46A19E50-283F-8A44-B0CC-3DE0C3BCC09B}" type="sibTrans" cxnId="{5F5F81BA-1E74-8641-AD6D-7E4832201544}">
      <dgm:prSet/>
      <dgm:spPr/>
      <dgm:t>
        <a:bodyPr/>
        <a:lstStyle/>
        <a:p>
          <a:endParaRPr lang="en-US"/>
        </a:p>
      </dgm:t>
    </dgm:pt>
    <dgm:pt modelId="{3E9D52CA-9B1E-294F-B724-029902AC5ECC}">
      <dgm:prSet phldrT="[Text]" custT="1"/>
      <dgm:spPr/>
      <dgm:t>
        <a:bodyPr anchor="ctr"/>
        <a:lstStyle/>
        <a:p>
          <a:pPr marL="114300" lvl="1" indent="0" algn="l" defTabSz="622300" rtl="0">
            <a:lnSpc>
              <a:spcPct val="90000"/>
            </a:lnSpc>
            <a:spcBef>
              <a:spcPct val="0"/>
            </a:spcBef>
            <a:spcAft>
              <a:spcPct val="15000"/>
            </a:spcAft>
            <a:buNone/>
          </a:pPr>
          <a:endParaRPr lang="en-US" sz="1400" dirty="0">
            <a:latin typeface="Arial" charset="0"/>
            <a:ea typeface="Arial" charset="0"/>
            <a:cs typeface="Arial" charset="0"/>
          </a:endParaRPr>
        </a:p>
      </dgm:t>
    </dgm:pt>
    <dgm:pt modelId="{624EECC1-3E96-5E4D-947D-A7D9B7BE5D9F}" type="parTrans" cxnId="{1795D573-BB44-FF4C-A939-EE3DF1CA3531}">
      <dgm:prSet/>
      <dgm:spPr/>
      <dgm:t>
        <a:bodyPr/>
        <a:lstStyle/>
        <a:p>
          <a:endParaRPr lang="en-US"/>
        </a:p>
      </dgm:t>
    </dgm:pt>
    <dgm:pt modelId="{FCA54228-8EAC-AE47-BBC3-953E0476E32B}" type="sibTrans" cxnId="{1795D573-BB44-FF4C-A939-EE3DF1CA3531}">
      <dgm:prSet/>
      <dgm:spPr/>
      <dgm:t>
        <a:bodyPr/>
        <a:lstStyle/>
        <a:p>
          <a:endParaRPr lang="en-US"/>
        </a:p>
      </dgm:t>
    </dgm:pt>
    <dgm:pt modelId="{AA6C6994-9541-554C-9433-F1DEBAAECB5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9B51ECEE-03D4-CD43-BB8E-CB46F4BC656F}" type="parTrans" cxnId="{771F2E79-02E4-F747-88F4-1B839F73405E}">
      <dgm:prSet/>
      <dgm:spPr/>
      <dgm:t>
        <a:bodyPr/>
        <a:lstStyle/>
        <a:p>
          <a:endParaRPr lang="en-US"/>
        </a:p>
      </dgm:t>
    </dgm:pt>
    <dgm:pt modelId="{87D1EE4D-3ACF-8D44-BFEE-1C5667CE9A01}" type="sibTrans" cxnId="{771F2E79-02E4-F747-88F4-1B839F73405E}">
      <dgm:prSet/>
      <dgm:spPr/>
      <dgm:t>
        <a:bodyPr/>
        <a:lstStyle/>
        <a:p>
          <a:endParaRPr lang="en-US"/>
        </a:p>
      </dgm:t>
    </dgm:pt>
    <dgm:pt modelId="{33BFBBA2-67A2-384C-8A27-EA96635B3B4A}">
      <dgm:prSet custT="1"/>
      <dgm:spPr/>
      <dgm:t>
        <a:bodyPr anchor="ct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18C135DD-1C70-FC40-A5D4-DAD20F1BF215}" type="parTrans" cxnId="{36D1631A-E8E1-DC45-8D45-D8518755B9DB}">
      <dgm:prSet/>
      <dgm:spPr/>
      <dgm:t>
        <a:bodyPr/>
        <a:lstStyle/>
        <a:p>
          <a:endParaRPr lang="en-US"/>
        </a:p>
      </dgm:t>
    </dgm:pt>
    <dgm:pt modelId="{AD88A4A9-848A-3643-9E1B-26FAACFC7E01}" type="sibTrans" cxnId="{36D1631A-E8E1-DC45-8D45-D8518755B9DB}">
      <dgm:prSet/>
      <dgm:spPr/>
      <dgm:t>
        <a:bodyPr/>
        <a:lstStyle/>
        <a:p>
          <a:endParaRPr lang="en-US"/>
        </a:p>
      </dgm:t>
    </dgm:pt>
    <dgm:pt modelId="{3982AC9A-6AAB-F543-9E99-D6C4106D4B3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593D3AE2-87DC-8A47-AE0F-6BA7751046DA}" type="parTrans" cxnId="{799237C6-51FF-5D4D-B905-721152583319}">
      <dgm:prSet/>
      <dgm:spPr/>
      <dgm:t>
        <a:bodyPr/>
        <a:lstStyle/>
        <a:p>
          <a:endParaRPr lang="en-US"/>
        </a:p>
      </dgm:t>
    </dgm:pt>
    <dgm:pt modelId="{EAA2E01A-ACD2-E348-A986-42CBFE085615}" type="sibTrans" cxnId="{799237C6-51FF-5D4D-B905-721152583319}">
      <dgm:prSet/>
      <dgm:spPr/>
      <dgm:t>
        <a:bodyPr/>
        <a:lstStyle/>
        <a:p>
          <a:endParaRPr lang="en-US"/>
        </a:p>
      </dgm:t>
    </dgm:pt>
    <dgm:pt modelId="{3DAA07A2-8F59-6C4A-BF0E-88690DF8EDAE}">
      <dgm:prSet custT="1"/>
      <dgm:spPr/>
      <dgm: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lang="en-US" sz="1200" dirty="0">
            <a:latin typeface="Arial" charset="0"/>
            <a:ea typeface="Arial" charset="0"/>
            <a:cs typeface="Arial" charset="0"/>
          </a:endParaRPr>
        </a:p>
      </dgm:t>
    </dgm:pt>
    <dgm:pt modelId="{82C77237-05ED-A344-94D3-BDFBC8A9FB92}" type="parTrans" cxnId="{B7D66B26-3F90-F244-B7E7-1062F1BA81BC}">
      <dgm:prSet/>
      <dgm:spPr/>
      <dgm:t>
        <a:bodyPr/>
        <a:lstStyle/>
        <a:p>
          <a:endParaRPr lang="en-US"/>
        </a:p>
      </dgm:t>
    </dgm:pt>
    <dgm:pt modelId="{9F2CF9B0-EDC8-FB44-901B-EF5232BE360D}" type="sibTrans" cxnId="{B7D66B26-3F90-F244-B7E7-1062F1BA81BC}">
      <dgm:prSet/>
      <dgm:spPr/>
      <dgm:t>
        <a:bodyPr/>
        <a:lstStyle/>
        <a:p>
          <a:endParaRPr lang="en-US"/>
        </a:p>
      </dgm:t>
    </dgm:pt>
    <dgm:pt modelId="{994F05AB-F10D-4C4F-BB19-6821F34375F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8F99C1C0-2E40-2E46-AC5D-748D6F496ADD}" type="parTrans" cxnId="{88D93AE2-5443-B741-9716-C95452AE2A97}">
      <dgm:prSet/>
      <dgm:spPr/>
      <dgm:t>
        <a:bodyPr/>
        <a:lstStyle/>
        <a:p>
          <a:endParaRPr lang="en-US"/>
        </a:p>
      </dgm:t>
    </dgm:pt>
    <dgm:pt modelId="{B71E1F51-101F-7049-B004-742DCB846E6B}" type="sibTrans" cxnId="{88D93AE2-5443-B741-9716-C95452AE2A97}">
      <dgm:prSet/>
      <dgm:spPr/>
      <dgm:t>
        <a:bodyPr/>
        <a:lstStyle/>
        <a:p>
          <a:endParaRPr lang="en-US"/>
        </a:p>
      </dgm:t>
    </dgm:pt>
    <dgm:pt modelId="{36666B09-F78A-A548-9A7A-3598393AAF1E}">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FB838FF6-78A6-7349-B5B8-7688DC9B8F29}" type="parTrans" cxnId="{3394520C-4AEC-6543-A9B2-3DC5B6B99A40}">
      <dgm:prSet/>
      <dgm:spPr/>
      <dgm:t>
        <a:bodyPr/>
        <a:lstStyle/>
        <a:p>
          <a:endParaRPr lang="en-US"/>
        </a:p>
      </dgm:t>
    </dgm:pt>
    <dgm:pt modelId="{A45F5265-47CD-D149-9E3F-A2378DB1D64D}" type="sibTrans" cxnId="{3394520C-4AEC-6543-A9B2-3DC5B6B99A40}">
      <dgm:prSet/>
      <dgm:spPr/>
      <dgm:t>
        <a:bodyPr/>
        <a:lstStyle/>
        <a:p>
          <a:endParaRPr lang="en-US"/>
        </a:p>
      </dgm:t>
    </dgm:pt>
    <dgm:pt modelId="{08A50E5F-C3C6-DC4F-97DA-9CC4AB752F16}">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7F7FBAB0-494E-0646-B9D5-23252A3F19E1}" type="parTrans" cxnId="{4C168001-1438-7C4E-A859-8B2F8DE83C58}">
      <dgm:prSet/>
      <dgm:spPr/>
      <dgm:t>
        <a:bodyPr/>
        <a:lstStyle/>
        <a:p>
          <a:endParaRPr lang="en-US"/>
        </a:p>
      </dgm:t>
    </dgm:pt>
    <dgm:pt modelId="{E9DD2D93-EC9E-3948-9FD1-4159B524A893}" type="sibTrans" cxnId="{4C168001-1438-7C4E-A859-8B2F8DE83C58}">
      <dgm:prSet/>
      <dgm:spPr/>
      <dgm:t>
        <a:bodyPr/>
        <a:lstStyle/>
        <a:p>
          <a:endParaRPr lang="en-US"/>
        </a:p>
      </dgm:t>
    </dgm:pt>
    <dgm:pt modelId="{AF00B74F-F022-984C-8FB7-2666CD8E3EA1}">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latin typeface="Arial" charset="0"/>
            <a:ea typeface="Arial" charset="0"/>
            <a:cs typeface="Arial" charset="0"/>
          </a:endParaRPr>
        </a:p>
      </dgm:t>
    </dgm:pt>
    <dgm:pt modelId="{A295F081-CDD9-D145-B074-776B0127C1DF}" type="parTrans" cxnId="{FA82685A-CCB4-5047-9994-9AD6F4696E64}">
      <dgm:prSet/>
      <dgm:spPr/>
      <dgm:t>
        <a:bodyPr/>
        <a:lstStyle/>
        <a:p>
          <a:endParaRPr lang="en-US"/>
        </a:p>
      </dgm:t>
    </dgm:pt>
    <dgm:pt modelId="{04038A02-2B30-294A-978F-1A6BA9826A7F}" type="sibTrans" cxnId="{FA82685A-CCB4-5047-9994-9AD6F4696E64}">
      <dgm:prSet/>
      <dgm:spPr/>
      <dgm:t>
        <a:bodyPr/>
        <a:lstStyle/>
        <a:p>
          <a:endParaRPr lang="en-US"/>
        </a:p>
      </dgm:t>
    </dgm:pt>
    <dgm:pt modelId="{CD916535-C4E9-1845-AD31-F7506BBE9790}">
      <dgm:prSet custT="1"/>
      <dgm:spPr/>
      <dgm: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lang="en-US" sz="1200" dirty="0">
            <a:latin typeface="Arial" charset="0"/>
            <a:ea typeface="Arial" charset="0"/>
            <a:cs typeface="Arial" charset="0"/>
          </a:endParaRPr>
        </a:p>
      </dgm:t>
    </dgm:pt>
    <dgm:pt modelId="{B50CDB32-5372-834A-A4DC-B3B3965A11D5}" type="parTrans" cxnId="{30FBE7C8-37A5-A944-B8F4-F1E16959BF93}">
      <dgm:prSet/>
      <dgm:spPr/>
      <dgm:t>
        <a:bodyPr/>
        <a:lstStyle/>
        <a:p>
          <a:endParaRPr lang="en-US"/>
        </a:p>
      </dgm:t>
    </dgm:pt>
    <dgm:pt modelId="{B8E6C84E-5146-7F44-80F4-19A471A8B39D}" type="sibTrans" cxnId="{30FBE7C8-37A5-A944-B8F4-F1E16959BF93}">
      <dgm:prSet/>
      <dgm:spPr/>
      <dgm:t>
        <a:bodyPr/>
        <a:lstStyle/>
        <a:p>
          <a:endParaRPr lang="en-US"/>
        </a:p>
      </dgm:t>
    </dgm:pt>
    <dgm:pt modelId="{E4F96FBC-EFE0-1346-A372-97F76C20CAD4}">
      <dgm:prSet custT="1"/>
      <dgm:spPr/>
      <dgm:t>
        <a:bodyPr/>
        <a:lstStyle/>
        <a:p>
          <a:pPr rtl="0"/>
          <a:r>
            <a:rPr lang="en-US" sz="2000" dirty="0">
              <a:latin typeface="Arial" charset="0"/>
              <a:ea typeface="Arial" charset="0"/>
              <a:cs typeface="Arial" charset="0"/>
            </a:rPr>
            <a:t>Dow</a:t>
          </a:r>
          <a:r>
            <a:rPr lang="en-US" sz="2000" baseline="0" dirty="0">
              <a:latin typeface="Arial" charset="0"/>
              <a:ea typeface="Arial" charset="0"/>
              <a:cs typeface="Arial" charset="0"/>
            </a:rPr>
            <a:t> Chemicals (DOW)</a:t>
          </a:r>
          <a:endParaRPr lang="en-US" sz="2000" dirty="0">
            <a:latin typeface="Arial" charset="0"/>
            <a:ea typeface="Arial" charset="0"/>
            <a:cs typeface="Arial" charset="0"/>
          </a:endParaRPr>
        </a:p>
      </dgm:t>
    </dgm:pt>
    <dgm:pt modelId="{8FF123BC-8621-C64E-AA2A-843F498C48CD}" type="parTrans" cxnId="{6B647ADA-7908-4546-B7EB-355A573C0CD3}">
      <dgm:prSet/>
      <dgm:spPr/>
      <dgm:t>
        <a:bodyPr/>
        <a:lstStyle/>
        <a:p>
          <a:endParaRPr lang="en-US"/>
        </a:p>
      </dgm:t>
    </dgm:pt>
    <dgm:pt modelId="{4E92CC83-04D4-7044-A0BF-95BE3BDEF4C1}" type="sibTrans" cxnId="{6B647ADA-7908-4546-B7EB-355A573C0CD3}">
      <dgm:prSet/>
      <dgm:spPr/>
      <dgm:t>
        <a:bodyPr/>
        <a:lstStyle/>
        <a:p>
          <a:endParaRPr lang="en-US"/>
        </a:p>
      </dgm:t>
    </dgm:pt>
    <dgm:pt modelId="{B58F70C5-CA5F-4F49-9923-94FD1E0EE3E7}">
      <dgm:prSet custT="1"/>
      <dgm:spPr/>
      <dgm:t>
        <a:bodyPr/>
        <a:lstStyle/>
        <a:p>
          <a:endParaRPr lang="en-US" sz="1100" dirty="0">
            <a:latin typeface="Arial" charset="0"/>
            <a:ea typeface="Arial" charset="0"/>
            <a:cs typeface="Arial" charset="0"/>
          </a:endParaRPr>
        </a:p>
      </dgm:t>
    </dgm:pt>
    <dgm:pt modelId="{39DAC837-54B8-A74E-8085-CC95EE52D434}" type="parTrans" cxnId="{20F79EB4-C127-C941-82BE-31360BC5966D}">
      <dgm:prSet/>
      <dgm:spPr/>
      <dgm:t>
        <a:bodyPr/>
        <a:lstStyle/>
        <a:p>
          <a:endParaRPr lang="en-US"/>
        </a:p>
      </dgm:t>
    </dgm:pt>
    <dgm:pt modelId="{82159A96-4468-1B43-852F-D9169C2A1E9F}" type="sibTrans" cxnId="{20F79EB4-C127-C941-82BE-31360BC5966D}">
      <dgm:prSet/>
      <dgm:spPr/>
      <dgm:t>
        <a:bodyPr/>
        <a:lstStyle/>
        <a:p>
          <a:endParaRPr lang="en-US"/>
        </a:p>
      </dgm:t>
    </dgm:pt>
    <dgm:pt modelId="{86CACC5B-F1C6-874F-B559-18BF64FE64FC}">
      <dgm:prSet custT="1"/>
      <dgm:spPr/>
      <dgm:t>
        <a:bodyPr/>
        <a:lstStyle/>
        <a:p>
          <a:r>
            <a:rPr lang="en-US" sz="1100" dirty="0">
              <a:latin typeface="Arial" charset="0"/>
              <a:ea typeface="Arial" charset="0"/>
              <a:cs typeface="Arial" charset="0"/>
            </a:rPr>
            <a:t>One of the world’s largest chemical and materials companies with products and solutions serving automotive, agriculture, industrial, construction, health care, and consumer industries. The Dow-DuPont merger should close in Aug-17 with the entity preparing for a split into 3 separate companies: agriculture, material science and specialty products, producing long-term value.</a:t>
          </a:r>
        </a:p>
      </dgm:t>
    </dgm:pt>
    <dgm:pt modelId="{2C1EF663-80B2-EA49-8673-D559E1D982C0}" type="parTrans" cxnId="{E5C92542-8965-6942-B42D-5FF8DD9AE1BB}">
      <dgm:prSet/>
      <dgm:spPr/>
      <dgm:t>
        <a:bodyPr/>
        <a:lstStyle/>
        <a:p>
          <a:endParaRPr lang="en-US"/>
        </a:p>
      </dgm:t>
    </dgm:pt>
    <dgm:pt modelId="{9CBF3C5E-B847-FE47-9797-08A4EBF857B9}" type="sibTrans" cxnId="{E5C92542-8965-6942-B42D-5FF8DD9AE1BB}">
      <dgm:prSet/>
      <dgm:spPr/>
      <dgm:t>
        <a:bodyPr/>
        <a:lstStyle/>
        <a:p>
          <a:endParaRPr lang="en-US"/>
        </a:p>
      </dgm:t>
    </dgm:pt>
    <dgm:pt modelId="{8364E857-6A61-C543-9539-B5C1F88AACA9}">
      <dgm:prSet/>
      <dgm:spPr/>
      <dgm:t>
        <a:bodyPr/>
        <a:lstStyle/>
        <a:p>
          <a:endParaRPr lang="en-US" sz="700" dirty="0"/>
        </a:p>
      </dgm:t>
    </dgm:pt>
    <dgm:pt modelId="{41C4BE2A-0441-654C-A3D3-FFAADF0BC80E}" type="parTrans" cxnId="{37C184E9-244A-C54F-A04C-ED348CC86DC4}">
      <dgm:prSet/>
      <dgm:spPr/>
      <dgm:t>
        <a:bodyPr/>
        <a:lstStyle/>
        <a:p>
          <a:endParaRPr lang="en-US"/>
        </a:p>
      </dgm:t>
    </dgm:pt>
    <dgm:pt modelId="{54F7184B-C182-AD40-A43C-2F935691F421}" type="sibTrans" cxnId="{37C184E9-244A-C54F-A04C-ED348CC86DC4}">
      <dgm:prSet/>
      <dgm:spPr/>
      <dgm:t>
        <a:bodyPr/>
        <a:lstStyle/>
        <a:p>
          <a:endParaRPr lang="en-US"/>
        </a:p>
      </dgm:t>
    </dgm:pt>
    <dgm:pt modelId="{05EDF983-3FF3-C04A-A28D-70C0C4A19573}">
      <dgm:prSet custT="1"/>
      <dgm:spPr/>
      <dgm:t>
        <a:bodyPr/>
        <a:lstStyle/>
        <a:p>
          <a:pPr marL="114300" lvl="1" indent="0" algn="l" defTabSz="622300">
            <a:lnSpc>
              <a:spcPct val="90000"/>
            </a:lnSpc>
            <a:spcBef>
              <a:spcPct val="0"/>
            </a:spcBef>
            <a:spcAft>
              <a:spcPct val="15000"/>
            </a:spcAft>
            <a:buNone/>
          </a:pPr>
          <a:endParaRPr lang="en-US" sz="1400" dirty="0">
            <a:latin typeface="Arial" charset="0"/>
            <a:ea typeface="Arial" charset="0"/>
            <a:cs typeface="Arial" charset="0"/>
          </a:endParaRPr>
        </a:p>
      </dgm:t>
    </dgm:pt>
    <dgm:pt modelId="{B6AA5B59-0387-844B-B54C-7302A25BC6E8}" type="parTrans" cxnId="{4E18CD73-2760-CA44-810E-7C795EF84E55}">
      <dgm:prSet/>
      <dgm:spPr/>
      <dgm:t>
        <a:bodyPr/>
        <a:lstStyle/>
        <a:p>
          <a:endParaRPr lang="en-US"/>
        </a:p>
      </dgm:t>
    </dgm:pt>
    <dgm:pt modelId="{E636CF4C-FCC6-5240-BCE7-40E7DC7C9146}" type="sibTrans" cxnId="{4E18CD73-2760-CA44-810E-7C795EF84E55}">
      <dgm:prSet/>
      <dgm:spPr/>
      <dgm:t>
        <a:bodyPr/>
        <a:lstStyle/>
        <a:p>
          <a:endParaRPr lang="en-US"/>
        </a:p>
      </dgm:t>
    </dgm:pt>
    <dgm:pt modelId="{0ADB10C9-5099-7746-A541-5575C01306E0}" type="pres">
      <dgm:prSet presAssocID="{D2410F8D-2993-984F-AD76-73009D35757F}" presName="Name0" presStyleCnt="0">
        <dgm:presLayoutVars>
          <dgm:dir/>
          <dgm:animLvl val="lvl"/>
          <dgm:resizeHandles val="exact"/>
        </dgm:presLayoutVars>
      </dgm:prSet>
      <dgm:spPr/>
    </dgm:pt>
    <dgm:pt modelId="{6474A893-70DC-DE45-8717-59A89404E93D}" type="pres">
      <dgm:prSet presAssocID="{A9208789-9E5A-974E-8504-60BE9F75B3E6}" presName="linNode" presStyleCnt="0"/>
      <dgm:spPr/>
    </dgm:pt>
    <dgm:pt modelId="{84EB9908-8873-CF45-A276-D9A5DF4A9727}" type="pres">
      <dgm:prSet presAssocID="{A9208789-9E5A-974E-8504-60BE9F75B3E6}" presName="parentText" presStyleLbl="node1" presStyleIdx="0" presStyleCnt="6">
        <dgm:presLayoutVars>
          <dgm:chMax val="1"/>
          <dgm:bulletEnabled val="1"/>
        </dgm:presLayoutVars>
      </dgm:prSet>
      <dgm:spPr/>
    </dgm:pt>
    <dgm:pt modelId="{CA450D22-1D82-124D-B77E-6998BAAC654F}" type="pres">
      <dgm:prSet presAssocID="{A9208789-9E5A-974E-8504-60BE9F75B3E6}" presName="descendantText" presStyleLbl="alignAccFollowNode1" presStyleIdx="0" presStyleCnt="6" custScaleY="117350">
        <dgm:presLayoutVars>
          <dgm:bulletEnabled val="1"/>
        </dgm:presLayoutVars>
      </dgm:prSet>
      <dgm:spPr/>
    </dgm:pt>
    <dgm:pt modelId="{262647FA-A3DD-B844-AF9D-69A1360FC7E6}" type="pres">
      <dgm:prSet presAssocID="{F08432BF-6DC5-3343-85BC-277A30626CFF}" presName="sp" presStyleCnt="0"/>
      <dgm:spPr/>
    </dgm:pt>
    <dgm:pt modelId="{33599EC4-C539-1A48-8B69-1AA373C99688}" type="pres">
      <dgm:prSet presAssocID="{6CCC77AF-C3B7-8E4E-9840-A72C8AC10D6A}" presName="linNode" presStyleCnt="0"/>
      <dgm:spPr/>
    </dgm:pt>
    <dgm:pt modelId="{54F2B940-23A0-6840-BD8B-DDDE3A4BF622}" type="pres">
      <dgm:prSet presAssocID="{6CCC77AF-C3B7-8E4E-9840-A72C8AC10D6A}" presName="parentText" presStyleLbl="node1" presStyleIdx="1" presStyleCnt="6">
        <dgm:presLayoutVars>
          <dgm:chMax val="1"/>
          <dgm:bulletEnabled val="1"/>
        </dgm:presLayoutVars>
      </dgm:prSet>
      <dgm:spPr/>
    </dgm:pt>
    <dgm:pt modelId="{2E663728-AF29-344C-A1B7-A11D9912EF0B}" type="pres">
      <dgm:prSet presAssocID="{6CCC77AF-C3B7-8E4E-9840-A72C8AC10D6A}" presName="descendantText" presStyleLbl="alignAccFollowNode1" presStyleIdx="1" presStyleCnt="6">
        <dgm:presLayoutVars>
          <dgm:bulletEnabled val="1"/>
        </dgm:presLayoutVars>
      </dgm:prSet>
      <dgm:spPr/>
    </dgm:pt>
    <dgm:pt modelId="{D7794084-093C-AA41-9A02-CAF373578DD3}" type="pres">
      <dgm:prSet presAssocID="{E973E488-BAD9-5D45-8409-42F9E4CD8CED}" presName="sp" presStyleCnt="0"/>
      <dgm:spPr/>
    </dgm:pt>
    <dgm:pt modelId="{A06A3EA1-E1FE-3F4E-BCAB-0F07C4F3E7E6}" type="pres">
      <dgm:prSet presAssocID="{8B1AC748-087A-B343-B731-42E9C8FECE4F}" presName="linNode" presStyleCnt="0"/>
      <dgm:spPr/>
    </dgm:pt>
    <dgm:pt modelId="{CE4709E3-3C35-5649-BFF5-FD4CFA1F49AA}" type="pres">
      <dgm:prSet presAssocID="{8B1AC748-087A-B343-B731-42E9C8FECE4F}" presName="parentText" presStyleLbl="node1" presStyleIdx="2" presStyleCnt="6">
        <dgm:presLayoutVars>
          <dgm:chMax val="1"/>
          <dgm:bulletEnabled val="1"/>
        </dgm:presLayoutVars>
      </dgm:prSet>
      <dgm:spPr/>
    </dgm:pt>
    <dgm:pt modelId="{EB932547-FF0E-094C-B985-378A15B143F1}" type="pres">
      <dgm:prSet presAssocID="{8B1AC748-087A-B343-B731-42E9C8FECE4F}" presName="descendantText" presStyleLbl="alignAccFollowNode1" presStyleIdx="2" presStyleCnt="6" custScaleY="135168">
        <dgm:presLayoutVars>
          <dgm:bulletEnabled val="1"/>
        </dgm:presLayoutVars>
      </dgm:prSet>
      <dgm:spPr/>
    </dgm:pt>
    <dgm:pt modelId="{B7D916EA-796F-9B41-97B5-9830F111CBAD}" type="pres">
      <dgm:prSet presAssocID="{FC9C3923-71B4-9542-9278-0776CD24CEB8}" presName="sp" presStyleCnt="0"/>
      <dgm:spPr/>
    </dgm:pt>
    <dgm:pt modelId="{C9816444-E550-2C47-A155-483246047CA6}" type="pres">
      <dgm:prSet presAssocID="{2E58CC06-5773-3E41-A9A1-242283326CE2}" presName="linNode" presStyleCnt="0"/>
      <dgm:spPr/>
    </dgm:pt>
    <dgm:pt modelId="{A87BB83E-4265-1F45-9C00-9122E7D01DFA}" type="pres">
      <dgm:prSet presAssocID="{2E58CC06-5773-3E41-A9A1-242283326CE2}" presName="parentText" presStyleLbl="node1" presStyleIdx="3" presStyleCnt="6">
        <dgm:presLayoutVars>
          <dgm:chMax val="1"/>
          <dgm:bulletEnabled val="1"/>
        </dgm:presLayoutVars>
      </dgm:prSet>
      <dgm:spPr/>
    </dgm:pt>
    <dgm:pt modelId="{529972AA-D80B-AD4A-96EC-32E594034306}" type="pres">
      <dgm:prSet presAssocID="{2E58CC06-5773-3E41-A9A1-242283326CE2}" presName="descendantText" presStyleLbl="alignAccFollowNode1" presStyleIdx="3" presStyleCnt="6" custScaleY="123582">
        <dgm:presLayoutVars>
          <dgm:bulletEnabled val="1"/>
        </dgm:presLayoutVars>
      </dgm:prSet>
      <dgm:spPr/>
    </dgm:pt>
    <dgm:pt modelId="{FCF14D7E-7FD3-E746-8046-B863E1BFDBD9}" type="pres">
      <dgm:prSet presAssocID="{2489A925-F734-8044-B49A-12B28420351A}" presName="sp" presStyleCnt="0"/>
      <dgm:spPr/>
    </dgm:pt>
    <dgm:pt modelId="{FBBE2070-DD7D-3844-B630-C0C78B50045A}" type="pres">
      <dgm:prSet presAssocID="{B99000D0-03D6-7545-8A31-584F95C5632C}" presName="linNode" presStyleCnt="0"/>
      <dgm:spPr/>
    </dgm:pt>
    <dgm:pt modelId="{18BACF26-55AD-F34B-82D5-23433D637FDC}" type="pres">
      <dgm:prSet presAssocID="{B99000D0-03D6-7545-8A31-584F95C5632C}" presName="parentText" presStyleLbl="node1" presStyleIdx="4" presStyleCnt="6">
        <dgm:presLayoutVars>
          <dgm:chMax val="1"/>
          <dgm:bulletEnabled val="1"/>
        </dgm:presLayoutVars>
      </dgm:prSet>
      <dgm:spPr/>
    </dgm:pt>
    <dgm:pt modelId="{60681074-CCFB-9042-8D51-CBB8AFC9FCFC}" type="pres">
      <dgm:prSet presAssocID="{B99000D0-03D6-7545-8A31-584F95C5632C}" presName="descendantText" presStyleLbl="alignAccFollowNode1" presStyleIdx="4" presStyleCnt="6" custScaleY="126994">
        <dgm:presLayoutVars>
          <dgm:bulletEnabled val="1"/>
        </dgm:presLayoutVars>
      </dgm:prSet>
      <dgm:spPr/>
    </dgm:pt>
    <dgm:pt modelId="{FF65FA33-FE8E-C04A-9AFF-01F1B76DCA00}" type="pres">
      <dgm:prSet presAssocID="{654CA903-7FD7-B746-9271-133FECA4238C}" presName="sp" presStyleCnt="0"/>
      <dgm:spPr/>
    </dgm:pt>
    <dgm:pt modelId="{ADCE00AE-FBD1-764A-8887-69AC9AEC9FE5}" type="pres">
      <dgm:prSet presAssocID="{E4F96FBC-EFE0-1346-A372-97F76C20CAD4}" presName="linNode" presStyleCnt="0"/>
      <dgm:spPr/>
    </dgm:pt>
    <dgm:pt modelId="{B7EAF00C-C616-2D43-B9D4-7C7C0EE3DBF7}" type="pres">
      <dgm:prSet presAssocID="{E4F96FBC-EFE0-1346-A372-97F76C20CAD4}" presName="parentText" presStyleLbl="node1" presStyleIdx="5" presStyleCnt="6">
        <dgm:presLayoutVars>
          <dgm:chMax val="1"/>
          <dgm:bulletEnabled val="1"/>
        </dgm:presLayoutVars>
      </dgm:prSet>
      <dgm:spPr/>
    </dgm:pt>
    <dgm:pt modelId="{F7417BC5-F8CB-7B40-97FE-FF9525978731}" type="pres">
      <dgm:prSet presAssocID="{E4F96FBC-EFE0-1346-A372-97F76C20CAD4}" presName="descendantText" presStyleLbl="alignAccFollowNode1" presStyleIdx="5" presStyleCnt="6">
        <dgm:presLayoutVars>
          <dgm:bulletEnabled val="1"/>
        </dgm:presLayoutVars>
      </dgm:prSet>
      <dgm:spPr/>
    </dgm:pt>
  </dgm:ptLst>
  <dgm:cxnLst>
    <dgm:cxn modelId="{4C168001-1438-7C4E-A859-8B2F8DE83C58}" srcId="{6CCC77AF-C3B7-8E4E-9840-A72C8AC10D6A}" destId="{08A50E5F-C3C6-DC4F-97DA-9CC4AB752F16}" srcOrd="3" destOrd="0" parTransId="{7F7FBAB0-494E-0646-B9D5-23252A3F19E1}" sibTransId="{E9DD2D93-EC9E-3948-9FD1-4159B524A893}"/>
    <dgm:cxn modelId="{B78BF906-D1A2-7447-875B-038F4C83DFF1}" srcId="{D2410F8D-2993-984F-AD76-73009D35757F}" destId="{6CCC77AF-C3B7-8E4E-9840-A72C8AC10D6A}" srcOrd="1" destOrd="0" parTransId="{9680B028-BB83-E04C-BBC1-2C69361D3FDD}" sibTransId="{E973E488-BAD9-5D45-8409-42F9E4CD8CED}"/>
    <dgm:cxn modelId="{3394520C-4AEC-6543-A9B2-3DC5B6B99A40}" srcId="{6CCC77AF-C3B7-8E4E-9840-A72C8AC10D6A}" destId="{36666B09-F78A-A548-9A7A-3598393AAF1E}" srcOrd="6" destOrd="0" parTransId="{FB838FF6-78A6-7349-B5B8-7688DC9B8F29}" sibTransId="{A45F5265-47CD-D149-9E3F-A2378DB1D64D}"/>
    <dgm:cxn modelId="{B8B0CA0F-FC3B-D547-892A-16CD23B30ED7}" srcId="{D2410F8D-2993-984F-AD76-73009D35757F}" destId="{2E58CC06-5773-3E41-A9A1-242283326CE2}" srcOrd="3" destOrd="0" parTransId="{9586A26E-9002-7B4A-AED4-FE941A1E029B}" sibTransId="{2489A925-F734-8044-B49A-12B28420351A}"/>
    <dgm:cxn modelId="{36D1631A-E8E1-DC45-8D45-D8518755B9DB}" srcId="{8B1AC748-087A-B343-B731-42E9C8FECE4F}" destId="{33BFBBA2-67A2-384C-8A27-EA96635B3B4A}" srcOrd="2" destOrd="0" parTransId="{18C135DD-1C70-FC40-A5D4-DAD20F1BF215}" sibTransId="{AD88A4A9-848A-3643-9E1B-26FAACFC7E01}"/>
    <dgm:cxn modelId="{3846C61A-0B58-B84B-B0EF-C4E28EAB290C}" type="presOf" srcId="{27B04BFB-627E-404B-B06D-E948C4C13CF8}" destId="{2E663728-AF29-344C-A1B7-A11D9912EF0B}" srcOrd="0" destOrd="10" presId="urn:microsoft.com/office/officeart/2005/8/layout/vList5"/>
    <dgm:cxn modelId="{CD3C4B21-1AF3-734D-A89F-F2ADB16C98A8}" type="presOf" srcId="{B58F70C5-CA5F-4F49-9923-94FD1E0EE3E7}" destId="{F7417BC5-F8CB-7B40-97FE-FF9525978731}" srcOrd="0" destOrd="0" presId="urn:microsoft.com/office/officeart/2005/8/layout/vList5"/>
    <dgm:cxn modelId="{535DA125-B5E0-674B-8B50-74B41DF02F05}" type="presOf" srcId="{0670C208-A907-2F4C-B613-8B320976F0B6}" destId="{529972AA-D80B-AD4A-96EC-32E594034306}" srcOrd="0" destOrd="0" presId="urn:microsoft.com/office/officeart/2005/8/layout/vList5"/>
    <dgm:cxn modelId="{80D52B26-41D5-014E-8B8C-36ED7D47B96A}" type="presOf" srcId="{F466DA73-D7B7-CA48-942C-5EE3D39EC020}" destId="{529972AA-D80B-AD4A-96EC-32E594034306}" srcOrd="0" destOrd="3" presId="urn:microsoft.com/office/officeart/2005/8/layout/vList5"/>
    <dgm:cxn modelId="{B7D66B26-3F90-F244-B7E7-1062F1BA81BC}" srcId="{B99000D0-03D6-7545-8A31-584F95C5632C}" destId="{3DAA07A2-8F59-6C4A-BF0E-88690DF8EDAE}" srcOrd="2" destOrd="0" parTransId="{82C77237-05ED-A344-94D3-BDFBC8A9FB92}" sibTransId="{9F2CF9B0-EDC8-FB44-901B-EF5232BE360D}"/>
    <dgm:cxn modelId="{19674428-B751-A646-9F14-627D528CB820}" srcId="{8B1AC748-087A-B343-B731-42E9C8FECE4F}" destId="{38E1BEAD-BECB-DB47-8FB2-668E7D94180F}" srcOrd="1" destOrd="0" parTransId="{0E49496E-5627-7144-984C-EAF2237D13F0}" sibTransId="{F64A832E-0CE1-E543-A3ED-2CEE2F196DC7}"/>
    <dgm:cxn modelId="{C368A133-2CC7-B848-8CA8-F7B82DBC3B20}" type="presOf" srcId="{AA6C6994-9541-554C-9433-F1DEBAAECB51}" destId="{2E663728-AF29-344C-A1B7-A11D9912EF0B}" srcOrd="0" destOrd="7" presId="urn:microsoft.com/office/officeart/2005/8/layout/vList5"/>
    <dgm:cxn modelId="{DC60E034-EBE8-C949-93A1-9C67C2436AB2}" srcId="{A9208789-9E5A-974E-8504-60BE9F75B3E6}" destId="{564324BC-7680-054B-AD94-8016D001AED1}" srcOrd="1" destOrd="0" parTransId="{1BC59E12-DF5B-A543-8C40-5CC6F5964C51}" sibTransId="{4CDDCD2C-6D77-574B-BFD4-4341F704EB49}"/>
    <dgm:cxn modelId="{8C8B243B-053A-5542-8049-51343BC67F5C}" type="presOf" srcId="{69466F0F-C728-774F-B584-D40BE8B84EAD}" destId="{CA450D22-1D82-124D-B77E-6998BAAC654F}" srcOrd="0" destOrd="7" presId="urn:microsoft.com/office/officeart/2005/8/layout/vList5"/>
    <dgm:cxn modelId="{E7B3BD3B-50B8-A443-A3D3-23283B684056}" srcId="{A9208789-9E5A-974E-8504-60BE9F75B3E6}" destId="{472EF1B3-CB45-AC45-859B-1B0FA9893A42}" srcOrd="6" destOrd="0" parTransId="{FCC376BA-45C5-BD4A-BB4C-A565C6CDB345}" sibTransId="{2A729AA5-1348-8F4D-8CA1-B824CEF90D22}"/>
    <dgm:cxn modelId="{75A84D3E-31B4-8041-BB62-34CADA485E1B}" srcId="{8B1AC748-087A-B343-B731-42E9C8FECE4F}" destId="{25A4BABA-8E0F-B942-88EB-BC2624AABB5F}" srcOrd="3" destOrd="0" parTransId="{3BE8A2C3-F231-0E42-BEF6-FDF474D7258A}" sibTransId="{4E7E6E9E-1CF7-6D42-BEE5-1E9CD032DAE8}"/>
    <dgm:cxn modelId="{525C925C-E55B-AA45-9F36-795EADF65868}" srcId="{6CCC77AF-C3B7-8E4E-9840-A72C8AC10D6A}" destId="{DBC1E2F6-A3D6-E345-9A80-B2ABB21F83DF}" srcOrd="9" destOrd="0" parTransId="{C555EB07-4F96-8747-AE2E-D67815C5483E}" sibTransId="{9BB99B2E-F497-D240-A380-018EEE80037B}"/>
    <dgm:cxn modelId="{A6489F5C-2432-9A4E-9404-206CD9057322}" srcId="{2E58CC06-5773-3E41-A9A1-242283326CE2}" destId="{0670C208-A907-2F4C-B613-8B320976F0B6}" srcOrd="0" destOrd="0" parTransId="{78B1E1DF-4791-CF40-9795-BF548611D3A1}" sibTransId="{E65895DB-EB91-744B-BA52-1715B0AEB5F8}"/>
    <dgm:cxn modelId="{2E97CE5C-203D-E547-9D7A-660DA08B53F9}" srcId="{6CCC77AF-C3B7-8E4E-9840-A72C8AC10D6A}" destId="{B7682831-F76D-5047-AEE8-3018E6C9293F}" srcOrd="0" destOrd="0" parTransId="{43047E30-5B6E-4543-B834-D9D3C59094E3}" sibTransId="{04F3A4E2-ECC1-DA43-9F94-A4B969FD789D}"/>
    <dgm:cxn modelId="{836E8F5D-BC10-EB47-83FE-975AAD549A9F}" type="presOf" srcId="{3982AC9A-6AAB-F543-9E99-D6C4106D4B31}" destId="{529972AA-D80B-AD4A-96EC-32E594034306}" srcOrd="0" destOrd="2" presId="urn:microsoft.com/office/officeart/2005/8/layout/vList5"/>
    <dgm:cxn modelId="{49EEA15F-BDC6-0C4D-8CEA-DEDC09F81FF9}" type="presOf" srcId="{6CCC77AF-C3B7-8E4E-9840-A72C8AC10D6A}" destId="{54F2B940-23A0-6840-BD8B-DDDE3A4BF622}" srcOrd="0" destOrd="0" presId="urn:microsoft.com/office/officeart/2005/8/layout/vList5"/>
    <dgm:cxn modelId="{42563C60-686D-A248-BDF0-40E0263759BD}" type="presOf" srcId="{2E58CC06-5773-3E41-A9A1-242283326CE2}" destId="{A87BB83E-4265-1F45-9C00-9122E7D01DFA}" srcOrd="0" destOrd="0" presId="urn:microsoft.com/office/officeart/2005/8/layout/vList5"/>
    <dgm:cxn modelId="{07A8ED60-3644-4F7F-A7F8-B4D9CA443A44}" srcId="{6CCC77AF-C3B7-8E4E-9840-A72C8AC10D6A}" destId="{EC92886C-5E1E-4FFA-BEE4-21EB5C9C0020}" srcOrd="1" destOrd="0" parTransId="{A064A45E-54E4-472D-81E2-AC2713170BB6}" sibTransId="{69F2B388-1CA0-44C7-BD62-6EAFB959CC52}"/>
    <dgm:cxn modelId="{E5C92542-8965-6942-B42D-5FF8DD9AE1BB}" srcId="{E4F96FBC-EFE0-1346-A372-97F76C20CAD4}" destId="{86CACC5B-F1C6-874F-B559-18BF64FE64FC}" srcOrd="1" destOrd="0" parTransId="{2C1EF663-80B2-EA49-8673-D559E1D982C0}" sibTransId="{9CBF3C5E-B847-FE47-9797-08A4EBF857B9}"/>
    <dgm:cxn modelId="{19B01964-C168-3241-A516-54EA8A76A8AC}" type="presOf" srcId="{56D138BF-B613-C143-9C6E-A1536A845B93}" destId="{CA450D22-1D82-124D-B77E-6998BAAC654F}" srcOrd="0" destOrd="0" presId="urn:microsoft.com/office/officeart/2005/8/layout/vList5"/>
    <dgm:cxn modelId="{EEDC7F46-DE2D-FE44-9BF2-2349A7248AE0}" type="presOf" srcId="{564324BC-7680-054B-AD94-8016D001AED1}" destId="{CA450D22-1D82-124D-B77E-6998BAAC654F}" srcOrd="0" destOrd="1" presId="urn:microsoft.com/office/officeart/2005/8/layout/vList5"/>
    <dgm:cxn modelId="{6C744F68-EE1D-B544-82D2-EEEFDAC07EC8}" type="presOf" srcId="{A42E84BE-8772-A34E-82B0-8E98432B7DB8}" destId="{CA450D22-1D82-124D-B77E-6998BAAC654F}" srcOrd="0" destOrd="5" presId="urn:microsoft.com/office/officeart/2005/8/layout/vList5"/>
    <dgm:cxn modelId="{D6290249-6CF1-EF47-8C7B-D5F2DC0A0312}" type="presOf" srcId="{3DAA07A2-8F59-6C4A-BF0E-88690DF8EDAE}" destId="{60681074-CCFB-9042-8D51-CBB8AFC9FCFC}" srcOrd="0" destOrd="2" presId="urn:microsoft.com/office/officeart/2005/8/layout/vList5"/>
    <dgm:cxn modelId="{C969BC6E-3D33-1C47-9617-E53CC9F8CD7B}" type="presOf" srcId="{D2410F8D-2993-984F-AD76-73009D35757F}" destId="{0ADB10C9-5099-7746-A541-5575C01306E0}" srcOrd="0" destOrd="0" presId="urn:microsoft.com/office/officeart/2005/8/layout/vList5"/>
    <dgm:cxn modelId="{D18B8E53-9DC0-A543-BB8A-683B3FCFE48E}" srcId="{6CCC77AF-C3B7-8E4E-9840-A72C8AC10D6A}" destId="{4DE6A72B-29C3-4040-BF5B-4B8C43B4C071}" srcOrd="8" destOrd="0" parTransId="{A858CEE5-3F63-1444-BB0F-27A52A592170}" sibTransId="{6A3CD052-84D6-C74A-A07F-7AD61FFF819A}"/>
    <dgm:cxn modelId="{F2848F73-79A9-2740-BDFA-5754CC3C33C0}" type="presOf" srcId="{A9208789-9E5A-974E-8504-60BE9F75B3E6}" destId="{84EB9908-8873-CF45-A276-D9A5DF4A9727}" srcOrd="0" destOrd="0" presId="urn:microsoft.com/office/officeart/2005/8/layout/vList5"/>
    <dgm:cxn modelId="{BE29BC53-473E-C346-8FB2-4DFE61774E35}" srcId="{6CCC77AF-C3B7-8E4E-9840-A72C8AC10D6A}" destId="{3F760656-DE0F-3B4E-9938-551D29AADC4F}" srcOrd="2" destOrd="0" parTransId="{3E43853F-29B4-874F-9CD8-811BD0F0AFDA}" sibTransId="{6CB6D21E-CBA0-F84A-A99B-73F3E89EB7AF}"/>
    <dgm:cxn modelId="{4E18CD73-2760-CA44-810E-7C795EF84E55}" srcId="{6CCC77AF-C3B7-8E4E-9840-A72C8AC10D6A}" destId="{05EDF983-3FF3-C04A-A28D-70C0C4A19573}" srcOrd="4" destOrd="0" parTransId="{B6AA5B59-0387-844B-B54C-7302A25BC6E8}" sibTransId="{E636CF4C-FCC6-5240-BCE7-40E7DC7C9146}"/>
    <dgm:cxn modelId="{1795D573-BB44-FF4C-A939-EE3DF1CA3531}" srcId="{A9208789-9E5A-974E-8504-60BE9F75B3E6}" destId="{3E9D52CA-9B1E-294F-B724-029902AC5ECC}" srcOrd="2" destOrd="0" parTransId="{624EECC1-3E96-5E4D-947D-A7D9B7BE5D9F}" sibTransId="{FCA54228-8EAC-AE47-BBC3-953E0476E32B}"/>
    <dgm:cxn modelId="{D164F874-CDFE-FC4E-86C1-1E6DD890841F}" srcId="{8B1AC748-087A-B343-B731-42E9C8FECE4F}" destId="{9CB842F4-7C6C-3844-8102-D560E0BEC91E}" srcOrd="0" destOrd="0" parTransId="{4A042D20-446D-FC46-9DBD-456A1EBCCCDE}" sibTransId="{50422F5A-22F4-7D43-B048-C62F350ABFDC}"/>
    <dgm:cxn modelId="{BA720C56-309B-FB40-91AF-ED25C041A7B4}" type="presOf" srcId="{05EDF983-3FF3-C04A-A28D-70C0C4A19573}" destId="{2E663728-AF29-344C-A1B7-A11D9912EF0B}" srcOrd="0" destOrd="4" presId="urn:microsoft.com/office/officeart/2005/8/layout/vList5"/>
    <dgm:cxn modelId="{43C81E59-1FF9-5541-A5BD-078D80FD87DB}" srcId="{A9208789-9E5A-974E-8504-60BE9F75B3E6}" destId="{56D138BF-B613-C143-9C6E-A1536A845B93}" srcOrd="0" destOrd="0" parTransId="{5270BF00-3205-6344-8378-101799E131A7}" sibTransId="{9BEBF0EC-3426-B64B-A81F-B9DD8952D084}"/>
    <dgm:cxn modelId="{771F2E79-02E4-F747-88F4-1B839F73405E}" srcId="{6CCC77AF-C3B7-8E4E-9840-A72C8AC10D6A}" destId="{AA6C6994-9541-554C-9433-F1DEBAAECB51}" srcOrd="7" destOrd="0" parTransId="{9B51ECEE-03D4-CD43-BB8E-CB46F4BC656F}" sibTransId="{87D1EE4D-3ACF-8D44-BFEE-1C5667CE9A01}"/>
    <dgm:cxn modelId="{2ABEDA59-A102-564A-A03B-BB465F03F8AB}" srcId="{D2410F8D-2993-984F-AD76-73009D35757F}" destId="{8B1AC748-087A-B343-B731-42E9C8FECE4F}" srcOrd="2" destOrd="0" parTransId="{7F1F940B-3309-214E-973A-E0E466E03EEF}" sibTransId="{FC9C3923-71B4-9542-9278-0776CD24CEB8}"/>
    <dgm:cxn modelId="{FA82685A-CCB4-5047-9994-9AD6F4696E64}" srcId="{2E58CC06-5773-3E41-A9A1-242283326CE2}" destId="{AF00B74F-F022-984C-8FB7-2666CD8E3EA1}" srcOrd="1" destOrd="0" parTransId="{A295F081-CDD9-D145-B074-776B0127C1DF}" sibTransId="{04038A02-2B30-294A-978F-1A6BA9826A7F}"/>
    <dgm:cxn modelId="{D62C437B-BF37-F94A-968D-323BC21BF128}" type="presOf" srcId="{472EF1B3-CB45-AC45-859B-1B0FA9893A42}" destId="{CA450D22-1D82-124D-B77E-6998BAAC654F}" srcOrd="0" destOrd="6" presId="urn:microsoft.com/office/officeart/2005/8/layout/vList5"/>
    <dgm:cxn modelId="{47339C83-4979-4090-B57E-5D0535274722}" srcId="{6CCC77AF-C3B7-8E4E-9840-A72C8AC10D6A}" destId="{27B04BFB-627E-404B-B06D-E948C4C13CF8}" srcOrd="10" destOrd="0" parTransId="{0ADFD5D1-8721-49CD-AC1B-0AADD1704E87}" sibTransId="{E1B663BD-5C7C-4401-8846-692D562614FE}"/>
    <dgm:cxn modelId="{BF0BEF83-9742-C943-ABBA-23D2C9A6B6CE}" type="presOf" srcId="{36666B09-F78A-A548-9A7A-3598393AAF1E}" destId="{2E663728-AF29-344C-A1B7-A11D9912EF0B}" srcOrd="0" destOrd="6" presId="urn:microsoft.com/office/officeart/2005/8/layout/vList5"/>
    <dgm:cxn modelId="{B8F12A85-60AC-D447-94D7-B7C63133203F}" type="presOf" srcId="{3F760656-DE0F-3B4E-9938-551D29AADC4F}" destId="{2E663728-AF29-344C-A1B7-A11D9912EF0B}" srcOrd="0" destOrd="2" presId="urn:microsoft.com/office/officeart/2005/8/layout/vList5"/>
    <dgm:cxn modelId="{AD685A8E-127C-D64E-870B-053C8E456AF9}" type="presOf" srcId="{08A50E5F-C3C6-DC4F-97DA-9CC4AB752F16}" destId="{2E663728-AF29-344C-A1B7-A11D9912EF0B}" srcOrd="0" destOrd="3" presId="urn:microsoft.com/office/officeart/2005/8/layout/vList5"/>
    <dgm:cxn modelId="{9393868F-9102-CB41-9101-7D4BF36B3B73}" srcId="{A9208789-9E5A-974E-8504-60BE9F75B3E6}" destId="{69466F0F-C728-774F-B584-D40BE8B84EAD}" srcOrd="7" destOrd="0" parTransId="{9C4C603C-67ED-6343-865A-34B5B50DF724}" sibTransId="{1A688C79-FFDC-BB46-B6CE-5BEA5A53808A}"/>
    <dgm:cxn modelId="{2F175096-F9B1-CD4B-A340-6351EAD9C4CD}" type="presOf" srcId="{EC92886C-5E1E-4FFA-BEE4-21EB5C9C0020}" destId="{2E663728-AF29-344C-A1B7-A11D9912EF0B}" srcOrd="0" destOrd="1" presId="urn:microsoft.com/office/officeart/2005/8/layout/vList5"/>
    <dgm:cxn modelId="{6EC93899-714B-5640-B095-470A817C852D}" srcId="{B99000D0-03D6-7545-8A31-584F95C5632C}" destId="{9CA7BA51-8175-744B-9EB2-4E81760459CA}" srcOrd="3" destOrd="0" parTransId="{5440875F-D81F-534A-8269-9C5AE84C2229}" sibTransId="{962A5744-081E-3740-9AC7-095662E1122D}"/>
    <dgm:cxn modelId="{FE700BA2-6D0E-584C-A018-E6001EB7A890}" srcId="{B99000D0-03D6-7545-8A31-584F95C5632C}" destId="{9259F942-4FC3-2444-92EF-C5A01DC73BD0}" srcOrd="0" destOrd="0" parTransId="{0CD831F6-D870-C94F-A04D-17FF749CB1D2}" sibTransId="{8DB4D5A2-A80C-314E-A405-E413B2B877AF}"/>
    <dgm:cxn modelId="{2364E0A3-A6B5-0244-9B51-987311B24D65}" srcId="{2E58CC06-5773-3E41-A9A1-242283326CE2}" destId="{F466DA73-D7B7-CA48-942C-5EE3D39EC020}" srcOrd="3" destOrd="0" parTransId="{6A6172BA-28D8-D042-91D5-36DDC65133B2}" sibTransId="{1D9F373B-7854-5D44-ABF8-5821E68CD814}"/>
    <dgm:cxn modelId="{153624A4-D6DC-4348-ACAB-BE03B46723ED}" type="presOf" srcId="{8364E857-6A61-C543-9539-B5C1F88AACA9}" destId="{F7417BC5-F8CB-7B40-97FE-FF9525978731}" srcOrd="0" destOrd="2" presId="urn:microsoft.com/office/officeart/2005/8/layout/vList5"/>
    <dgm:cxn modelId="{AD4F67A8-452F-7649-BFDA-61936EEDFEF1}" type="presOf" srcId="{4DE6A72B-29C3-4040-BF5B-4B8C43B4C071}" destId="{2E663728-AF29-344C-A1B7-A11D9912EF0B}" srcOrd="0" destOrd="8" presId="urn:microsoft.com/office/officeart/2005/8/layout/vList5"/>
    <dgm:cxn modelId="{86DCD8A8-E53F-414E-AD7B-FFA86087E505}" srcId="{D2410F8D-2993-984F-AD76-73009D35757F}" destId="{A9208789-9E5A-974E-8504-60BE9F75B3E6}" srcOrd="0" destOrd="0" parTransId="{D43C6327-D4CB-304D-84E0-D23C05DD8D6F}" sibTransId="{F08432BF-6DC5-3343-85BC-277A30626CFF}"/>
    <dgm:cxn modelId="{1C7D16AB-F0F3-1C4D-8288-39EC0BF7DD49}" srcId="{A9208789-9E5A-974E-8504-60BE9F75B3E6}" destId="{9499195B-3702-D849-BA7D-C3CE94C39C0C}" srcOrd="3" destOrd="0" parTransId="{3CE745DD-DAEB-A649-AAC5-83B08CA0A4B3}" sibTransId="{34F957D0-92BC-9340-BEB6-A79C759254E0}"/>
    <dgm:cxn modelId="{FC0913AF-62B0-9B4D-82E7-71D2B9B1AB1A}" type="presOf" srcId="{B7682831-F76D-5047-AEE8-3018E6C9293F}" destId="{2E663728-AF29-344C-A1B7-A11D9912EF0B}" srcOrd="0" destOrd="0" presId="urn:microsoft.com/office/officeart/2005/8/layout/vList5"/>
    <dgm:cxn modelId="{69728AB0-C559-714D-9046-E0535158CD0A}" srcId="{D2410F8D-2993-984F-AD76-73009D35757F}" destId="{B99000D0-03D6-7545-8A31-584F95C5632C}" srcOrd="4" destOrd="0" parTransId="{B3A1E72C-5126-144F-875E-E559630D4057}" sibTransId="{654CA903-7FD7-B746-9271-133FECA4238C}"/>
    <dgm:cxn modelId="{20F79EB4-C127-C941-82BE-31360BC5966D}" srcId="{E4F96FBC-EFE0-1346-A372-97F76C20CAD4}" destId="{B58F70C5-CA5F-4F49-9923-94FD1E0EE3E7}" srcOrd="0" destOrd="0" parTransId="{39DAC837-54B8-A74E-8085-CC95EE52D434}" sibTransId="{82159A96-4468-1B43-852F-D9169C2A1E9F}"/>
    <dgm:cxn modelId="{7DE420B9-F441-3847-A062-4AC99CC7D2FC}" type="presOf" srcId="{9499195B-3702-D849-BA7D-C3CE94C39C0C}" destId="{CA450D22-1D82-124D-B77E-6998BAAC654F}" srcOrd="0" destOrd="3" presId="urn:microsoft.com/office/officeart/2005/8/layout/vList5"/>
    <dgm:cxn modelId="{5F5F81BA-1E74-8641-AD6D-7E4832201544}" srcId="{A9208789-9E5A-974E-8504-60BE9F75B3E6}" destId="{A42E84BE-8772-A34E-82B0-8E98432B7DB8}" srcOrd="5" destOrd="0" parTransId="{681BD4DE-A8B2-394B-BFE5-B55081420BE6}" sibTransId="{46A19E50-283F-8A44-B0CC-3DE0C3BCC09B}"/>
    <dgm:cxn modelId="{69B6EBBD-007C-6648-B96E-F02584FA8FE8}" type="presOf" srcId="{66076701-FC8B-5D47-8005-D10E5F9ABA98}" destId="{2E663728-AF29-344C-A1B7-A11D9912EF0B}" srcOrd="0" destOrd="5" presId="urn:microsoft.com/office/officeart/2005/8/layout/vList5"/>
    <dgm:cxn modelId="{5F1E8EBE-7DB2-A74B-8088-7F6D583D8D4D}" type="presOf" srcId="{3E9D52CA-9B1E-294F-B724-029902AC5ECC}" destId="{CA450D22-1D82-124D-B77E-6998BAAC654F}" srcOrd="0" destOrd="2" presId="urn:microsoft.com/office/officeart/2005/8/layout/vList5"/>
    <dgm:cxn modelId="{28BD32BF-9663-6C4E-AF0E-A4774B396E8A}" type="presOf" srcId="{9259F942-4FC3-2444-92EF-C5A01DC73BD0}" destId="{60681074-CCFB-9042-8D51-CBB8AFC9FCFC}" srcOrd="0" destOrd="0" presId="urn:microsoft.com/office/officeart/2005/8/layout/vList5"/>
    <dgm:cxn modelId="{C289E1C5-3A76-8C4A-B4AE-1D50F8E355CF}" type="presOf" srcId="{B99000D0-03D6-7545-8A31-584F95C5632C}" destId="{18BACF26-55AD-F34B-82D5-23433D637FDC}" srcOrd="0" destOrd="0" presId="urn:microsoft.com/office/officeart/2005/8/layout/vList5"/>
    <dgm:cxn modelId="{799237C6-51FF-5D4D-B905-721152583319}" srcId="{2E58CC06-5773-3E41-A9A1-242283326CE2}" destId="{3982AC9A-6AAB-F543-9E99-D6C4106D4B31}" srcOrd="2" destOrd="0" parTransId="{593D3AE2-87DC-8A47-AE0F-6BA7751046DA}" sibTransId="{EAA2E01A-ACD2-E348-A986-42CBFE085615}"/>
    <dgm:cxn modelId="{5CF97AC7-5A7B-FA45-83DB-43D8D2AE4430}" type="presOf" srcId="{DBC1E2F6-A3D6-E345-9A80-B2ABB21F83DF}" destId="{2E663728-AF29-344C-A1B7-A11D9912EF0B}" srcOrd="0" destOrd="9" presId="urn:microsoft.com/office/officeart/2005/8/layout/vList5"/>
    <dgm:cxn modelId="{BBE4DEC8-5169-0649-902A-DB5ADD32E09C}" srcId="{6CCC77AF-C3B7-8E4E-9840-A72C8AC10D6A}" destId="{66076701-FC8B-5D47-8005-D10E5F9ABA98}" srcOrd="5" destOrd="0" parTransId="{953C4111-842B-A849-912C-F51CEC476F7C}" sibTransId="{CB42EBFC-70F0-3D43-A8D6-8C06ABBE7B30}"/>
    <dgm:cxn modelId="{30FBE7C8-37A5-A944-B8F4-F1E16959BF93}" srcId="{B99000D0-03D6-7545-8A31-584F95C5632C}" destId="{CD916535-C4E9-1845-AD31-F7506BBE9790}" srcOrd="1" destOrd="0" parTransId="{B50CDB32-5372-834A-A4DC-B3B3965A11D5}" sibTransId="{B8E6C84E-5146-7F44-80F4-19A471A8B39D}"/>
    <dgm:cxn modelId="{BCB145CB-2B15-7D4C-80F1-06B4868A5FB2}" type="presOf" srcId="{86CACC5B-F1C6-874F-B559-18BF64FE64FC}" destId="{F7417BC5-F8CB-7B40-97FE-FF9525978731}" srcOrd="0" destOrd="1" presId="urn:microsoft.com/office/officeart/2005/8/layout/vList5"/>
    <dgm:cxn modelId="{7FE9E9CC-C93D-2943-8859-5CBCB3A6BD0F}" type="presOf" srcId="{CD916535-C4E9-1845-AD31-F7506BBE9790}" destId="{60681074-CCFB-9042-8D51-CBB8AFC9FCFC}" srcOrd="0" destOrd="1" presId="urn:microsoft.com/office/officeart/2005/8/layout/vList5"/>
    <dgm:cxn modelId="{8CF8C5D1-4B65-4C4B-975A-6ADEDBAE9C0E}" type="presOf" srcId="{25A4BABA-8E0F-B942-88EB-BC2624AABB5F}" destId="{EB932547-FF0E-094C-B985-378A15B143F1}" srcOrd="0" destOrd="3" presId="urn:microsoft.com/office/officeart/2005/8/layout/vList5"/>
    <dgm:cxn modelId="{2792AED6-0251-9E4B-942C-4982C4ABE72D}" type="presOf" srcId="{8B1AC748-087A-B343-B731-42E9C8FECE4F}" destId="{CE4709E3-3C35-5649-BFF5-FD4CFA1F49AA}" srcOrd="0" destOrd="0" presId="urn:microsoft.com/office/officeart/2005/8/layout/vList5"/>
    <dgm:cxn modelId="{CFD2E9D9-4C53-4E40-AAF2-960A109B922B}" type="presOf" srcId="{AF00B74F-F022-984C-8FB7-2666CD8E3EA1}" destId="{529972AA-D80B-AD4A-96EC-32E594034306}" srcOrd="0" destOrd="1" presId="urn:microsoft.com/office/officeart/2005/8/layout/vList5"/>
    <dgm:cxn modelId="{6B647ADA-7908-4546-B7EB-355A573C0CD3}" srcId="{D2410F8D-2993-984F-AD76-73009D35757F}" destId="{E4F96FBC-EFE0-1346-A372-97F76C20CAD4}" srcOrd="5" destOrd="0" parTransId="{8FF123BC-8621-C64E-AA2A-843F498C48CD}" sibTransId="{4E92CC83-04D4-7044-A0BF-95BE3BDEF4C1}"/>
    <dgm:cxn modelId="{0C38ADDD-853D-414E-B4C0-8943B3615622}" type="presOf" srcId="{9CA7BA51-8175-744B-9EB2-4E81760459CA}" destId="{60681074-CCFB-9042-8D51-CBB8AFC9FCFC}" srcOrd="0" destOrd="3" presId="urn:microsoft.com/office/officeart/2005/8/layout/vList5"/>
    <dgm:cxn modelId="{88D93AE2-5443-B741-9716-C95452AE2A97}" srcId="{A9208789-9E5A-974E-8504-60BE9F75B3E6}" destId="{994F05AB-F10D-4C4F-BB19-6821F34375FC}" srcOrd="4" destOrd="0" parTransId="{8F99C1C0-2E40-2E46-AC5D-748D6F496ADD}" sibTransId="{B71E1F51-101F-7049-B004-742DCB846E6B}"/>
    <dgm:cxn modelId="{201EC7E4-A936-1E45-AF80-0BBBFA9EF42C}" type="presOf" srcId="{E4F96FBC-EFE0-1346-A372-97F76C20CAD4}" destId="{B7EAF00C-C616-2D43-B9D4-7C7C0EE3DBF7}" srcOrd="0" destOrd="0" presId="urn:microsoft.com/office/officeart/2005/8/layout/vList5"/>
    <dgm:cxn modelId="{37C184E9-244A-C54F-A04C-ED348CC86DC4}" srcId="{E4F96FBC-EFE0-1346-A372-97F76C20CAD4}" destId="{8364E857-6A61-C543-9539-B5C1F88AACA9}" srcOrd="2" destOrd="0" parTransId="{41C4BE2A-0441-654C-A3D3-FFAADF0BC80E}" sibTransId="{54F7184B-C182-AD40-A43C-2F935691F421}"/>
    <dgm:cxn modelId="{0D46DAF8-4B3F-EF4F-AEDF-9D05E07B4499}" type="presOf" srcId="{38E1BEAD-BECB-DB47-8FB2-668E7D94180F}" destId="{EB932547-FF0E-094C-B985-378A15B143F1}" srcOrd="0" destOrd="1" presId="urn:microsoft.com/office/officeart/2005/8/layout/vList5"/>
    <dgm:cxn modelId="{41B0C7F9-10D1-7740-923B-990C967DA809}" type="presOf" srcId="{33BFBBA2-67A2-384C-8A27-EA96635B3B4A}" destId="{EB932547-FF0E-094C-B985-378A15B143F1}" srcOrd="0" destOrd="2" presId="urn:microsoft.com/office/officeart/2005/8/layout/vList5"/>
    <dgm:cxn modelId="{FF0AA3FE-070C-1A40-BB21-18E19AD8A556}" type="presOf" srcId="{9CB842F4-7C6C-3844-8102-D560E0BEC91E}" destId="{EB932547-FF0E-094C-B985-378A15B143F1}" srcOrd="0" destOrd="0" presId="urn:microsoft.com/office/officeart/2005/8/layout/vList5"/>
    <dgm:cxn modelId="{90D8F1FE-0560-784F-9519-B59F69671EB2}" type="presOf" srcId="{994F05AB-F10D-4C4F-BB19-6821F34375FC}" destId="{CA450D22-1D82-124D-B77E-6998BAAC654F}" srcOrd="0" destOrd="4" presId="urn:microsoft.com/office/officeart/2005/8/layout/vList5"/>
    <dgm:cxn modelId="{03C99724-668D-5A4A-BDB1-D884E5BE4572}" type="presParOf" srcId="{0ADB10C9-5099-7746-A541-5575C01306E0}" destId="{6474A893-70DC-DE45-8717-59A89404E93D}" srcOrd="0" destOrd="0" presId="urn:microsoft.com/office/officeart/2005/8/layout/vList5"/>
    <dgm:cxn modelId="{66CBB5FD-53B4-FC4A-9F51-DF0DF6837B6C}" type="presParOf" srcId="{6474A893-70DC-DE45-8717-59A89404E93D}" destId="{84EB9908-8873-CF45-A276-D9A5DF4A9727}" srcOrd="0" destOrd="0" presId="urn:microsoft.com/office/officeart/2005/8/layout/vList5"/>
    <dgm:cxn modelId="{592850C9-8C27-AA46-B095-2F6F22B3EF88}" type="presParOf" srcId="{6474A893-70DC-DE45-8717-59A89404E93D}" destId="{CA450D22-1D82-124D-B77E-6998BAAC654F}" srcOrd="1" destOrd="0" presId="urn:microsoft.com/office/officeart/2005/8/layout/vList5"/>
    <dgm:cxn modelId="{6E1AA486-EB81-034F-BD3A-2413B9037E2B}" type="presParOf" srcId="{0ADB10C9-5099-7746-A541-5575C01306E0}" destId="{262647FA-A3DD-B844-AF9D-69A1360FC7E6}" srcOrd="1" destOrd="0" presId="urn:microsoft.com/office/officeart/2005/8/layout/vList5"/>
    <dgm:cxn modelId="{4B8B8C65-1F3C-B048-984A-019D5E9FD898}" type="presParOf" srcId="{0ADB10C9-5099-7746-A541-5575C01306E0}" destId="{33599EC4-C539-1A48-8B69-1AA373C99688}" srcOrd="2" destOrd="0" presId="urn:microsoft.com/office/officeart/2005/8/layout/vList5"/>
    <dgm:cxn modelId="{D79EC99D-5935-6045-BF26-879D023CF57A}" type="presParOf" srcId="{33599EC4-C539-1A48-8B69-1AA373C99688}" destId="{54F2B940-23A0-6840-BD8B-DDDE3A4BF622}" srcOrd="0" destOrd="0" presId="urn:microsoft.com/office/officeart/2005/8/layout/vList5"/>
    <dgm:cxn modelId="{56BB2D69-7D16-B346-AF0B-CED7FFD6CFF1}" type="presParOf" srcId="{33599EC4-C539-1A48-8B69-1AA373C99688}" destId="{2E663728-AF29-344C-A1B7-A11D9912EF0B}" srcOrd="1" destOrd="0" presId="urn:microsoft.com/office/officeart/2005/8/layout/vList5"/>
    <dgm:cxn modelId="{C9E15B2D-6ED8-C54B-99F9-FDC5FA127A0C}" type="presParOf" srcId="{0ADB10C9-5099-7746-A541-5575C01306E0}" destId="{D7794084-093C-AA41-9A02-CAF373578DD3}" srcOrd="3" destOrd="0" presId="urn:microsoft.com/office/officeart/2005/8/layout/vList5"/>
    <dgm:cxn modelId="{89142177-4066-2A42-B5E1-6DA6E20164F1}" type="presParOf" srcId="{0ADB10C9-5099-7746-A541-5575C01306E0}" destId="{A06A3EA1-E1FE-3F4E-BCAB-0F07C4F3E7E6}" srcOrd="4" destOrd="0" presId="urn:microsoft.com/office/officeart/2005/8/layout/vList5"/>
    <dgm:cxn modelId="{372A70F5-33A4-A64B-86C6-698EE701149C}" type="presParOf" srcId="{A06A3EA1-E1FE-3F4E-BCAB-0F07C4F3E7E6}" destId="{CE4709E3-3C35-5649-BFF5-FD4CFA1F49AA}" srcOrd="0" destOrd="0" presId="urn:microsoft.com/office/officeart/2005/8/layout/vList5"/>
    <dgm:cxn modelId="{E6EF044D-37BF-E54A-AB52-B63373B2977A}" type="presParOf" srcId="{A06A3EA1-E1FE-3F4E-BCAB-0F07C4F3E7E6}" destId="{EB932547-FF0E-094C-B985-378A15B143F1}" srcOrd="1" destOrd="0" presId="urn:microsoft.com/office/officeart/2005/8/layout/vList5"/>
    <dgm:cxn modelId="{0EE414DD-33ED-9243-AA82-D8B4356C95E3}" type="presParOf" srcId="{0ADB10C9-5099-7746-A541-5575C01306E0}" destId="{B7D916EA-796F-9B41-97B5-9830F111CBAD}" srcOrd="5" destOrd="0" presId="urn:microsoft.com/office/officeart/2005/8/layout/vList5"/>
    <dgm:cxn modelId="{1DEAF502-A9EC-804E-A0A2-F273279D3C6B}" type="presParOf" srcId="{0ADB10C9-5099-7746-A541-5575C01306E0}" destId="{C9816444-E550-2C47-A155-483246047CA6}" srcOrd="6" destOrd="0" presId="urn:microsoft.com/office/officeart/2005/8/layout/vList5"/>
    <dgm:cxn modelId="{7FBD36E8-4AEB-CC42-AEDF-7350253C6FBB}" type="presParOf" srcId="{C9816444-E550-2C47-A155-483246047CA6}" destId="{A87BB83E-4265-1F45-9C00-9122E7D01DFA}" srcOrd="0" destOrd="0" presId="urn:microsoft.com/office/officeart/2005/8/layout/vList5"/>
    <dgm:cxn modelId="{0B447102-B721-4D4B-BED0-604DC5B411FB}" type="presParOf" srcId="{C9816444-E550-2C47-A155-483246047CA6}" destId="{529972AA-D80B-AD4A-96EC-32E594034306}" srcOrd="1" destOrd="0" presId="urn:microsoft.com/office/officeart/2005/8/layout/vList5"/>
    <dgm:cxn modelId="{0CF8AEF6-AE3B-2643-A5FB-FEEA38CDDB2F}" type="presParOf" srcId="{0ADB10C9-5099-7746-A541-5575C01306E0}" destId="{FCF14D7E-7FD3-E746-8046-B863E1BFDBD9}" srcOrd="7" destOrd="0" presId="urn:microsoft.com/office/officeart/2005/8/layout/vList5"/>
    <dgm:cxn modelId="{F201F3DF-BFDC-9C41-A422-FF596CCE299A}" type="presParOf" srcId="{0ADB10C9-5099-7746-A541-5575C01306E0}" destId="{FBBE2070-DD7D-3844-B630-C0C78B50045A}" srcOrd="8" destOrd="0" presId="urn:microsoft.com/office/officeart/2005/8/layout/vList5"/>
    <dgm:cxn modelId="{8BFC69AC-D37E-3D44-BEE5-D7DC5C2420B4}" type="presParOf" srcId="{FBBE2070-DD7D-3844-B630-C0C78B50045A}" destId="{18BACF26-55AD-F34B-82D5-23433D637FDC}" srcOrd="0" destOrd="0" presId="urn:microsoft.com/office/officeart/2005/8/layout/vList5"/>
    <dgm:cxn modelId="{003DE01C-2915-6D4A-906B-12824389619F}" type="presParOf" srcId="{FBBE2070-DD7D-3844-B630-C0C78B50045A}" destId="{60681074-CCFB-9042-8D51-CBB8AFC9FCFC}" srcOrd="1" destOrd="0" presId="urn:microsoft.com/office/officeart/2005/8/layout/vList5"/>
    <dgm:cxn modelId="{1C35AC2D-8EF2-4246-A2FC-D5FEF8212AA0}" type="presParOf" srcId="{0ADB10C9-5099-7746-A541-5575C01306E0}" destId="{FF65FA33-FE8E-C04A-9AFF-01F1B76DCA00}" srcOrd="9" destOrd="0" presId="urn:microsoft.com/office/officeart/2005/8/layout/vList5"/>
    <dgm:cxn modelId="{2E11A3FC-915F-634E-8199-E2C2A93307A3}" type="presParOf" srcId="{0ADB10C9-5099-7746-A541-5575C01306E0}" destId="{ADCE00AE-FBD1-764A-8887-69AC9AEC9FE5}" srcOrd="10" destOrd="0" presId="urn:microsoft.com/office/officeart/2005/8/layout/vList5"/>
    <dgm:cxn modelId="{1C2D355A-39DC-D54E-886F-86794AE60FBB}" type="presParOf" srcId="{ADCE00AE-FBD1-764A-8887-69AC9AEC9FE5}" destId="{B7EAF00C-C616-2D43-B9D4-7C7C0EE3DBF7}" srcOrd="0" destOrd="0" presId="urn:microsoft.com/office/officeart/2005/8/layout/vList5"/>
    <dgm:cxn modelId="{F81CF21A-B690-CF4D-9DA8-C7508B43BD40}" type="presParOf" srcId="{ADCE00AE-FBD1-764A-8887-69AC9AEC9FE5}" destId="{F7417BC5-F8CB-7B40-97FE-FF952597873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32ED181-7F1D-4A05-BD70-2B36D33780D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006B773-D1F3-4210-B1DE-1FDA48924BA0}">
      <dgm:prSet phldrT="[Text]"/>
      <dgm:spPr>
        <a:solidFill>
          <a:schemeClr val="accent4"/>
        </a:solidFill>
      </dgm:spPr>
      <dgm:t>
        <a:bodyPr/>
        <a:lstStyle/>
        <a:p>
          <a:r>
            <a:rPr lang="en-US" b="1" dirty="0">
              <a:latin typeface="Arial" panose="020B0604020202020204" pitchFamily="34" charset="0"/>
              <a:cs typeface="Arial" panose="020B0604020202020204" pitchFamily="34" charset="0"/>
            </a:rPr>
            <a:t>Sharpe Ratio</a:t>
          </a:r>
        </a:p>
        <a:p>
          <a:r>
            <a:rPr lang="en-US" dirty="0">
              <a:latin typeface="Arial" panose="020B0604020202020204" pitchFamily="34" charset="0"/>
              <a:cs typeface="Arial" panose="020B0604020202020204" pitchFamily="34" charset="0"/>
            </a:rPr>
            <a:t>Sharpe Ratio measures the return relative to each increment of total risk.  Over the summer holding period, our return relative to systematic risk exceeded the SPY benchmark. </a:t>
          </a:r>
        </a:p>
      </dgm:t>
    </dgm:pt>
    <dgm:pt modelId="{7C85EE11-76C6-46E9-BFC5-3456FCD80825}" type="parTrans" cxnId="{3668A194-D2A1-40C4-B3DF-25330D5CA841}">
      <dgm:prSet/>
      <dgm:spPr/>
      <dgm:t>
        <a:bodyPr/>
        <a:lstStyle/>
        <a:p>
          <a:endParaRPr lang="en-US"/>
        </a:p>
      </dgm:t>
    </dgm:pt>
    <dgm:pt modelId="{BCBBE46F-C8B8-4A2D-8794-FB789EB830AB}" type="sibTrans" cxnId="{3668A194-D2A1-40C4-B3DF-25330D5CA841}">
      <dgm:prSet/>
      <dgm:spPr/>
      <dgm:t>
        <a:bodyPr/>
        <a:lstStyle/>
        <a:p>
          <a:endParaRPr lang="en-US"/>
        </a:p>
      </dgm:t>
    </dgm:pt>
    <dgm:pt modelId="{277C48A3-AF9A-4353-84B7-B4957DEC2ACF}">
      <dgm:prSet phldrT="[Text]" custT="1"/>
      <dgm:spPr/>
      <dgm:t>
        <a:bodyPr/>
        <a:lstStyle/>
        <a:p>
          <a:r>
            <a:rPr lang="en-US" sz="2800" dirty="0">
              <a:solidFill>
                <a:schemeClr val="tx1">
                  <a:lumMod val="65000"/>
                  <a:lumOff val="35000"/>
                </a:schemeClr>
              </a:solidFill>
            </a:rPr>
            <a:t>SAP: -1.53</a:t>
          </a:r>
        </a:p>
      </dgm:t>
    </dgm:pt>
    <dgm:pt modelId="{BD20A848-A719-420E-984B-C762C2AE20A8}" type="parTrans" cxnId="{B67AA84A-80B6-4DB9-B5B8-AC9F957C89C8}">
      <dgm:prSet/>
      <dgm:spPr/>
      <dgm:t>
        <a:bodyPr/>
        <a:lstStyle/>
        <a:p>
          <a:endParaRPr lang="en-US"/>
        </a:p>
      </dgm:t>
    </dgm:pt>
    <dgm:pt modelId="{AE1A16E3-A6DE-43F5-8B66-EAB38FCD08B8}" type="sibTrans" cxnId="{B67AA84A-80B6-4DB9-B5B8-AC9F957C89C8}">
      <dgm:prSet/>
      <dgm:spPr/>
      <dgm:t>
        <a:bodyPr/>
        <a:lstStyle/>
        <a:p>
          <a:endParaRPr lang="en-US"/>
        </a:p>
      </dgm:t>
    </dgm:pt>
    <dgm:pt modelId="{24ADEF40-8525-4CFD-95A4-18CEFC589DA5}">
      <dgm:prSet phldrT="[Text]" custT="1"/>
      <dgm:spPr/>
      <dgm:t>
        <a:bodyPr/>
        <a:lstStyle/>
        <a:p>
          <a:r>
            <a:rPr lang="en-US" sz="2800" dirty="0">
              <a:solidFill>
                <a:schemeClr val="tx1">
                  <a:lumMod val="65000"/>
                  <a:lumOff val="35000"/>
                </a:schemeClr>
              </a:solidFill>
            </a:rPr>
            <a:t>S&amp;P 500: -1.94</a:t>
          </a:r>
        </a:p>
      </dgm:t>
    </dgm:pt>
    <dgm:pt modelId="{7507AC19-B2E9-497E-86E0-708AB0635B7E}" type="parTrans" cxnId="{C9A789A9-0146-4C24-87F9-BD680085B243}">
      <dgm:prSet/>
      <dgm:spPr/>
      <dgm:t>
        <a:bodyPr/>
        <a:lstStyle/>
        <a:p>
          <a:endParaRPr lang="en-US"/>
        </a:p>
      </dgm:t>
    </dgm:pt>
    <dgm:pt modelId="{CAC29B5A-5C6D-4A5E-B212-2FE9EBBFA8D8}" type="sibTrans" cxnId="{C9A789A9-0146-4C24-87F9-BD680085B243}">
      <dgm:prSet/>
      <dgm:spPr/>
      <dgm:t>
        <a:bodyPr/>
        <a:lstStyle/>
        <a:p>
          <a:endParaRPr lang="en-US"/>
        </a:p>
      </dgm:t>
    </dgm:pt>
    <dgm:pt modelId="{36D1E0FD-5196-4617-A4DC-DB7C0B3132B6}">
      <dgm:prSet phldrT="[Text]"/>
      <dgm:spPr>
        <a:solidFill>
          <a:schemeClr val="accent4"/>
        </a:solidFill>
      </dgm:spPr>
      <dgm:t>
        <a:bodyPr/>
        <a:lstStyle/>
        <a:p>
          <a:r>
            <a:rPr lang="en-US" b="1" dirty="0" err="1">
              <a:latin typeface="Arial" panose="020B0604020202020204" pitchFamily="34" charset="0"/>
              <a:cs typeface="Arial" panose="020B0604020202020204" pitchFamily="34" charset="0"/>
            </a:rPr>
            <a:t>Treynor</a:t>
          </a:r>
          <a:r>
            <a:rPr lang="en-US" b="1" dirty="0">
              <a:latin typeface="Arial" panose="020B0604020202020204" pitchFamily="34" charset="0"/>
              <a:cs typeface="Arial" panose="020B0604020202020204" pitchFamily="34" charset="0"/>
            </a:rPr>
            <a:t> Ratio</a:t>
          </a:r>
        </a:p>
        <a:p>
          <a:r>
            <a:rPr lang="en-US" dirty="0" err="1">
              <a:latin typeface="Arial" panose="020B0604020202020204" pitchFamily="34" charset="0"/>
              <a:cs typeface="Arial" panose="020B0604020202020204" pitchFamily="34" charset="0"/>
            </a:rPr>
            <a:t>Treynor</a:t>
          </a:r>
          <a:r>
            <a:rPr lang="en-US" dirty="0">
              <a:latin typeface="Arial" panose="020B0604020202020204" pitchFamily="34" charset="0"/>
              <a:cs typeface="Arial" panose="020B0604020202020204" pitchFamily="34" charset="0"/>
            </a:rPr>
            <a:t> Ratio measures the return relative to each increment of systematic or undiversifiable risk.  Over the summer holding period, our return relative to systematic risk trailed the SPY benchmark.</a:t>
          </a:r>
        </a:p>
        <a:p>
          <a:endParaRPr lang="en-US" dirty="0"/>
        </a:p>
      </dgm:t>
    </dgm:pt>
    <dgm:pt modelId="{607D31F2-9EFE-48E6-9423-35527E0338E0}" type="parTrans" cxnId="{0006CD97-E01D-4062-8D0F-1EFF4F6A2E0B}">
      <dgm:prSet/>
      <dgm:spPr/>
      <dgm:t>
        <a:bodyPr/>
        <a:lstStyle/>
        <a:p>
          <a:endParaRPr lang="en-US"/>
        </a:p>
      </dgm:t>
    </dgm:pt>
    <dgm:pt modelId="{A9DCB013-11E4-45F5-B4A8-5079B50018C8}" type="sibTrans" cxnId="{0006CD97-E01D-4062-8D0F-1EFF4F6A2E0B}">
      <dgm:prSet/>
      <dgm:spPr/>
      <dgm:t>
        <a:bodyPr/>
        <a:lstStyle/>
        <a:p>
          <a:endParaRPr lang="en-US"/>
        </a:p>
      </dgm:t>
    </dgm:pt>
    <dgm:pt modelId="{6019C9A9-EF5E-4D15-B4DD-033C83A9A820}">
      <dgm:prSet phldrT="[Text]" custT="1"/>
      <dgm:spPr/>
      <dgm:t>
        <a:bodyPr/>
        <a:lstStyle/>
        <a:p>
          <a:r>
            <a:rPr lang="en-US" sz="2400" dirty="0">
              <a:solidFill>
                <a:schemeClr val="tx1">
                  <a:lumMod val="65000"/>
                  <a:lumOff val="35000"/>
                </a:schemeClr>
              </a:solidFill>
            </a:rPr>
            <a:t>SAP: -0.0178</a:t>
          </a:r>
          <a:endParaRPr lang="en-US" sz="2400" dirty="0"/>
        </a:p>
      </dgm:t>
    </dgm:pt>
    <dgm:pt modelId="{5BD88F6D-D7E5-494B-8D69-D070E0875796}" type="parTrans" cxnId="{61D11514-2FB4-4B01-864F-E8C75D98A7E3}">
      <dgm:prSet/>
      <dgm:spPr/>
      <dgm:t>
        <a:bodyPr/>
        <a:lstStyle/>
        <a:p>
          <a:endParaRPr lang="en-US"/>
        </a:p>
      </dgm:t>
    </dgm:pt>
    <dgm:pt modelId="{F2081F12-C9F5-4587-86E3-F24E428DC731}" type="sibTrans" cxnId="{61D11514-2FB4-4B01-864F-E8C75D98A7E3}">
      <dgm:prSet/>
      <dgm:spPr/>
      <dgm:t>
        <a:bodyPr/>
        <a:lstStyle/>
        <a:p>
          <a:endParaRPr lang="en-US"/>
        </a:p>
      </dgm:t>
    </dgm:pt>
    <dgm:pt modelId="{E093AB3F-8097-41C9-9B53-EA13AAE8B4D3}">
      <dgm:prSet phldrT="[Text]" custT="1"/>
      <dgm:spPr/>
      <dgm:t>
        <a:bodyPr/>
        <a:lstStyle/>
        <a:p>
          <a:r>
            <a:rPr lang="en-US" sz="2400" dirty="0">
              <a:solidFill>
                <a:schemeClr val="tx1">
                  <a:lumMod val="65000"/>
                  <a:lumOff val="35000"/>
                </a:schemeClr>
              </a:solidFill>
            </a:rPr>
            <a:t>S&amp;P 500: -0.0094</a:t>
          </a:r>
          <a:endParaRPr lang="en-US" sz="2400" dirty="0"/>
        </a:p>
      </dgm:t>
    </dgm:pt>
    <dgm:pt modelId="{5CC17590-264A-479B-8EC9-67DC0D774EA8}" type="parTrans" cxnId="{6591CDA2-A5A6-4E78-ADE1-7EA1ACED3C21}">
      <dgm:prSet/>
      <dgm:spPr/>
      <dgm:t>
        <a:bodyPr/>
        <a:lstStyle/>
        <a:p>
          <a:endParaRPr lang="en-US"/>
        </a:p>
      </dgm:t>
    </dgm:pt>
    <dgm:pt modelId="{D62603E0-93C6-4285-B283-5F2F67B9CA83}" type="sibTrans" cxnId="{6591CDA2-A5A6-4E78-ADE1-7EA1ACED3C21}">
      <dgm:prSet/>
      <dgm:spPr/>
      <dgm:t>
        <a:bodyPr/>
        <a:lstStyle/>
        <a:p>
          <a:endParaRPr lang="en-US"/>
        </a:p>
      </dgm:t>
    </dgm:pt>
    <dgm:pt modelId="{5A53D0F0-2742-4223-BB9C-B13B02A66322}" type="pres">
      <dgm:prSet presAssocID="{D32ED181-7F1D-4A05-BD70-2B36D33780DE}" presName="diagram" presStyleCnt="0">
        <dgm:presLayoutVars>
          <dgm:chPref val="1"/>
          <dgm:dir/>
          <dgm:animOne val="branch"/>
          <dgm:animLvl val="lvl"/>
          <dgm:resizeHandles/>
        </dgm:presLayoutVars>
      </dgm:prSet>
      <dgm:spPr/>
    </dgm:pt>
    <dgm:pt modelId="{D1B12FFD-E935-4269-9AFC-75ECEBBF07C7}" type="pres">
      <dgm:prSet presAssocID="{E006B773-D1F3-4210-B1DE-1FDA48924BA0}" presName="root" presStyleCnt="0"/>
      <dgm:spPr/>
    </dgm:pt>
    <dgm:pt modelId="{D7F6092F-65D3-4272-878A-4CECF91F29F4}" type="pres">
      <dgm:prSet presAssocID="{E006B773-D1F3-4210-B1DE-1FDA48924BA0}" presName="rootComposite" presStyleCnt="0"/>
      <dgm:spPr/>
    </dgm:pt>
    <dgm:pt modelId="{222D2357-7031-4805-8406-83129F91B102}" type="pres">
      <dgm:prSet presAssocID="{E006B773-D1F3-4210-B1DE-1FDA48924BA0}" presName="rootText" presStyleLbl="node1" presStyleIdx="0" presStyleCnt="2"/>
      <dgm:spPr/>
    </dgm:pt>
    <dgm:pt modelId="{2C9CB7B9-0BDC-41D3-8F97-551E03013259}" type="pres">
      <dgm:prSet presAssocID="{E006B773-D1F3-4210-B1DE-1FDA48924BA0}" presName="rootConnector" presStyleLbl="node1" presStyleIdx="0" presStyleCnt="2"/>
      <dgm:spPr/>
    </dgm:pt>
    <dgm:pt modelId="{4F201144-3A86-4D61-8CDF-EF8A45088470}" type="pres">
      <dgm:prSet presAssocID="{E006B773-D1F3-4210-B1DE-1FDA48924BA0}" presName="childShape" presStyleCnt="0"/>
      <dgm:spPr/>
    </dgm:pt>
    <dgm:pt modelId="{58EB9E1A-CD88-4A26-A4CC-B30128317DD1}" type="pres">
      <dgm:prSet presAssocID="{BD20A848-A719-420E-984B-C762C2AE20A8}" presName="Name13" presStyleLbl="parChTrans1D2" presStyleIdx="0" presStyleCnt="4"/>
      <dgm:spPr/>
    </dgm:pt>
    <dgm:pt modelId="{B9BA82F9-CB66-4BC7-9A59-DE40111D730B}" type="pres">
      <dgm:prSet presAssocID="{277C48A3-AF9A-4353-84B7-B4957DEC2ACF}" presName="childText" presStyleLbl="bgAcc1" presStyleIdx="0" presStyleCnt="4" custScaleY="65702">
        <dgm:presLayoutVars>
          <dgm:bulletEnabled val="1"/>
        </dgm:presLayoutVars>
      </dgm:prSet>
      <dgm:spPr/>
    </dgm:pt>
    <dgm:pt modelId="{721BF5BB-6363-4210-9685-3656170EE9FC}" type="pres">
      <dgm:prSet presAssocID="{7507AC19-B2E9-497E-86E0-708AB0635B7E}" presName="Name13" presStyleLbl="parChTrans1D2" presStyleIdx="1" presStyleCnt="4"/>
      <dgm:spPr/>
    </dgm:pt>
    <dgm:pt modelId="{FA1898F5-0F04-4CDC-9B89-6B88E4ED3AF0}" type="pres">
      <dgm:prSet presAssocID="{24ADEF40-8525-4CFD-95A4-18CEFC589DA5}" presName="childText" presStyleLbl="bgAcc1" presStyleIdx="1" presStyleCnt="4" custScaleY="61090">
        <dgm:presLayoutVars>
          <dgm:bulletEnabled val="1"/>
        </dgm:presLayoutVars>
      </dgm:prSet>
      <dgm:spPr/>
    </dgm:pt>
    <dgm:pt modelId="{D310893A-020F-4EA2-B2B4-9A657EED5EC7}" type="pres">
      <dgm:prSet presAssocID="{36D1E0FD-5196-4617-A4DC-DB7C0B3132B6}" presName="root" presStyleCnt="0"/>
      <dgm:spPr/>
    </dgm:pt>
    <dgm:pt modelId="{5D21B2C1-730C-41BF-B337-A18CAAABA5E7}" type="pres">
      <dgm:prSet presAssocID="{36D1E0FD-5196-4617-A4DC-DB7C0B3132B6}" presName="rootComposite" presStyleCnt="0"/>
      <dgm:spPr/>
    </dgm:pt>
    <dgm:pt modelId="{3AFF92E0-9607-4792-A7D2-BA0255B72170}" type="pres">
      <dgm:prSet presAssocID="{36D1E0FD-5196-4617-A4DC-DB7C0B3132B6}" presName="rootText" presStyleLbl="node1" presStyleIdx="1" presStyleCnt="2"/>
      <dgm:spPr/>
    </dgm:pt>
    <dgm:pt modelId="{F5DBC68C-64C3-4805-8A8F-8395634225D8}" type="pres">
      <dgm:prSet presAssocID="{36D1E0FD-5196-4617-A4DC-DB7C0B3132B6}" presName="rootConnector" presStyleLbl="node1" presStyleIdx="1" presStyleCnt="2"/>
      <dgm:spPr/>
    </dgm:pt>
    <dgm:pt modelId="{583442CB-9FE7-4DDE-B807-13A3BBFC3E42}" type="pres">
      <dgm:prSet presAssocID="{36D1E0FD-5196-4617-A4DC-DB7C0B3132B6}" presName="childShape" presStyleCnt="0"/>
      <dgm:spPr/>
    </dgm:pt>
    <dgm:pt modelId="{31E1464A-5BE0-493D-A254-D70BCE04A74C}" type="pres">
      <dgm:prSet presAssocID="{5BD88F6D-D7E5-494B-8D69-D070E0875796}" presName="Name13" presStyleLbl="parChTrans1D2" presStyleIdx="2" presStyleCnt="4"/>
      <dgm:spPr/>
    </dgm:pt>
    <dgm:pt modelId="{A34C94D5-0F3B-4A2E-96EB-179E1D9A524D}" type="pres">
      <dgm:prSet presAssocID="{6019C9A9-EF5E-4D15-B4DD-033C83A9A820}" presName="childText" presStyleLbl="bgAcc1" presStyleIdx="2" presStyleCnt="4" custScaleY="65935">
        <dgm:presLayoutVars>
          <dgm:bulletEnabled val="1"/>
        </dgm:presLayoutVars>
      </dgm:prSet>
      <dgm:spPr/>
    </dgm:pt>
    <dgm:pt modelId="{FBFFBDD3-3A7C-4A76-8C2F-30E343D94189}" type="pres">
      <dgm:prSet presAssocID="{5CC17590-264A-479B-8EC9-67DC0D774EA8}" presName="Name13" presStyleLbl="parChTrans1D2" presStyleIdx="3" presStyleCnt="4"/>
      <dgm:spPr/>
    </dgm:pt>
    <dgm:pt modelId="{1A8489BB-33F9-448E-A5BE-7F600512839A}" type="pres">
      <dgm:prSet presAssocID="{E093AB3F-8097-41C9-9B53-EA13AAE8B4D3}" presName="childText" presStyleLbl="bgAcc1" presStyleIdx="3" presStyleCnt="4" custScaleY="63240">
        <dgm:presLayoutVars>
          <dgm:bulletEnabled val="1"/>
        </dgm:presLayoutVars>
      </dgm:prSet>
      <dgm:spPr/>
    </dgm:pt>
  </dgm:ptLst>
  <dgm:cxnLst>
    <dgm:cxn modelId="{61D11514-2FB4-4B01-864F-E8C75D98A7E3}" srcId="{36D1E0FD-5196-4617-A4DC-DB7C0B3132B6}" destId="{6019C9A9-EF5E-4D15-B4DD-033C83A9A820}" srcOrd="0" destOrd="0" parTransId="{5BD88F6D-D7E5-494B-8D69-D070E0875796}" sibTransId="{F2081F12-C9F5-4587-86E3-F24E428DC731}"/>
    <dgm:cxn modelId="{689DDC1C-063B-4E29-88D6-B824B2506A36}" type="presOf" srcId="{E093AB3F-8097-41C9-9B53-EA13AAE8B4D3}" destId="{1A8489BB-33F9-448E-A5BE-7F600512839A}" srcOrd="0" destOrd="0" presId="urn:microsoft.com/office/officeart/2005/8/layout/hierarchy3"/>
    <dgm:cxn modelId="{1CFFFE34-0B62-4A27-A873-35CC766AC062}" type="presOf" srcId="{5CC17590-264A-479B-8EC9-67DC0D774EA8}" destId="{FBFFBDD3-3A7C-4A76-8C2F-30E343D94189}" srcOrd="0" destOrd="0" presId="urn:microsoft.com/office/officeart/2005/8/layout/hierarchy3"/>
    <dgm:cxn modelId="{8F878747-AE6E-4BB8-B7F5-8670B27B5058}" type="presOf" srcId="{277C48A3-AF9A-4353-84B7-B4957DEC2ACF}" destId="{B9BA82F9-CB66-4BC7-9A59-DE40111D730B}" srcOrd="0" destOrd="0" presId="urn:microsoft.com/office/officeart/2005/8/layout/hierarchy3"/>
    <dgm:cxn modelId="{B67AA84A-80B6-4DB9-B5B8-AC9F957C89C8}" srcId="{E006B773-D1F3-4210-B1DE-1FDA48924BA0}" destId="{277C48A3-AF9A-4353-84B7-B4957DEC2ACF}" srcOrd="0" destOrd="0" parTransId="{BD20A848-A719-420E-984B-C762C2AE20A8}" sibTransId="{AE1A16E3-A6DE-43F5-8B66-EAB38FCD08B8}"/>
    <dgm:cxn modelId="{FCE7F16E-0C68-4A18-8E4D-1B27F9DADE3A}" type="presOf" srcId="{E006B773-D1F3-4210-B1DE-1FDA48924BA0}" destId="{2C9CB7B9-0BDC-41D3-8F97-551E03013259}" srcOrd="1" destOrd="0" presId="urn:microsoft.com/office/officeart/2005/8/layout/hierarchy3"/>
    <dgm:cxn modelId="{AFDE4270-1017-44E5-B602-4EF38A17A328}" type="presOf" srcId="{36D1E0FD-5196-4617-A4DC-DB7C0B3132B6}" destId="{F5DBC68C-64C3-4805-8A8F-8395634225D8}" srcOrd="1" destOrd="0" presId="urn:microsoft.com/office/officeart/2005/8/layout/hierarchy3"/>
    <dgm:cxn modelId="{F2DB5F7E-B48C-4C07-8D56-AF1A62C51A44}" type="presOf" srcId="{E006B773-D1F3-4210-B1DE-1FDA48924BA0}" destId="{222D2357-7031-4805-8406-83129F91B102}" srcOrd="0" destOrd="0" presId="urn:microsoft.com/office/officeart/2005/8/layout/hierarchy3"/>
    <dgm:cxn modelId="{3668A194-D2A1-40C4-B3DF-25330D5CA841}" srcId="{D32ED181-7F1D-4A05-BD70-2B36D33780DE}" destId="{E006B773-D1F3-4210-B1DE-1FDA48924BA0}" srcOrd="0" destOrd="0" parTransId="{7C85EE11-76C6-46E9-BFC5-3456FCD80825}" sibTransId="{BCBBE46F-C8B8-4A2D-8794-FB789EB830AB}"/>
    <dgm:cxn modelId="{0006CD97-E01D-4062-8D0F-1EFF4F6A2E0B}" srcId="{D32ED181-7F1D-4A05-BD70-2B36D33780DE}" destId="{36D1E0FD-5196-4617-A4DC-DB7C0B3132B6}" srcOrd="1" destOrd="0" parTransId="{607D31F2-9EFE-48E6-9423-35527E0338E0}" sibTransId="{A9DCB013-11E4-45F5-B4A8-5079B50018C8}"/>
    <dgm:cxn modelId="{6591CDA2-A5A6-4E78-ADE1-7EA1ACED3C21}" srcId="{36D1E0FD-5196-4617-A4DC-DB7C0B3132B6}" destId="{E093AB3F-8097-41C9-9B53-EA13AAE8B4D3}" srcOrd="1" destOrd="0" parTransId="{5CC17590-264A-479B-8EC9-67DC0D774EA8}" sibTransId="{D62603E0-93C6-4285-B283-5F2F67B9CA83}"/>
    <dgm:cxn modelId="{C9A789A9-0146-4C24-87F9-BD680085B243}" srcId="{E006B773-D1F3-4210-B1DE-1FDA48924BA0}" destId="{24ADEF40-8525-4CFD-95A4-18CEFC589DA5}" srcOrd="1" destOrd="0" parTransId="{7507AC19-B2E9-497E-86E0-708AB0635B7E}" sibTransId="{CAC29B5A-5C6D-4A5E-B212-2FE9EBBFA8D8}"/>
    <dgm:cxn modelId="{3CAB3EAA-7E3C-4311-A0A3-AA494A769948}" type="presOf" srcId="{6019C9A9-EF5E-4D15-B4DD-033C83A9A820}" destId="{A34C94D5-0F3B-4A2E-96EB-179E1D9A524D}" srcOrd="0" destOrd="0" presId="urn:microsoft.com/office/officeart/2005/8/layout/hierarchy3"/>
    <dgm:cxn modelId="{22324BB3-B8C9-47EB-822A-E095D6D117A8}" type="presOf" srcId="{24ADEF40-8525-4CFD-95A4-18CEFC589DA5}" destId="{FA1898F5-0F04-4CDC-9B89-6B88E4ED3AF0}" srcOrd="0" destOrd="0" presId="urn:microsoft.com/office/officeart/2005/8/layout/hierarchy3"/>
    <dgm:cxn modelId="{D28039C7-58F9-4B9E-AF4A-5C4C9C72BBB6}" type="presOf" srcId="{BD20A848-A719-420E-984B-C762C2AE20A8}" destId="{58EB9E1A-CD88-4A26-A4CC-B30128317DD1}" srcOrd="0" destOrd="0" presId="urn:microsoft.com/office/officeart/2005/8/layout/hierarchy3"/>
    <dgm:cxn modelId="{95132CD1-CE95-4E8B-9E66-8AEA61C7EDE0}" type="presOf" srcId="{7507AC19-B2E9-497E-86E0-708AB0635B7E}" destId="{721BF5BB-6363-4210-9685-3656170EE9FC}" srcOrd="0" destOrd="0" presId="urn:microsoft.com/office/officeart/2005/8/layout/hierarchy3"/>
    <dgm:cxn modelId="{6AC8EFD3-0833-469C-9660-769FAF1CE4EE}" type="presOf" srcId="{36D1E0FD-5196-4617-A4DC-DB7C0B3132B6}" destId="{3AFF92E0-9607-4792-A7D2-BA0255B72170}" srcOrd="0" destOrd="0" presId="urn:microsoft.com/office/officeart/2005/8/layout/hierarchy3"/>
    <dgm:cxn modelId="{1ABD46DB-E0E8-4B4B-AB3B-9A8A31835869}" type="presOf" srcId="{5BD88F6D-D7E5-494B-8D69-D070E0875796}" destId="{31E1464A-5BE0-493D-A254-D70BCE04A74C}" srcOrd="0" destOrd="0" presId="urn:microsoft.com/office/officeart/2005/8/layout/hierarchy3"/>
    <dgm:cxn modelId="{E5E4F3EF-AA63-4AA1-8872-DA03C97C3EED}" type="presOf" srcId="{D32ED181-7F1D-4A05-BD70-2B36D33780DE}" destId="{5A53D0F0-2742-4223-BB9C-B13B02A66322}" srcOrd="0" destOrd="0" presId="urn:microsoft.com/office/officeart/2005/8/layout/hierarchy3"/>
    <dgm:cxn modelId="{257903DD-4B29-434F-9980-EECECD198643}" type="presParOf" srcId="{5A53D0F0-2742-4223-BB9C-B13B02A66322}" destId="{D1B12FFD-E935-4269-9AFC-75ECEBBF07C7}" srcOrd="0" destOrd="0" presId="urn:microsoft.com/office/officeart/2005/8/layout/hierarchy3"/>
    <dgm:cxn modelId="{698ECD4C-AFD7-44B3-B093-C0E8AFED3302}" type="presParOf" srcId="{D1B12FFD-E935-4269-9AFC-75ECEBBF07C7}" destId="{D7F6092F-65D3-4272-878A-4CECF91F29F4}" srcOrd="0" destOrd="0" presId="urn:microsoft.com/office/officeart/2005/8/layout/hierarchy3"/>
    <dgm:cxn modelId="{D70553EC-D70B-41CB-BD06-555593CBB088}" type="presParOf" srcId="{D7F6092F-65D3-4272-878A-4CECF91F29F4}" destId="{222D2357-7031-4805-8406-83129F91B102}" srcOrd="0" destOrd="0" presId="urn:microsoft.com/office/officeart/2005/8/layout/hierarchy3"/>
    <dgm:cxn modelId="{C4803B22-27AA-4A56-829C-B78629540404}" type="presParOf" srcId="{D7F6092F-65D3-4272-878A-4CECF91F29F4}" destId="{2C9CB7B9-0BDC-41D3-8F97-551E03013259}" srcOrd="1" destOrd="0" presId="urn:microsoft.com/office/officeart/2005/8/layout/hierarchy3"/>
    <dgm:cxn modelId="{4FD7B4C5-220D-48EC-ABAE-0BF432C54593}" type="presParOf" srcId="{D1B12FFD-E935-4269-9AFC-75ECEBBF07C7}" destId="{4F201144-3A86-4D61-8CDF-EF8A45088470}" srcOrd="1" destOrd="0" presId="urn:microsoft.com/office/officeart/2005/8/layout/hierarchy3"/>
    <dgm:cxn modelId="{A74E677C-E438-4F48-A5EF-31B8E8F9BF9B}" type="presParOf" srcId="{4F201144-3A86-4D61-8CDF-EF8A45088470}" destId="{58EB9E1A-CD88-4A26-A4CC-B30128317DD1}" srcOrd="0" destOrd="0" presId="urn:microsoft.com/office/officeart/2005/8/layout/hierarchy3"/>
    <dgm:cxn modelId="{295C8C5E-AF18-476E-ACD5-A955BB9F51E4}" type="presParOf" srcId="{4F201144-3A86-4D61-8CDF-EF8A45088470}" destId="{B9BA82F9-CB66-4BC7-9A59-DE40111D730B}" srcOrd="1" destOrd="0" presId="urn:microsoft.com/office/officeart/2005/8/layout/hierarchy3"/>
    <dgm:cxn modelId="{D15884E0-D3A9-4605-8E77-8B05AA3F2AD5}" type="presParOf" srcId="{4F201144-3A86-4D61-8CDF-EF8A45088470}" destId="{721BF5BB-6363-4210-9685-3656170EE9FC}" srcOrd="2" destOrd="0" presId="urn:microsoft.com/office/officeart/2005/8/layout/hierarchy3"/>
    <dgm:cxn modelId="{BB19506B-13AE-4D79-8C9D-2316A947DD50}" type="presParOf" srcId="{4F201144-3A86-4D61-8CDF-EF8A45088470}" destId="{FA1898F5-0F04-4CDC-9B89-6B88E4ED3AF0}" srcOrd="3" destOrd="0" presId="urn:microsoft.com/office/officeart/2005/8/layout/hierarchy3"/>
    <dgm:cxn modelId="{93DD1FE0-AB1E-474C-B0B8-158A8528BE1E}" type="presParOf" srcId="{5A53D0F0-2742-4223-BB9C-B13B02A66322}" destId="{D310893A-020F-4EA2-B2B4-9A657EED5EC7}" srcOrd="1" destOrd="0" presId="urn:microsoft.com/office/officeart/2005/8/layout/hierarchy3"/>
    <dgm:cxn modelId="{0627537C-1F07-4E9E-A7A5-F4CCBE8CB954}" type="presParOf" srcId="{D310893A-020F-4EA2-B2B4-9A657EED5EC7}" destId="{5D21B2C1-730C-41BF-B337-A18CAAABA5E7}" srcOrd="0" destOrd="0" presId="urn:microsoft.com/office/officeart/2005/8/layout/hierarchy3"/>
    <dgm:cxn modelId="{9B915E21-681A-4C36-83CE-9724279B4BD3}" type="presParOf" srcId="{5D21B2C1-730C-41BF-B337-A18CAAABA5E7}" destId="{3AFF92E0-9607-4792-A7D2-BA0255B72170}" srcOrd="0" destOrd="0" presId="urn:microsoft.com/office/officeart/2005/8/layout/hierarchy3"/>
    <dgm:cxn modelId="{080A0164-5011-47C7-9653-F57188843BC1}" type="presParOf" srcId="{5D21B2C1-730C-41BF-B337-A18CAAABA5E7}" destId="{F5DBC68C-64C3-4805-8A8F-8395634225D8}" srcOrd="1" destOrd="0" presId="urn:microsoft.com/office/officeart/2005/8/layout/hierarchy3"/>
    <dgm:cxn modelId="{0C90A3EA-51FD-4DCC-BA7C-BFAC0FB5D061}" type="presParOf" srcId="{D310893A-020F-4EA2-B2B4-9A657EED5EC7}" destId="{583442CB-9FE7-4DDE-B807-13A3BBFC3E42}" srcOrd="1" destOrd="0" presId="urn:microsoft.com/office/officeart/2005/8/layout/hierarchy3"/>
    <dgm:cxn modelId="{14FF6346-A2AC-4649-A932-D7BF8F23AF1E}" type="presParOf" srcId="{583442CB-9FE7-4DDE-B807-13A3BBFC3E42}" destId="{31E1464A-5BE0-493D-A254-D70BCE04A74C}" srcOrd="0" destOrd="0" presId="urn:microsoft.com/office/officeart/2005/8/layout/hierarchy3"/>
    <dgm:cxn modelId="{01EA70D6-51D7-491F-A443-DD1A092321E9}" type="presParOf" srcId="{583442CB-9FE7-4DDE-B807-13A3BBFC3E42}" destId="{A34C94D5-0F3B-4A2E-96EB-179E1D9A524D}" srcOrd="1" destOrd="0" presId="urn:microsoft.com/office/officeart/2005/8/layout/hierarchy3"/>
    <dgm:cxn modelId="{7C35C3DB-801A-4441-A963-21E58A9F4BA6}" type="presParOf" srcId="{583442CB-9FE7-4DDE-B807-13A3BBFC3E42}" destId="{FBFFBDD3-3A7C-4A76-8C2F-30E343D94189}" srcOrd="2" destOrd="0" presId="urn:microsoft.com/office/officeart/2005/8/layout/hierarchy3"/>
    <dgm:cxn modelId="{0A4AE60C-A21E-4B90-BC47-8676A43183FA}" type="presParOf" srcId="{583442CB-9FE7-4DDE-B807-13A3BBFC3E42}" destId="{1A8489BB-33F9-448E-A5BE-7F600512839A}"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3C66FD-264F-5542-AE89-7D03804E156B}" type="doc">
      <dgm:prSet loTypeId="urn:microsoft.com/office/officeart/2005/8/layout/default" loCatId="" qsTypeId="urn:microsoft.com/office/officeart/2005/8/quickstyle/simple4" qsCatId="simple" csTypeId="urn:microsoft.com/office/officeart/2005/8/colors/colorful3" csCatId="colorful" phldr="1"/>
      <dgm:spPr/>
      <dgm:t>
        <a:bodyPr/>
        <a:lstStyle/>
        <a:p>
          <a:endParaRPr lang="en-US"/>
        </a:p>
      </dgm:t>
    </dgm:pt>
    <dgm:pt modelId="{6AC56BFD-FC18-8A48-A21A-E8B5496393F4}">
      <dgm:prSet phldrT="[Text]"/>
      <dgm:spPr/>
      <dgm:t>
        <a:bodyPr/>
        <a:lstStyle/>
        <a:p>
          <a:r>
            <a:rPr lang="en-US" dirty="0">
              <a:latin typeface="Arial" charset="0"/>
              <a:ea typeface="Arial" charset="0"/>
              <a:cs typeface="Arial" charset="0"/>
            </a:rPr>
            <a:t>The Rise of E-Commerce &amp; Fall of Brick-And-Mortar</a:t>
          </a:r>
          <a:r>
            <a:rPr lang="en-US" baseline="0" dirty="0">
              <a:latin typeface="Arial" charset="0"/>
              <a:ea typeface="Arial" charset="0"/>
              <a:cs typeface="Arial" charset="0"/>
            </a:rPr>
            <a:t> Retail</a:t>
          </a:r>
          <a:endParaRPr lang="en-US" dirty="0">
            <a:latin typeface="Arial" charset="0"/>
            <a:ea typeface="Arial" charset="0"/>
            <a:cs typeface="Arial" charset="0"/>
          </a:endParaRPr>
        </a:p>
      </dgm:t>
    </dgm:pt>
    <dgm:pt modelId="{F0A66667-99F7-5944-A65C-C489C1048F33}" type="parTrans" cxnId="{AAF35BE7-1480-4243-B309-81FFFBEDFFB9}">
      <dgm:prSet/>
      <dgm:spPr/>
      <dgm:t>
        <a:bodyPr/>
        <a:lstStyle/>
        <a:p>
          <a:endParaRPr lang="en-US"/>
        </a:p>
      </dgm:t>
    </dgm:pt>
    <dgm:pt modelId="{B8E00CAC-D567-904F-98CC-A87A9652E302}" type="sibTrans" cxnId="{AAF35BE7-1480-4243-B309-81FFFBEDFFB9}">
      <dgm:prSet/>
      <dgm:spPr/>
      <dgm:t>
        <a:bodyPr/>
        <a:lstStyle/>
        <a:p>
          <a:endParaRPr lang="en-US"/>
        </a:p>
      </dgm:t>
    </dgm:pt>
    <dgm:pt modelId="{8E0802D7-29DE-E74A-A932-216DAF62893F}">
      <dgm:prSet phldrT="[Text]"/>
      <dgm:spPr/>
      <dgm:t>
        <a:bodyPr/>
        <a:lstStyle/>
        <a:p>
          <a:r>
            <a:rPr lang="en-US" dirty="0">
              <a:latin typeface="Arial" charset="0"/>
              <a:ea typeface="Arial" charset="0"/>
              <a:cs typeface="Arial" charset="0"/>
            </a:rPr>
            <a:t>The Impact of Donald Trump’s Presidency</a:t>
          </a:r>
        </a:p>
      </dgm:t>
    </dgm:pt>
    <dgm:pt modelId="{322AC532-A296-1B4C-B069-AE855A3E76D0}" type="parTrans" cxnId="{EBA80CB7-D634-1B4E-A4E2-8DA7B56FA474}">
      <dgm:prSet/>
      <dgm:spPr/>
      <dgm:t>
        <a:bodyPr/>
        <a:lstStyle/>
        <a:p>
          <a:endParaRPr lang="en-US"/>
        </a:p>
      </dgm:t>
    </dgm:pt>
    <dgm:pt modelId="{8827ACC2-E8CB-894C-8AF5-22A2470F1A22}" type="sibTrans" cxnId="{EBA80CB7-D634-1B4E-A4E2-8DA7B56FA474}">
      <dgm:prSet/>
      <dgm:spPr/>
      <dgm:t>
        <a:bodyPr/>
        <a:lstStyle/>
        <a:p>
          <a:endParaRPr lang="en-US"/>
        </a:p>
      </dgm:t>
    </dgm:pt>
    <dgm:pt modelId="{6B744F1B-463E-5C4D-B967-876C517F0E2A}">
      <dgm:prSet phldrT="[Text]"/>
      <dgm:spPr/>
      <dgm:t>
        <a:bodyPr/>
        <a:lstStyle/>
        <a:p>
          <a:r>
            <a:rPr lang="en-US" dirty="0">
              <a:latin typeface="Arial" charset="0"/>
              <a:ea typeface="Arial" charset="0"/>
              <a:cs typeface="Arial" charset="0"/>
            </a:rPr>
            <a:t>International Relations</a:t>
          </a:r>
        </a:p>
      </dgm:t>
    </dgm:pt>
    <dgm:pt modelId="{543AA24F-4F2D-D34B-BA89-E9AAC917DEE7}" type="parTrans" cxnId="{A26960B9-E687-6044-9A7E-805B1D8F1624}">
      <dgm:prSet/>
      <dgm:spPr/>
      <dgm:t>
        <a:bodyPr/>
        <a:lstStyle/>
        <a:p>
          <a:endParaRPr lang="en-US"/>
        </a:p>
      </dgm:t>
    </dgm:pt>
    <dgm:pt modelId="{BC3CA1AE-C5D8-F54F-9162-7F9DCFFCA95B}" type="sibTrans" cxnId="{A26960B9-E687-6044-9A7E-805B1D8F1624}">
      <dgm:prSet/>
      <dgm:spPr/>
      <dgm:t>
        <a:bodyPr/>
        <a:lstStyle/>
        <a:p>
          <a:endParaRPr lang="en-US"/>
        </a:p>
      </dgm:t>
    </dgm:pt>
    <dgm:pt modelId="{8ACD3D7F-FB00-4A41-984F-C7AF8A09F444}">
      <dgm:prSet phldrT="[Text]"/>
      <dgm:spPr/>
      <dgm:t>
        <a:bodyPr/>
        <a:lstStyle/>
        <a:p>
          <a:r>
            <a:rPr lang="en-US" dirty="0">
              <a:latin typeface="Arial" charset="0"/>
              <a:ea typeface="Arial" charset="0"/>
              <a:cs typeface="Arial" charset="0"/>
            </a:rPr>
            <a:t>Trade Policies &amp; Regulations</a:t>
          </a:r>
        </a:p>
      </dgm:t>
    </dgm:pt>
    <dgm:pt modelId="{1CC972B4-DC5F-5B4B-BD68-AE4ED8356729}" type="parTrans" cxnId="{D1E18BD1-5A2A-3D43-80A2-CA0509E9EDBF}">
      <dgm:prSet/>
      <dgm:spPr/>
      <dgm:t>
        <a:bodyPr/>
        <a:lstStyle/>
        <a:p>
          <a:endParaRPr lang="en-US"/>
        </a:p>
      </dgm:t>
    </dgm:pt>
    <dgm:pt modelId="{767A1A3C-C878-AB4B-B189-A29B9CC9DCC7}" type="sibTrans" cxnId="{D1E18BD1-5A2A-3D43-80A2-CA0509E9EDBF}">
      <dgm:prSet/>
      <dgm:spPr/>
      <dgm:t>
        <a:bodyPr/>
        <a:lstStyle/>
        <a:p>
          <a:endParaRPr lang="en-US"/>
        </a:p>
      </dgm:t>
    </dgm:pt>
    <dgm:pt modelId="{792514C4-93FB-5142-948D-50A132F9C0FE}">
      <dgm:prSet phldrT="[Text]"/>
      <dgm:spPr/>
      <dgm:t>
        <a:bodyPr/>
        <a:lstStyle/>
        <a:p>
          <a:r>
            <a:rPr lang="en-US" dirty="0">
              <a:latin typeface="Arial" charset="0"/>
              <a:ea typeface="Arial" charset="0"/>
              <a:cs typeface="Arial" charset="0"/>
            </a:rPr>
            <a:t>Security Concerns</a:t>
          </a:r>
        </a:p>
      </dgm:t>
    </dgm:pt>
    <dgm:pt modelId="{AC441461-DCE0-A84A-99C5-44578C857067}" type="parTrans" cxnId="{867D428D-59E6-EA4F-8BFD-148E8BF6446E}">
      <dgm:prSet/>
      <dgm:spPr/>
      <dgm:t>
        <a:bodyPr/>
        <a:lstStyle/>
        <a:p>
          <a:endParaRPr lang="en-US"/>
        </a:p>
      </dgm:t>
    </dgm:pt>
    <dgm:pt modelId="{DF5AA885-56A8-5A42-92D9-92C150EDD974}" type="sibTrans" cxnId="{867D428D-59E6-EA4F-8BFD-148E8BF6446E}">
      <dgm:prSet/>
      <dgm:spPr/>
      <dgm:t>
        <a:bodyPr/>
        <a:lstStyle/>
        <a:p>
          <a:endParaRPr lang="en-US"/>
        </a:p>
      </dgm:t>
    </dgm:pt>
    <dgm:pt modelId="{4D64ED40-4063-D94C-A335-BACB32CBF95D}">
      <dgm:prSet/>
      <dgm:spPr/>
      <dgm:t>
        <a:bodyPr/>
        <a:lstStyle/>
        <a:p>
          <a:r>
            <a:rPr lang="en-US" dirty="0">
              <a:latin typeface="Arial" charset="0"/>
              <a:ea typeface="Arial" charset="0"/>
              <a:cs typeface="Arial" charset="0"/>
            </a:rPr>
            <a:t>Worldwide Low Interest</a:t>
          </a:r>
          <a:r>
            <a:rPr lang="en-US" baseline="0" dirty="0">
              <a:latin typeface="Arial" charset="0"/>
              <a:ea typeface="Arial" charset="0"/>
              <a:cs typeface="Arial" charset="0"/>
            </a:rPr>
            <a:t> Rates</a:t>
          </a:r>
          <a:endParaRPr lang="en-US" dirty="0">
            <a:latin typeface="Arial" charset="0"/>
            <a:ea typeface="Arial" charset="0"/>
            <a:cs typeface="Arial" charset="0"/>
          </a:endParaRPr>
        </a:p>
      </dgm:t>
    </dgm:pt>
    <dgm:pt modelId="{9B26AAC3-A301-EB45-9E4B-928F01697B2F}" type="parTrans" cxnId="{E6F9DD7E-E43D-3B4D-8DA1-036857C81892}">
      <dgm:prSet/>
      <dgm:spPr/>
      <dgm:t>
        <a:bodyPr/>
        <a:lstStyle/>
        <a:p>
          <a:endParaRPr lang="en-US"/>
        </a:p>
      </dgm:t>
    </dgm:pt>
    <dgm:pt modelId="{C762BB45-44EE-E54B-88DB-033E1CFE15C1}" type="sibTrans" cxnId="{E6F9DD7E-E43D-3B4D-8DA1-036857C81892}">
      <dgm:prSet/>
      <dgm:spPr/>
      <dgm:t>
        <a:bodyPr/>
        <a:lstStyle/>
        <a:p>
          <a:endParaRPr lang="en-US"/>
        </a:p>
      </dgm:t>
    </dgm:pt>
    <dgm:pt modelId="{3ECE61C3-6EDE-4A40-8E93-9DEE9D5FCB1D}" type="pres">
      <dgm:prSet presAssocID="{763C66FD-264F-5542-AE89-7D03804E156B}" presName="diagram" presStyleCnt="0">
        <dgm:presLayoutVars>
          <dgm:dir/>
          <dgm:resizeHandles val="exact"/>
        </dgm:presLayoutVars>
      </dgm:prSet>
      <dgm:spPr/>
    </dgm:pt>
    <dgm:pt modelId="{46A4F8FD-D872-9B43-8147-1D8606043F99}" type="pres">
      <dgm:prSet presAssocID="{6AC56BFD-FC18-8A48-A21A-E8B5496393F4}" presName="node" presStyleLbl="node1" presStyleIdx="0" presStyleCnt="6">
        <dgm:presLayoutVars>
          <dgm:bulletEnabled val="1"/>
        </dgm:presLayoutVars>
      </dgm:prSet>
      <dgm:spPr/>
    </dgm:pt>
    <dgm:pt modelId="{8FBDFA10-C4B5-7C42-875D-53EF6F7AB48B}" type="pres">
      <dgm:prSet presAssocID="{B8E00CAC-D567-904F-98CC-A87A9652E302}" presName="sibTrans" presStyleCnt="0"/>
      <dgm:spPr/>
    </dgm:pt>
    <dgm:pt modelId="{4A8FB78B-3C91-DC4F-9709-99CE2833FD31}" type="pres">
      <dgm:prSet presAssocID="{8E0802D7-29DE-E74A-A932-216DAF62893F}" presName="node" presStyleLbl="node1" presStyleIdx="1" presStyleCnt="6">
        <dgm:presLayoutVars>
          <dgm:bulletEnabled val="1"/>
        </dgm:presLayoutVars>
      </dgm:prSet>
      <dgm:spPr/>
    </dgm:pt>
    <dgm:pt modelId="{5B371BCF-F8E4-D940-AE5B-5957C5FBF0F5}" type="pres">
      <dgm:prSet presAssocID="{8827ACC2-E8CB-894C-8AF5-22A2470F1A22}" presName="sibTrans" presStyleCnt="0"/>
      <dgm:spPr/>
    </dgm:pt>
    <dgm:pt modelId="{1DEEAA29-0CB7-EB47-848B-FEE32F44EAF9}" type="pres">
      <dgm:prSet presAssocID="{6B744F1B-463E-5C4D-B967-876C517F0E2A}" presName="node" presStyleLbl="node1" presStyleIdx="2" presStyleCnt="6">
        <dgm:presLayoutVars>
          <dgm:bulletEnabled val="1"/>
        </dgm:presLayoutVars>
      </dgm:prSet>
      <dgm:spPr/>
    </dgm:pt>
    <dgm:pt modelId="{470F371D-AEE6-4949-8B97-F7BB8A8E60CF}" type="pres">
      <dgm:prSet presAssocID="{BC3CA1AE-C5D8-F54F-9162-7F9DCFFCA95B}" presName="sibTrans" presStyleCnt="0"/>
      <dgm:spPr/>
    </dgm:pt>
    <dgm:pt modelId="{D87C7EAB-3908-144D-9185-3DE0CB094545}" type="pres">
      <dgm:prSet presAssocID="{8ACD3D7F-FB00-4A41-984F-C7AF8A09F444}" presName="node" presStyleLbl="node1" presStyleIdx="3" presStyleCnt="6">
        <dgm:presLayoutVars>
          <dgm:bulletEnabled val="1"/>
        </dgm:presLayoutVars>
      </dgm:prSet>
      <dgm:spPr/>
    </dgm:pt>
    <dgm:pt modelId="{D3F096B5-467A-CD47-A7F3-128E2C339549}" type="pres">
      <dgm:prSet presAssocID="{767A1A3C-C878-AB4B-B189-A29B9CC9DCC7}" presName="sibTrans" presStyleCnt="0"/>
      <dgm:spPr/>
    </dgm:pt>
    <dgm:pt modelId="{9857F42B-3B9B-DC4A-8881-951FDCA20A00}" type="pres">
      <dgm:prSet presAssocID="{792514C4-93FB-5142-948D-50A132F9C0FE}" presName="node" presStyleLbl="node1" presStyleIdx="4" presStyleCnt="6">
        <dgm:presLayoutVars>
          <dgm:bulletEnabled val="1"/>
        </dgm:presLayoutVars>
      </dgm:prSet>
      <dgm:spPr/>
    </dgm:pt>
    <dgm:pt modelId="{19512107-FF34-D745-BF14-0653E6A77530}" type="pres">
      <dgm:prSet presAssocID="{DF5AA885-56A8-5A42-92D9-92C150EDD974}" presName="sibTrans" presStyleCnt="0"/>
      <dgm:spPr/>
    </dgm:pt>
    <dgm:pt modelId="{9114D851-27DE-5D44-91E8-92C3D8193241}" type="pres">
      <dgm:prSet presAssocID="{4D64ED40-4063-D94C-A335-BACB32CBF95D}" presName="node" presStyleLbl="node1" presStyleIdx="5" presStyleCnt="6">
        <dgm:presLayoutVars>
          <dgm:bulletEnabled val="1"/>
        </dgm:presLayoutVars>
      </dgm:prSet>
      <dgm:spPr/>
    </dgm:pt>
  </dgm:ptLst>
  <dgm:cxnLst>
    <dgm:cxn modelId="{93B8991D-9DE3-F74C-A390-BFB86BB47D76}" type="presOf" srcId="{792514C4-93FB-5142-948D-50A132F9C0FE}" destId="{9857F42B-3B9B-DC4A-8881-951FDCA20A00}" srcOrd="0" destOrd="0" presId="urn:microsoft.com/office/officeart/2005/8/layout/default"/>
    <dgm:cxn modelId="{BBB3C46B-5BB7-1D44-8A6F-D631BEFF120D}" type="presOf" srcId="{8E0802D7-29DE-E74A-A932-216DAF62893F}" destId="{4A8FB78B-3C91-DC4F-9709-99CE2833FD31}" srcOrd="0" destOrd="0" presId="urn:microsoft.com/office/officeart/2005/8/layout/default"/>
    <dgm:cxn modelId="{E6F9DD7E-E43D-3B4D-8DA1-036857C81892}" srcId="{763C66FD-264F-5542-AE89-7D03804E156B}" destId="{4D64ED40-4063-D94C-A335-BACB32CBF95D}" srcOrd="5" destOrd="0" parTransId="{9B26AAC3-A301-EB45-9E4B-928F01697B2F}" sibTransId="{C762BB45-44EE-E54B-88DB-033E1CFE15C1}"/>
    <dgm:cxn modelId="{867D428D-59E6-EA4F-8BFD-148E8BF6446E}" srcId="{763C66FD-264F-5542-AE89-7D03804E156B}" destId="{792514C4-93FB-5142-948D-50A132F9C0FE}" srcOrd="4" destOrd="0" parTransId="{AC441461-DCE0-A84A-99C5-44578C857067}" sibTransId="{DF5AA885-56A8-5A42-92D9-92C150EDD974}"/>
    <dgm:cxn modelId="{D0317FA5-070E-4846-A7CB-38AA52ACABBC}" type="presOf" srcId="{6B744F1B-463E-5C4D-B967-876C517F0E2A}" destId="{1DEEAA29-0CB7-EB47-848B-FEE32F44EAF9}" srcOrd="0" destOrd="0" presId="urn:microsoft.com/office/officeart/2005/8/layout/default"/>
    <dgm:cxn modelId="{1A29FAB0-7F13-EF48-AAB6-825DB32EE472}" type="presOf" srcId="{8ACD3D7F-FB00-4A41-984F-C7AF8A09F444}" destId="{D87C7EAB-3908-144D-9185-3DE0CB094545}" srcOrd="0" destOrd="0" presId="urn:microsoft.com/office/officeart/2005/8/layout/default"/>
    <dgm:cxn modelId="{EBA80CB7-D634-1B4E-A4E2-8DA7B56FA474}" srcId="{763C66FD-264F-5542-AE89-7D03804E156B}" destId="{8E0802D7-29DE-E74A-A932-216DAF62893F}" srcOrd="1" destOrd="0" parTransId="{322AC532-A296-1B4C-B069-AE855A3E76D0}" sibTransId="{8827ACC2-E8CB-894C-8AF5-22A2470F1A22}"/>
    <dgm:cxn modelId="{A26960B9-E687-6044-9A7E-805B1D8F1624}" srcId="{763C66FD-264F-5542-AE89-7D03804E156B}" destId="{6B744F1B-463E-5C4D-B967-876C517F0E2A}" srcOrd="2" destOrd="0" parTransId="{543AA24F-4F2D-D34B-BA89-E9AAC917DEE7}" sibTransId="{BC3CA1AE-C5D8-F54F-9162-7F9DCFFCA95B}"/>
    <dgm:cxn modelId="{4B4C5ED1-04F0-D64D-86E6-ABDE6C67C178}" type="presOf" srcId="{763C66FD-264F-5542-AE89-7D03804E156B}" destId="{3ECE61C3-6EDE-4A40-8E93-9DEE9D5FCB1D}" srcOrd="0" destOrd="0" presId="urn:microsoft.com/office/officeart/2005/8/layout/default"/>
    <dgm:cxn modelId="{D1E18BD1-5A2A-3D43-80A2-CA0509E9EDBF}" srcId="{763C66FD-264F-5542-AE89-7D03804E156B}" destId="{8ACD3D7F-FB00-4A41-984F-C7AF8A09F444}" srcOrd="3" destOrd="0" parTransId="{1CC972B4-DC5F-5B4B-BD68-AE4ED8356729}" sibTransId="{767A1A3C-C878-AB4B-B189-A29B9CC9DCC7}"/>
    <dgm:cxn modelId="{248FE7DB-28B3-0143-875B-FB5CF05AC06C}" type="presOf" srcId="{4D64ED40-4063-D94C-A335-BACB32CBF95D}" destId="{9114D851-27DE-5D44-91E8-92C3D8193241}" srcOrd="0" destOrd="0" presId="urn:microsoft.com/office/officeart/2005/8/layout/default"/>
    <dgm:cxn modelId="{AAF35BE7-1480-4243-B309-81FFFBEDFFB9}" srcId="{763C66FD-264F-5542-AE89-7D03804E156B}" destId="{6AC56BFD-FC18-8A48-A21A-E8B5496393F4}" srcOrd="0" destOrd="0" parTransId="{F0A66667-99F7-5944-A65C-C489C1048F33}" sibTransId="{B8E00CAC-D567-904F-98CC-A87A9652E302}"/>
    <dgm:cxn modelId="{86072CF7-4C1F-6742-91BF-22223537C1D2}" type="presOf" srcId="{6AC56BFD-FC18-8A48-A21A-E8B5496393F4}" destId="{46A4F8FD-D872-9B43-8147-1D8606043F99}" srcOrd="0" destOrd="0" presId="urn:microsoft.com/office/officeart/2005/8/layout/default"/>
    <dgm:cxn modelId="{21ABDB79-A429-F044-AB59-E9F2A15C614D}" type="presParOf" srcId="{3ECE61C3-6EDE-4A40-8E93-9DEE9D5FCB1D}" destId="{46A4F8FD-D872-9B43-8147-1D8606043F99}" srcOrd="0" destOrd="0" presId="urn:microsoft.com/office/officeart/2005/8/layout/default"/>
    <dgm:cxn modelId="{895F64A6-5EA7-9A45-9375-BFC18D6D97B5}" type="presParOf" srcId="{3ECE61C3-6EDE-4A40-8E93-9DEE9D5FCB1D}" destId="{8FBDFA10-C4B5-7C42-875D-53EF6F7AB48B}" srcOrd="1" destOrd="0" presId="urn:microsoft.com/office/officeart/2005/8/layout/default"/>
    <dgm:cxn modelId="{D050ED2E-9D57-6E41-88BA-0EBAFBDF511C}" type="presParOf" srcId="{3ECE61C3-6EDE-4A40-8E93-9DEE9D5FCB1D}" destId="{4A8FB78B-3C91-DC4F-9709-99CE2833FD31}" srcOrd="2" destOrd="0" presId="urn:microsoft.com/office/officeart/2005/8/layout/default"/>
    <dgm:cxn modelId="{6D3A41FF-5759-CC4F-9F4E-CB6D56DA6C9B}" type="presParOf" srcId="{3ECE61C3-6EDE-4A40-8E93-9DEE9D5FCB1D}" destId="{5B371BCF-F8E4-D940-AE5B-5957C5FBF0F5}" srcOrd="3" destOrd="0" presId="urn:microsoft.com/office/officeart/2005/8/layout/default"/>
    <dgm:cxn modelId="{37B2D72B-D6B9-4E4F-85DB-B0EB82877093}" type="presParOf" srcId="{3ECE61C3-6EDE-4A40-8E93-9DEE9D5FCB1D}" destId="{1DEEAA29-0CB7-EB47-848B-FEE32F44EAF9}" srcOrd="4" destOrd="0" presId="urn:microsoft.com/office/officeart/2005/8/layout/default"/>
    <dgm:cxn modelId="{6A38BDF4-7BFC-5546-9987-48AA2F041D4C}" type="presParOf" srcId="{3ECE61C3-6EDE-4A40-8E93-9DEE9D5FCB1D}" destId="{470F371D-AEE6-4949-8B97-F7BB8A8E60CF}" srcOrd="5" destOrd="0" presId="urn:microsoft.com/office/officeart/2005/8/layout/default"/>
    <dgm:cxn modelId="{0946350D-4150-D54C-B3AA-1D57129DE508}" type="presParOf" srcId="{3ECE61C3-6EDE-4A40-8E93-9DEE9D5FCB1D}" destId="{D87C7EAB-3908-144D-9185-3DE0CB094545}" srcOrd="6" destOrd="0" presId="urn:microsoft.com/office/officeart/2005/8/layout/default"/>
    <dgm:cxn modelId="{72AC3E1D-72B3-F443-ADAC-A6C028CE06A3}" type="presParOf" srcId="{3ECE61C3-6EDE-4A40-8E93-9DEE9D5FCB1D}" destId="{D3F096B5-467A-CD47-A7F3-128E2C339549}" srcOrd="7" destOrd="0" presId="urn:microsoft.com/office/officeart/2005/8/layout/default"/>
    <dgm:cxn modelId="{037C57CD-F44C-0D43-97D1-2135E38D0287}" type="presParOf" srcId="{3ECE61C3-6EDE-4A40-8E93-9DEE9D5FCB1D}" destId="{9857F42B-3B9B-DC4A-8881-951FDCA20A00}" srcOrd="8" destOrd="0" presId="urn:microsoft.com/office/officeart/2005/8/layout/default"/>
    <dgm:cxn modelId="{B73D28CC-FA4A-A84E-9E63-445EE7900486}" type="presParOf" srcId="{3ECE61C3-6EDE-4A40-8E93-9DEE9D5FCB1D}" destId="{19512107-FF34-D745-BF14-0653E6A77530}" srcOrd="9" destOrd="0" presId="urn:microsoft.com/office/officeart/2005/8/layout/default"/>
    <dgm:cxn modelId="{B410EDD4-8EAD-B241-B864-0EDE365DE28F}" type="presParOf" srcId="{3ECE61C3-6EDE-4A40-8E93-9DEE9D5FCB1D}" destId="{9114D851-27DE-5D44-91E8-92C3D819324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B90228-FE54-4146-B513-651D329427D2}"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6455D00-088D-6B46-9688-6BA2DE711347}">
      <dgm:prSet phldrT="[Text]" custT="1"/>
      <dgm:spPr>
        <a:solidFill>
          <a:schemeClr val="accent1"/>
        </a:solidFill>
      </dgm:spPr>
      <dgm:t>
        <a:bodyPr/>
        <a:lstStyle/>
        <a:p>
          <a:pPr algn="ctr"/>
          <a:r>
            <a:rPr lang="en-US" sz="2000" b="1" dirty="0"/>
            <a:t>Trump’s Withdrawal from International</a:t>
          </a:r>
          <a:r>
            <a:rPr lang="en-US" sz="2000" b="1" baseline="0" dirty="0"/>
            <a:t> Relations</a:t>
          </a:r>
          <a:endParaRPr lang="en-US" sz="2000" b="1" dirty="0"/>
        </a:p>
      </dgm:t>
    </dgm:pt>
    <dgm:pt modelId="{A61C45F7-353C-FB42-83E0-2FA7A05FBEFF}" type="parTrans" cxnId="{960E992E-EFA5-A64B-BE48-0C287E78045A}">
      <dgm:prSet/>
      <dgm:spPr/>
      <dgm:t>
        <a:bodyPr/>
        <a:lstStyle/>
        <a:p>
          <a:endParaRPr lang="en-US"/>
        </a:p>
      </dgm:t>
    </dgm:pt>
    <dgm:pt modelId="{C3AC2EB3-C8AC-A846-A1C9-6D115AC7C25B}" type="sibTrans" cxnId="{960E992E-EFA5-A64B-BE48-0C287E78045A}">
      <dgm:prSet/>
      <dgm:spPr/>
      <dgm:t>
        <a:bodyPr/>
        <a:lstStyle/>
        <a:p>
          <a:endParaRPr lang="en-US"/>
        </a:p>
      </dgm:t>
    </dgm:pt>
    <dgm:pt modelId="{E5297FCA-F89D-8148-8012-BA88F23937F1}">
      <dgm:prSet phldrT="[Text]"/>
      <dgm:spPr/>
      <dgm:t>
        <a:bodyPr/>
        <a:lstStyle/>
        <a:p>
          <a:r>
            <a:rPr lang="en-US" dirty="0">
              <a:solidFill>
                <a:schemeClr val="tx1">
                  <a:lumMod val="50000"/>
                  <a:lumOff val="50000"/>
                </a:schemeClr>
              </a:solidFill>
            </a:rPr>
            <a:t>The</a:t>
          </a:r>
          <a:r>
            <a:rPr lang="en-US" baseline="0" dirty="0">
              <a:solidFill>
                <a:schemeClr val="tx1">
                  <a:lumMod val="50000"/>
                  <a:lumOff val="50000"/>
                </a:schemeClr>
              </a:solidFill>
            </a:rPr>
            <a:t> U.S. withdrew from the Paris Climate Agreement</a:t>
          </a:r>
          <a:endParaRPr lang="en-US" dirty="0">
            <a:solidFill>
              <a:schemeClr val="tx1">
                <a:lumMod val="50000"/>
                <a:lumOff val="50000"/>
              </a:schemeClr>
            </a:solidFill>
          </a:endParaRPr>
        </a:p>
      </dgm:t>
    </dgm:pt>
    <dgm:pt modelId="{210F7504-DA03-6847-9062-5FEF16B6B2A3}" type="parTrans" cxnId="{E1FAF3AC-432C-5C40-88EA-DA761A9F98E9}">
      <dgm:prSet/>
      <dgm:spPr/>
      <dgm:t>
        <a:bodyPr/>
        <a:lstStyle/>
        <a:p>
          <a:endParaRPr lang="en-US"/>
        </a:p>
      </dgm:t>
    </dgm:pt>
    <dgm:pt modelId="{28A7AD2C-FF6E-964B-869D-5E4D11E541FC}" type="sibTrans" cxnId="{E1FAF3AC-432C-5C40-88EA-DA761A9F98E9}">
      <dgm:prSet/>
      <dgm:spPr/>
      <dgm:t>
        <a:bodyPr/>
        <a:lstStyle/>
        <a:p>
          <a:endParaRPr lang="en-US"/>
        </a:p>
      </dgm:t>
    </dgm:pt>
    <dgm:pt modelId="{19FCA1C3-01DE-5E4D-BD55-2086BF70E35C}">
      <dgm:prSet phldrT="[Text]"/>
      <dgm:spPr/>
      <dgm:t>
        <a:bodyPr/>
        <a:lstStyle/>
        <a:p>
          <a:r>
            <a:rPr lang="en-US" dirty="0">
              <a:solidFill>
                <a:schemeClr val="tx1">
                  <a:lumMod val="50000"/>
                  <a:lumOff val="50000"/>
                </a:schemeClr>
              </a:solidFill>
            </a:rPr>
            <a:t>The U.S.’s participation in the Trans-Pacific Partnership</a:t>
          </a:r>
          <a:r>
            <a:rPr lang="en-US" baseline="0" dirty="0">
              <a:solidFill>
                <a:schemeClr val="tx1">
                  <a:lumMod val="50000"/>
                  <a:lumOff val="50000"/>
                </a:schemeClr>
              </a:solidFill>
            </a:rPr>
            <a:t> was terminated</a:t>
          </a:r>
          <a:endParaRPr lang="en-US" dirty="0">
            <a:solidFill>
              <a:schemeClr val="tx1">
                <a:lumMod val="50000"/>
                <a:lumOff val="50000"/>
              </a:schemeClr>
            </a:solidFill>
          </a:endParaRPr>
        </a:p>
      </dgm:t>
    </dgm:pt>
    <dgm:pt modelId="{71B80559-BF42-764C-8E69-9430A12CD4D3}" type="parTrans" cxnId="{04491836-C51D-FD4E-8CFD-95B4D52F4FA4}">
      <dgm:prSet/>
      <dgm:spPr/>
      <dgm:t>
        <a:bodyPr/>
        <a:lstStyle/>
        <a:p>
          <a:endParaRPr lang="en-US"/>
        </a:p>
      </dgm:t>
    </dgm:pt>
    <dgm:pt modelId="{61D5FC91-1A8C-5947-A2C6-7453F2FBAB49}" type="sibTrans" cxnId="{04491836-C51D-FD4E-8CFD-95B4D52F4FA4}">
      <dgm:prSet/>
      <dgm:spPr/>
      <dgm:t>
        <a:bodyPr/>
        <a:lstStyle/>
        <a:p>
          <a:endParaRPr lang="en-US"/>
        </a:p>
      </dgm:t>
    </dgm:pt>
    <dgm:pt modelId="{17BE668F-D5EB-FB4C-A505-73423A3210F3}">
      <dgm:prSet phldrT="[Text]"/>
      <dgm:spPr/>
      <dgm:t>
        <a:bodyPr/>
        <a:lstStyle/>
        <a:p>
          <a:r>
            <a:rPr lang="en-US" dirty="0">
              <a:solidFill>
                <a:schemeClr val="tx1">
                  <a:lumMod val="50000"/>
                  <a:lumOff val="50000"/>
                </a:schemeClr>
              </a:solidFill>
            </a:rPr>
            <a:t>Trump instated a Travel Ban</a:t>
          </a:r>
        </a:p>
      </dgm:t>
    </dgm:pt>
    <dgm:pt modelId="{22133009-B5CC-5F4A-AABB-B2BC6554CE86}" type="parTrans" cxnId="{F9F61134-617F-B144-993D-0D2C104BBB98}">
      <dgm:prSet/>
      <dgm:spPr/>
      <dgm:t>
        <a:bodyPr/>
        <a:lstStyle/>
        <a:p>
          <a:endParaRPr lang="en-US"/>
        </a:p>
      </dgm:t>
    </dgm:pt>
    <dgm:pt modelId="{3674C244-D8C7-1A47-BB5B-C22F98B36B37}" type="sibTrans" cxnId="{F9F61134-617F-B144-993D-0D2C104BBB98}">
      <dgm:prSet/>
      <dgm:spPr/>
      <dgm:t>
        <a:bodyPr/>
        <a:lstStyle/>
        <a:p>
          <a:endParaRPr lang="en-US"/>
        </a:p>
      </dgm:t>
    </dgm:pt>
    <dgm:pt modelId="{C28428BC-7626-3143-9053-27071ECA4A6B}">
      <dgm:prSet phldrT="[Text]"/>
      <dgm:spPr/>
      <dgm:t>
        <a:bodyPr/>
        <a:lstStyle/>
        <a:p>
          <a:r>
            <a:rPr lang="en-US" dirty="0">
              <a:solidFill>
                <a:schemeClr val="tx1">
                  <a:lumMod val="50000"/>
                  <a:lumOff val="50000"/>
                </a:schemeClr>
              </a:solidFill>
            </a:rPr>
            <a:t>Impact on relations with South Koreans and the Japanese due to discussions with North Korea</a:t>
          </a:r>
        </a:p>
      </dgm:t>
    </dgm:pt>
    <dgm:pt modelId="{0502A859-BAD7-D74E-B193-EF63631D3BC6}" type="parTrans" cxnId="{9F82A33E-4CA1-6C42-ADD8-F9B3F3D7D063}">
      <dgm:prSet/>
      <dgm:spPr/>
      <dgm:t>
        <a:bodyPr/>
        <a:lstStyle/>
        <a:p>
          <a:endParaRPr lang="en-US"/>
        </a:p>
      </dgm:t>
    </dgm:pt>
    <dgm:pt modelId="{C09D1F02-029F-CC43-9446-EA9654D75762}" type="sibTrans" cxnId="{9F82A33E-4CA1-6C42-ADD8-F9B3F3D7D063}">
      <dgm:prSet/>
      <dgm:spPr/>
      <dgm:t>
        <a:bodyPr/>
        <a:lstStyle/>
        <a:p>
          <a:endParaRPr lang="en-US"/>
        </a:p>
      </dgm:t>
    </dgm:pt>
    <dgm:pt modelId="{A799F477-2FCA-5B47-9EF9-3BB8A8F932B2}">
      <dgm:prSet phldrT="[Text]"/>
      <dgm:spPr/>
      <dgm:t>
        <a:bodyPr/>
        <a:lstStyle/>
        <a:p>
          <a:r>
            <a:rPr lang="en-US" dirty="0">
              <a:solidFill>
                <a:schemeClr val="tx1">
                  <a:lumMod val="50000"/>
                  <a:lumOff val="50000"/>
                </a:schemeClr>
              </a:solidFill>
            </a:rPr>
            <a:t>Threat</a:t>
          </a:r>
          <a:r>
            <a:rPr lang="en-US" baseline="0" dirty="0">
              <a:solidFill>
                <a:schemeClr val="tx1">
                  <a:lumMod val="50000"/>
                  <a:lumOff val="50000"/>
                </a:schemeClr>
              </a:solidFill>
            </a:rPr>
            <a:t> to build the Mexican Border Wall</a:t>
          </a:r>
          <a:endParaRPr lang="en-US" dirty="0">
            <a:solidFill>
              <a:schemeClr val="tx1">
                <a:lumMod val="50000"/>
                <a:lumOff val="50000"/>
              </a:schemeClr>
            </a:solidFill>
          </a:endParaRPr>
        </a:p>
      </dgm:t>
    </dgm:pt>
    <dgm:pt modelId="{76A86C77-45D2-2E45-9964-D5D0C3D5D794}" type="parTrans" cxnId="{B0DDCBE7-27A2-4046-A8AB-B28AEC7958FE}">
      <dgm:prSet/>
      <dgm:spPr/>
      <dgm:t>
        <a:bodyPr/>
        <a:lstStyle/>
        <a:p>
          <a:endParaRPr lang="en-US"/>
        </a:p>
      </dgm:t>
    </dgm:pt>
    <dgm:pt modelId="{DF7FE77B-7AB3-DE4C-AAC4-95D992BE511A}" type="sibTrans" cxnId="{B0DDCBE7-27A2-4046-A8AB-B28AEC7958FE}">
      <dgm:prSet/>
      <dgm:spPr/>
      <dgm:t>
        <a:bodyPr/>
        <a:lstStyle/>
        <a:p>
          <a:endParaRPr lang="en-US"/>
        </a:p>
      </dgm:t>
    </dgm:pt>
    <dgm:pt modelId="{5BA99B7B-12CA-EE46-92F1-27941A726854}">
      <dgm:prSet phldrT="[Text]"/>
      <dgm:spPr/>
      <dgm:t>
        <a:bodyPr/>
        <a:lstStyle/>
        <a:p>
          <a:r>
            <a:rPr lang="en-US" dirty="0">
              <a:solidFill>
                <a:schemeClr val="tx1">
                  <a:lumMod val="50000"/>
                  <a:lumOff val="50000"/>
                </a:schemeClr>
              </a:solidFill>
            </a:rPr>
            <a:t>Questionable relations with Russia</a:t>
          </a:r>
        </a:p>
      </dgm:t>
    </dgm:pt>
    <dgm:pt modelId="{62D9E1BF-FF96-FC49-9B9F-37AED36559C6}" type="parTrans" cxnId="{272909A7-F85B-2243-AA64-ECAAD17F1A1A}">
      <dgm:prSet/>
      <dgm:spPr/>
      <dgm:t>
        <a:bodyPr/>
        <a:lstStyle/>
        <a:p>
          <a:endParaRPr lang="en-US"/>
        </a:p>
      </dgm:t>
    </dgm:pt>
    <dgm:pt modelId="{3F1943A9-7F4C-4C4F-82B1-42E54A1CCAEC}" type="sibTrans" cxnId="{272909A7-F85B-2243-AA64-ECAAD17F1A1A}">
      <dgm:prSet/>
      <dgm:spPr/>
      <dgm:t>
        <a:bodyPr/>
        <a:lstStyle/>
        <a:p>
          <a:endParaRPr lang="en-US"/>
        </a:p>
      </dgm:t>
    </dgm:pt>
    <dgm:pt modelId="{DAA307BF-B145-AA4B-ADD6-75694E7A3B4F}" type="pres">
      <dgm:prSet presAssocID="{FBB90228-FE54-4146-B513-651D329427D2}" presName="linear" presStyleCnt="0">
        <dgm:presLayoutVars>
          <dgm:animLvl val="lvl"/>
          <dgm:resizeHandles val="exact"/>
        </dgm:presLayoutVars>
      </dgm:prSet>
      <dgm:spPr/>
    </dgm:pt>
    <dgm:pt modelId="{2FABEDC2-7EAA-6248-A785-F27777DFC711}" type="pres">
      <dgm:prSet presAssocID="{E6455D00-088D-6B46-9688-6BA2DE711347}" presName="parentText" presStyleLbl="node1" presStyleIdx="0" presStyleCnt="1" custScaleX="95665" custScaleY="152343">
        <dgm:presLayoutVars>
          <dgm:chMax val="0"/>
          <dgm:bulletEnabled val="1"/>
        </dgm:presLayoutVars>
      </dgm:prSet>
      <dgm:spPr/>
    </dgm:pt>
    <dgm:pt modelId="{76164CF5-15E2-E14F-9C37-5D048BFAA8E9}" type="pres">
      <dgm:prSet presAssocID="{E6455D00-088D-6B46-9688-6BA2DE711347}" presName="childText" presStyleLbl="revTx" presStyleIdx="0" presStyleCnt="1" custScaleY="88356">
        <dgm:presLayoutVars>
          <dgm:bulletEnabled val="1"/>
        </dgm:presLayoutVars>
      </dgm:prSet>
      <dgm:spPr/>
    </dgm:pt>
  </dgm:ptLst>
  <dgm:cxnLst>
    <dgm:cxn modelId="{960E992E-EFA5-A64B-BE48-0C287E78045A}" srcId="{FBB90228-FE54-4146-B513-651D329427D2}" destId="{E6455D00-088D-6B46-9688-6BA2DE711347}" srcOrd="0" destOrd="0" parTransId="{A61C45F7-353C-FB42-83E0-2FA7A05FBEFF}" sibTransId="{C3AC2EB3-C8AC-A846-A1C9-6D115AC7C25B}"/>
    <dgm:cxn modelId="{F9F61134-617F-B144-993D-0D2C104BBB98}" srcId="{E6455D00-088D-6B46-9688-6BA2DE711347}" destId="{17BE668F-D5EB-FB4C-A505-73423A3210F3}" srcOrd="2" destOrd="0" parTransId="{22133009-B5CC-5F4A-AABB-B2BC6554CE86}" sibTransId="{3674C244-D8C7-1A47-BB5B-C22F98B36B37}"/>
    <dgm:cxn modelId="{04491836-C51D-FD4E-8CFD-95B4D52F4FA4}" srcId="{E6455D00-088D-6B46-9688-6BA2DE711347}" destId="{19FCA1C3-01DE-5E4D-BD55-2086BF70E35C}" srcOrd="1" destOrd="0" parTransId="{71B80559-BF42-764C-8E69-9430A12CD4D3}" sibTransId="{61D5FC91-1A8C-5947-A2C6-7453F2FBAB49}"/>
    <dgm:cxn modelId="{5870D336-D4C9-3140-B9EB-2E09A1849BE5}" type="presOf" srcId="{17BE668F-D5EB-FB4C-A505-73423A3210F3}" destId="{76164CF5-15E2-E14F-9C37-5D048BFAA8E9}" srcOrd="0" destOrd="2" presId="urn:microsoft.com/office/officeart/2005/8/layout/vList2"/>
    <dgm:cxn modelId="{2A46973E-5C3E-C44E-8C82-5BE3DA9E1D22}" type="presOf" srcId="{19FCA1C3-01DE-5E4D-BD55-2086BF70E35C}" destId="{76164CF5-15E2-E14F-9C37-5D048BFAA8E9}" srcOrd="0" destOrd="1" presId="urn:microsoft.com/office/officeart/2005/8/layout/vList2"/>
    <dgm:cxn modelId="{9F82A33E-4CA1-6C42-ADD8-F9B3F3D7D063}" srcId="{E6455D00-088D-6B46-9688-6BA2DE711347}" destId="{C28428BC-7626-3143-9053-27071ECA4A6B}" srcOrd="3" destOrd="0" parTransId="{0502A859-BAD7-D74E-B193-EF63631D3BC6}" sibTransId="{C09D1F02-029F-CC43-9446-EA9654D75762}"/>
    <dgm:cxn modelId="{4F750753-5CA6-CA48-BC3C-AF02D4795C53}" type="presOf" srcId="{C28428BC-7626-3143-9053-27071ECA4A6B}" destId="{76164CF5-15E2-E14F-9C37-5D048BFAA8E9}" srcOrd="0" destOrd="3" presId="urn:microsoft.com/office/officeart/2005/8/layout/vList2"/>
    <dgm:cxn modelId="{7771F67F-3F0C-3D4F-A595-265A0FA136D1}" type="presOf" srcId="{E5297FCA-F89D-8148-8012-BA88F23937F1}" destId="{76164CF5-15E2-E14F-9C37-5D048BFAA8E9}" srcOrd="0" destOrd="0" presId="urn:microsoft.com/office/officeart/2005/8/layout/vList2"/>
    <dgm:cxn modelId="{EAA90F80-881F-0C4A-800F-E0D980ADE5A7}" type="presOf" srcId="{A799F477-2FCA-5B47-9EF9-3BB8A8F932B2}" destId="{76164CF5-15E2-E14F-9C37-5D048BFAA8E9}" srcOrd="0" destOrd="4" presId="urn:microsoft.com/office/officeart/2005/8/layout/vList2"/>
    <dgm:cxn modelId="{B0A7549B-E101-C54C-B834-942CB75461F9}" type="presOf" srcId="{5BA99B7B-12CA-EE46-92F1-27941A726854}" destId="{76164CF5-15E2-E14F-9C37-5D048BFAA8E9}" srcOrd="0" destOrd="5" presId="urn:microsoft.com/office/officeart/2005/8/layout/vList2"/>
    <dgm:cxn modelId="{272909A7-F85B-2243-AA64-ECAAD17F1A1A}" srcId="{E6455D00-088D-6B46-9688-6BA2DE711347}" destId="{5BA99B7B-12CA-EE46-92F1-27941A726854}" srcOrd="5" destOrd="0" parTransId="{62D9E1BF-FF96-FC49-9B9F-37AED36559C6}" sibTransId="{3F1943A9-7F4C-4C4F-82B1-42E54A1CCAEC}"/>
    <dgm:cxn modelId="{E1FAF3AC-432C-5C40-88EA-DA761A9F98E9}" srcId="{E6455D00-088D-6B46-9688-6BA2DE711347}" destId="{E5297FCA-F89D-8148-8012-BA88F23937F1}" srcOrd="0" destOrd="0" parTransId="{210F7504-DA03-6847-9062-5FEF16B6B2A3}" sibTransId="{28A7AD2C-FF6E-964B-869D-5E4D11E541FC}"/>
    <dgm:cxn modelId="{D9ABD8B1-F238-464E-9E2E-E3E6AFA9DEF4}" type="presOf" srcId="{FBB90228-FE54-4146-B513-651D329427D2}" destId="{DAA307BF-B145-AA4B-ADD6-75694E7A3B4F}" srcOrd="0" destOrd="0" presId="urn:microsoft.com/office/officeart/2005/8/layout/vList2"/>
    <dgm:cxn modelId="{97DBFFC1-D947-324D-9189-82D379910745}" type="presOf" srcId="{E6455D00-088D-6B46-9688-6BA2DE711347}" destId="{2FABEDC2-7EAA-6248-A785-F27777DFC711}" srcOrd="0" destOrd="0" presId="urn:microsoft.com/office/officeart/2005/8/layout/vList2"/>
    <dgm:cxn modelId="{B0DDCBE7-27A2-4046-A8AB-B28AEC7958FE}" srcId="{E6455D00-088D-6B46-9688-6BA2DE711347}" destId="{A799F477-2FCA-5B47-9EF9-3BB8A8F932B2}" srcOrd="4" destOrd="0" parTransId="{76A86C77-45D2-2E45-9964-D5D0C3D5D794}" sibTransId="{DF7FE77B-7AB3-DE4C-AAC4-95D992BE511A}"/>
    <dgm:cxn modelId="{3F74E163-0114-C74C-A4C9-4F43EBF90AE7}" type="presParOf" srcId="{DAA307BF-B145-AA4B-ADD6-75694E7A3B4F}" destId="{2FABEDC2-7EAA-6248-A785-F27777DFC711}" srcOrd="0" destOrd="0" presId="urn:microsoft.com/office/officeart/2005/8/layout/vList2"/>
    <dgm:cxn modelId="{EA0F14C9-F742-C444-AA9D-E092B052ED42}" type="presParOf" srcId="{DAA307BF-B145-AA4B-ADD6-75694E7A3B4F}" destId="{76164CF5-15E2-E14F-9C37-5D048BFAA8E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A0EDE7-594E-4140-9049-96E285C71906}" type="doc">
      <dgm:prSet loTypeId="urn:microsoft.com/office/officeart/2005/8/layout/pList2" loCatId="" qsTypeId="urn:microsoft.com/office/officeart/2005/8/quickstyle/simple4" qsCatId="simple" csTypeId="urn:microsoft.com/office/officeart/2005/8/colors/accent1_2" csCatId="accent1" phldr="1"/>
      <dgm:spPr/>
      <dgm:t>
        <a:bodyPr/>
        <a:lstStyle/>
        <a:p>
          <a:endParaRPr lang="en-US"/>
        </a:p>
      </dgm:t>
    </dgm:pt>
    <dgm:pt modelId="{787661B2-97B7-5D44-8B31-9FF857FAD102}">
      <dgm:prSet phldrT="[Text]" custT="1"/>
      <dgm:spPr/>
      <dgm:t>
        <a:bodyPr/>
        <a:lstStyle/>
        <a:p>
          <a:pPr algn="ctr"/>
          <a:r>
            <a:rPr lang="en-US" sz="1600" dirty="0"/>
            <a:t>Climate Change</a:t>
          </a:r>
        </a:p>
        <a:p>
          <a:pPr algn="l"/>
          <a:r>
            <a:rPr lang="en" sz="1200" dirty="0">
              <a:latin typeface="Arial" charset="0"/>
              <a:ea typeface="Arial" charset="0"/>
              <a:cs typeface="Arial" charset="0"/>
              <a:sym typeface="Cambria"/>
            </a:rPr>
            <a:t>A CIA-commissioned study by the National Research Council warned or unpredictable, climate change-induced crises occurring with increased frequency.  Hurricane Sandy is an example of a crisis  that affected public health systems as well as food, energy, water supplies and markets</a:t>
          </a:r>
          <a:r>
            <a:rPr lang="en-US" sz="1200" dirty="0">
              <a:latin typeface="Arial" charset="0"/>
              <a:ea typeface="Arial" charset="0"/>
              <a:cs typeface="Arial" charset="0"/>
              <a:sym typeface="Cambria"/>
            </a:rPr>
            <a:t>.</a:t>
          </a:r>
          <a:r>
            <a:rPr lang="en-US" sz="1200" dirty="0">
              <a:latin typeface="Arial" charset="0"/>
              <a:ea typeface="Arial" charset="0"/>
              <a:cs typeface="Arial" charset="0"/>
            </a:rPr>
            <a:t> </a:t>
          </a:r>
        </a:p>
      </dgm:t>
    </dgm:pt>
    <dgm:pt modelId="{637B4BCE-E5FD-674E-99FE-0F8F3109B7FA}" type="parTrans" cxnId="{E701BEFF-379C-FF4D-A039-BF03E5AA9FDA}">
      <dgm:prSet/>
      <dgm:spPr/>
      <dgm:t>
        <a:bodyPr/>
        <a:lstStyle/>
        <a:p>
          <a:endParaRPr lang="en-US"/>
        </a:p>
      </dgm:t>
    </dgm:pt>
    <dgm:pt modelId="{82067416-FEA8-5847-8188-EDC942DD02C5}" type="sibTrans" cxnId="{E701BEFF-379C-FF4D-A039-BF03E5AA9FDA}">
      <dgm:prSet/>
      <dgm:spPr/>
      <dgm:t>
        <a:bodyPr/>
        <a:lstStyle/>
        <a:p>
          <a:endParaRPr lang="en-US"/>
        </a:p>
      </dgm:t>
    </dgm:pt>
    <dgm:pt modelId="{07E691BC-1C2B-2E4B-800D-3E0DCF810F9C}">
      <dgm:prSet phldrT="[Text]" custT="1"/>
      <dgm:spPr/>
      <dgm:t>
        <a:bodyPr/>
        <a:lstStyle/>
        <a:p>
          <a:pPr algn="ctr"/>
          <a:r>
            <a:rPr lang="en-US" sz="1600" dirty="0"/>
            <a:t>Nuclear Security</a:t>
          </a:r>
        </a:p>
        <a:p>
          <a:pPr algn="l"/>
          <a:r>
            <a:rPr lang="en" sz="1400" dirty="0">
              <a:latin typeface="Arial" charset="0"/>
              <a:ea typeface="Arial" charset="0"/>
              <a:cs typeface="Arial" charset="0"/>
              <a:sym typeface="Cambria"/>
            </a:rPr>
            <a:t>Fears of a nuclear-armed Iran and North Korea's recent nuclear tests are mounting as international relation</a:t>
          </a:r>
          <a:r>
            <a:rPr lang="en-US" sz="1400" dirty="0">
              <a:latin typeface="Arial" charset="0"/>
              <a:ea typeface="Arial" charset="0"/>
              <a:cs typeface="Arial" charset="0"/>
              <a:sym typeface="Cambria"/>
            </a:rPr>
            <a:t>s</a:t>
          </a:r>
          <a:r>
            <a:rPr lang="en" sz="1400" dirty="0">
              <a:latin typeface="Arial" charset="0"/>
              <a:ea typeface="Arial" charset="0"/>
              <a:cs typeface="Arial" charset="0"/>
              <a:sym typeface="Cambria"/>
            </a:rPr>
            <a:t> are tested.  On July 4, 2017, North Korea demonstrated its ability to hit  Alaska with a nuclear missile</a:t>
          </a:r>
          <a:r>
            <a:rPr lang="en-US" sz="1400" dirty="0">
              <a:latin typeface="Arial" charset="0"/>
              <a:ea typeface="Arial" charset="0"/>
              <a:cs typeface="Arial" charset="0"/>
              <a:sym typeface="Cambria"/>
            </a:rPr>
            <a:t>.</a:t>
          </a:r>
          <a:endParaRPr lang="en-US" sz="1400" dirty="0"/>
        </a:p>
      </dgm:t>
    </dgm:pt>
    <dgm:pt modelId="{2D452AC7-7F07-B141-9236-B2F95FDA4AC4}" type="parTrans" cxnId="{A45762E2-E2FC-F147-99BF-4F539D4D79CF}">
      <dgm:prSet/>
      <dgm:spPr/>
      <dgm:t>
        <a:bodyPr/>
        <a:lstStyle/>
        <a:p>
          <a:endParaRPr lang="en-US"/>
        </a:p>
      </dgm:t>
    </dgm:pt>
    <dgm:pt modelId="{1BC5C508-AE0A-6245-B3B8-0A9CD261F551}" type="sibTrans" cxnId="{A45762E2-E2FC-F147-99BF-4F539D4D79CF}">
      <dgm:prSet/>
      <dgm:spPr/>
      <dgm:t>
        <a:bodyPr/>
        <a:lstStyle/>
        <a:p>
          <a:endParaRPr lang="en-US"/>
        </a:p>
      </dgm:t>
    </dgm:pt>
    <dgm:pt modelId="{65290560-E965-F542-829F-CFDF34ABAB3E}">
      <dgm:prSet phldrT="[Text]" custT="1"/>
      <dgm:spPr/>
      <dgm:t>
        <a:bodyPr/>
        <a:lstStyle/>
        <a:p>
          <a:pPr algn="ctr"/>
          <a:r>
            <a:rPr lang="en-US" sz="1600" dirty="0"/>
            <a:t>Cyber</a:t>
          </a:r>
          <a:r>
            <a:rPr lang="en-US" sz="1600" baseline="0" dirty="0"/>
            <a:t> Security</a:t>
          </a:r>
        </a:p>
        <a:p>
          <a:pPr algn="l"/>
          <a:r>
            <a:rPr lang="en" sz="1400" dirty="0">
              <a:latin typeface="Arial" charset="0"/>
              <a:ea typeface="Arial" charset="0"/>
              <a:cs typeface="Arial" charset="0"/>
              <a:sym typeface="Cambria"/>
            </a:rPr>
            <a:t>Attacks on the United State’s institutions and infrastructure are a growing problem in 2017</a:t>
          </a:r>
          <a:r>
            <a:rPr lang="en-US" sz="1400" dirty="0">
              <a:latin typeface="Arial" charset="0"/>
              <a:ea typeface="Arial" charset="0"/>
              <a:cs typeface="Arial" charset="0"/>
              <a:sym typeface="Cambria"/>
            </a:rPr>
            <a:t>.</a:t>
          </a:r>
          <a:endParaRPr lang="en-US" sz="1200" baseline="0" dirty="0">
            <a:latin typeface="Arial" charset="0"/>
            <a:ea typeface="Arial" charset="0"/>
            <a:cs typeface="Arial" charset="0"/>
          </a:endParaRPr>
        </a:p>
      </dgm:t>
    </dgm:pt>
    <dgm:pt modelId="{11A69C3D-6C95-1B45-90CA-A6452C422D6E}" type="parTrans" cxnId="{AF82FCC0-9ABC-F248-99B4-ADC3EA5DBEF1}">
      <dgm:prSet/>
      <dgm:spPr/>
      <dgm:t>
        <a:bodyPr/>
        <a:lstStyle/>
        <a:p>
          <a:endParaRPr lang="en-US"/>
        </a:p>
      </dgm:t>
    </dgm:pt>
    <dgm:pt modelId="{5B694B12-181B-5043-985B-BEA9B7287EEC}" type="sibTrans" cxnId="{AF82FCC0-9ABC-F248-99B4-ADC3EA5DBEF1}">
      <dgm:prSet/>
      <dgm:spPr/>
      <dgm:t>
        <a:bodyPr/>
        <a:lstStyle/>
        <a:p>
          <a:endParaRPr lang="en-US"/>
        </a:p>
      </dgm:t>
    </dgm:pt>
    <dgm:pt modelId="{F033EF4D-CD40-8942-8A0D-EE48ACA58561}">
      <dgm:prSet custT="1"/>
      <dgm:spPr/>
      <dgm:t>
        <a:bodyPr/>
        <a:lstStyle/>
        <a:p>
          <a:pPr algn="ctr"/>
          <a:r>
            <a:rPr lang="en-US" sz="1600" dirty="0"/>
            <a:t>Foreign Relations &amp; Terrorism</a:t>
          </a:r>
        </a:p>
        <a:p>
          <a:pPr algn="l"/>
          <a:r>
            <a:rPr lang="en" sz="1400" dirty="0">
              <a:latin typeface="Arial" charset="0"/>
              <a:ea typeface="Arial" charset="0"/>
              <a:cs typeface="Arial" charset="0"/>
              <a:sym typeface="Cambria"/>
            </a:rPr>
            <a:t>The breakdown of the United States relations with the international community is adding increased tension to the world</a:t>
          </a:r>
          <a:r>
            <a:rPr lang="en-US" sz="1400" dirty="0">
              <a:latin typeface="Arial" charset="0"/>
              <a:ea typeface="Arial" charset="0"/>
              <a:cs typeface="Arial" charset="0"/>
              <a:sym typeface="Cambria"/>
            </a:rPr>
            <a:t>. This is coupled with the pre-existing concerns regarding terrorism</a:t>
          </a:r>
          <a:r>
            <a:rPr lang="en-US" sz="1400" baseline="0" dirty="0">
              <a:latin typeface="Arial" charset="0"/>
              <a:ea typeface="Arial" charset="0"/>
              <a:cs typeface="Arial" charset="0"/>
              <a:sym typeface="Cambria"/>
            </a:rPr>
            <a:t> around the globe. </a:t>
          </a:r>
          <a:endParaRPr lang="en-US" sz="1400" dirty="0">
            <a:latin typeface="Arial" charset="0"/>
            <a:ea typeface="Arial" charset="0"/>
            <a:cs typeface="Arial" charset="0"/>
          </a:endParaRPr>
        </a:p>
      </dgm:t>
    </dgm:pt>
    <dgm:pt modelId="{229DC646-27CE-AC44-BAC8-3D8E677BC3F4}" type="parTrans" cxnId="{D5719F09-A9D8-8945-938C-9735457BBC22}">
      <dgm:prSet/>
      <dgm:spPr/>
      <dgm:t>
        <a:bodyPr/>
        <a:lstStyle/>
        <a:p>
          <a:endParaRPr lang="en-US"/>
        </a:p>
      </dgm:t>
    </dgm:pt>
    <dgm:pt modelId="{4E1A6F5B-0EA9-4440-8A2D-CC72D3D38E9F}" type="sibTrans" cxnId="{D5719F09-A9D8-8945-938C-9735457BBC22}">
      <dgm:prSet/>
      <dgm:spPr/>
      <dgm:t>
        <a:bodyPr/>
        <a:lstStyle/>
        <a:p>
          <a:endParaRPr lang="en-US"/>
        </a:p>
      </dgm:t>
    </dgm:pt>
    <dgm:pt modelId="{C2D9FCD4-0F02-A446-94DA-3EF0E46A6DF0}" type="pres">
      <dgm:prSet presAssocID="{37A0EDE7-594E-4140-9049-96E285C71906}" presName="Name0" presStyleCnt="0">
        <dgm:presLayoutVars>
          <dgm:dir/>
          <dgm:resizeHandles val="exact"/>
        </dgm:presLayoutVars>
      </dgm:prSet>
      <dgm:spPr/>
    </dgm:pt>
    <dgm:pt modelId="{8A148B95-4655-4945-AC59-7BB21DE42365}" type="pres">
      <dgm:prSet presAssocID="{37A0EDE7-594E-4140-9049-96E285C71906}" presName="bkgdShp" presStyleLbl="alignAccFollowNode1" presStyleIdx="0" presStyleCnt="1" custLinFactNeighborX="-227" custLinFactNeighborY="3990"/>
      <dgm:spPr/>
    </dgm:pt>
    <dgm:pt modelId="{621E6C9F-E0F7-B948-B3EE-9575804CD197}" type="pres">
      <dgm:prSet presAssocID="{37A0EDE7-594E-4140-9049-96E285C71906}" presName="linComp" presStyleCnt="0"/>
      <dgm:spPr/>
    </dgm:pt>
    <dgm:pt modelId="{7807731F-27AE-554D-A9A0-031FE783FFC1}" type="pres">
      <dgm:prSet presAssocID="{787661B2-97B7-5D44-8B31-9FF857FAD102}" presName="compNode" presStyleCnt="0"/>
      <dgm:spPr/>
    </dgm:pt>
    <dgm:pt modelId="{351E5C22-C201-7540-A5CC-441AF9EF22DF}" type="pres">
      <dgm:prSet presAssocID="{787661B2-97B7-5D44-8B31-9FF857FAD102}" presName="node" presStyleLbl="node1" presStyleIdx="0" presStyleCnt="4" custScaleX="97710" custScaleY="130193">
        <dgm:presLayoutVars>
          <dgm:bulletEnabled val="1"/>
        </dgm:presLayoutVars>
      </dgm:prSet>
      <dgm:spPr/>
    </dgm:pt>
    <dgm:pt modelId="{FDE55671-BE0B-F74E-A6BB-4E846AFC3296}" type="pres">
      <dgm:prSet presAssocID="{787661B2-97B7-5D44-8B31-9FF857FAD102}" presName="invisiNode" presStyleLbl="node1" presStyleIdx="0" presStyleCnt="4"/>
      <dgm:spPr/>
    </dgm:pt>
    <dgm:pt modelId="{CA2D9972-5299-9D44-89A9-ED788BA05F30}" type="pres">
      <dgm:prSet presAssocID="{787661B2-97B7-5D44-8B31-9FF857FAD102}" presName="imagNode" presStyleLbl="fgImgPlace1" presStyleIdx="0" presStyleCnt="4" custScaleX="105029" custScaleY="7160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dgm:spPr>
    </dgm:pt>
    <dgm:pt modelId="{1D7442C0-884A-EA49-AF9B-045EBC93E5EF}" type="pres">
      <dgm:prSet presAssocID="{82067416-FEA8-5847-8188-EDC942DD02C5}" presName="sibTrans" presStyleLbl="sibTrans2D1" presStyleIdx="0" presStyleCnt="0"/>
      <dgm:spPr/>
    </dgm:pt>
    <dgm:pt modelId="{EF8B6E6F-8A2D-894C-855E-9C3A2063B14B}" type="pres">
      <dgm:prSet presAssocID="{65290560-E965-F542-829F-CFDF34ABAB3E}" presName="compNode" presStyleCnt="0"/>
      <dgm:spPr/>
    </dgm:pt>
    <dgm:pt modelId="{61EFA9DC-5F7F-4C4C-A44F-0CA74215D37C}" type="pres">
      <dgm:prSet presAssocID="{65290560-E965-F542-829F-CFDF34ABAB3E}" presName="node" presStyleLbl="node1" presStyleIdx="1" presStyleCnt="4" custScaleX="97615" custScaleY="130193">
        <dgm:presLayoutVars>
          <dgm:bulletEnabled val="1"/>
        </dgm:presLayoutVars>
      </dgm:prSet>
      <dgm:spPr/>
    </dgm:pt>
    <dgm:pt modelId="{7340D91B-BA51-3343-886A-B6DED29EB084}" type="pres">
      <dgm:prSet presAssocID="{65290560-E965-F542-829F-CFDF34ABAB3E}" presName="invisiNode" presStyleLbl="node1" presStyleIdx="1" presStyleCnt="4"/>
      <dgm:spPr/>
    </dgm:pt>
    <dgm:pt modelId="{E3A8B97F-98E2-5A4C-AB42-368BDA83C093}" type="pres">
      <dgm:prSet presAssocID="{65290560-E965-F542-829F-CFDF34ABAB3E}" presName="imagNode" presStyleLbl="fgImgPlace1" presStyleIdx="1" presStyleCnt="4" custScaleX="106654" custScaleY="71605"/>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pt>
    <dgm:pt modelId="{D68A42E8-473A-A14A-81CF-41A58203A5E8}" type="pres">
      <dgm:prSet presAssocID="{5B694B12-181B-5043-985B-BEA9B7287EEC}" presName="sibTrans" presStyleLbl="sibTrans2D1" presStyleIdx="0" presStyleCnt="0"/>
      <dgm:spPr/>
    </dgm:pt>
    <dgm:pt modelId="{DCFCBEA7-8A53-3A49-95A2-8BFC4511CDDA}" type="pres">
      <dgm:prSet presAssocID="{F033EF4D-CD40-8942-8A0D-EE48ACA58561}" presName="compNode" presStyleCnt="0"/>
      <dgm:spPr/>
    </dgm:pt>
    <dgm:pt modelId="{35C0B0BC-A49D-FD4C-9E4A-7FD01BE1E563}" type="pres">
      <dgm:prSet presAssocID="{F033EF4D-CD40-8942-8A0D-EE48ACA58561}" presName="node" presStyleLbl="node1" presStyleIdx="2" presStyleCnt="4" custScaleX="97300" custScaleY="130193">
        <dgm:presLayoutVars>
          <dgm:bulletEnabled val="1"/>
        </dgm:presLayoutVars>
      </dgm:prSet>
      <dgm:spPr/>
    </dgm:pt>
    <dgm:pt modelId="{99854F5A-9E8B-1E43-861B-4CE6DDE29026}" type="pres">
      <dgm:prSet presAssocID="{F033EF4D-CD40-8942-8A0D-EE48ACA58561}" presName="invisiNode" presStyleLbl="node1" presStyleIdx="2" presStyleCnt="4"/>
      <dgm:spPr/>
    </dgm:pt>
    <dgm:pt modelId="{3C0C432D-8DCC-9848-A3FD-1A772C1911FF}" type="pres">
      <dgm:prSet presAssocID="{F033EF4D-CD40-8942-8A0D-EE48ACA58561}" presName="imagNode" presStyleLbl="fgImgPlace1" presStyleIdx="2" presStyleCnt="4" custScaleX="95174" custScaleY="7160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dgm:spPr>
    </dgm:pt>
    <dgm:pt modelId="{D73D3C11-8C16-6449-BC6D-D08B0BD62C7C}" type="pres">
      <dgm:prSet presAssocID="{4E1A6F5B-0EA9-4440-8A2D-CC72D3D38E9F}" presName="sibTrans" presStyleLbl="sibTrans2D1" presStyleIdx="0" presStyleCnt="0"/>
      <dgm:spPr/>
    </dgm:pt>
    <dgm:pt modelId="{554485D9-16A1-9045-9CAC-1BD8A6B45CF2}" type="pres">
      <dgm:prSet presAssocID="{07E691BC-1C2B-2E4B-800D-3E0DCF810F9C}" presName="compNode" presStyleCnt="0"/>
      <dgm:spPr/>
    </dgm:pt>
    <dgm:pt modelId="{DBFB2746-DE84-1E4E-8AA6-901CC9B73411}" type="pres">
      <dgm:prSet presAssocID="{07E691BC-1C2B-2E4B-800D-3E0DCF810F9C}" presName="node" presStyleLbl="node1" presStyleIdx="3" presStyleCnt="4" custScaleX="96987" custScaleY="130193">
        <dgm:presLayoutVars>
          <dgm:bulletEnabled val="1"/>
        </dgm:presLayoutVars>
      </dgm:prSet>
      <dgm:spPr/>
    </dgm:pt>
    <dgm:pt modelId="{8BC17253-B68E-FC4E-B6C9-DAC6F6D7A5F7}" type="pres">
      <dgm:prSet presAssocID="{07E691BC-1C2B-2E4B-800D-3E0DCF810F9C}" presName="invisiNode" presStyleLbl="node1" presStyleIdx="3" presStyleCnt="4"/>
      <dgm:spPr/>
    </dgm:pt>
    <dgm:pt modelId="{F04F9CD3-1706-BA43-8A4E-0D9F519F6AE1}" type="pres">
      <dgm:prSet presAssocID="{07E691BC-1C2B-2E4B-800D-3E0DCF810F9C}" presName="imagNode" presStyleLbl="fgImgPlace1" presStyleIdx="3" presStyleCnt="4" custScaleX="95174" custScaleY="71606"/>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Lst>
  <dgm:cxnLst>
    <dgm:cxn modelId="{D5719F09-A9D8-8945-938C-9735457BBC22}" srcId="{37A0EDE7-594E-4140-9049-96E285C71906}" destId="{F033EF4D-CD40-8942-8A0D-EE48ACA58561}" srcOrd="2" destOrd="0" parTransId="{229DC646-27CE-AC44-BAC8-3D8E677BC3F4}" sibTransId="{4E1A6F5B-0EA9-4440-8A2D-CC72D3D38E9F}"/>
    <dgm:cxn modelId="{600F521C-ED95-7D40-AFC6-326DD26BD91D}" type="presOf" srcId="{65290560-E965-F542-829F-CFDF34ABAB3E}" destId="{61EFA9DC-5F7F-4C4C-A44F-0CA74215D37C}" srcOrd="0" destOrd="0" presId="urn:microsoft.com/office/officeart/2005/8/layout/pList2"/>
    <dgm:cxn modelId="{192C531C-FCD9-FB45-935A-4A0921576C71}" type="presOf" srcId="{82067416-FEA8-5847-8188-EDC942DD02C5}" destId="{1D7442C0-884A-EA49-AF9B-045EBC93E5EF}" srcOrd="0" destOrd="0" presId="urn:microsoft.com/office/officeart/2005/8/layout/pList2"/>
    <dgm:cxn modelId="{15139E25-8D39-4442-9F58-BB354289067D}" type="presOf" srcId="{07E691BC-1C2B-2E4B-800D-3E0DCF810F9C}" destId="{DBFB2746-DE84-1E4E-8AA6-901CC9B73411}" srcOrd="0" destOrd="0" presId="urn:microsoft.com/office/officeart/2005/8/layout/pList2"/>
    <dgm:cxn modelId="{34DDBA66-508B-BD4D-B76E-A371D622C855}" type="presOf" srcId="{4E1A6F5B-0EA9-4440-8A2D-CC72D3D38E9F}" destId="{D73D3C11-8C16-6449-BC6D-D08B0BD62C7C}" srcOrd="0" destOrd="0" presId="urn:microsoft.com/office/officeart/2005/8/layout/pList2"/>
    <dgm:cxn modelId="{6C93C167-6811-AA4A-8FFA-393D49E23628}" type="presOf" srcId="{5B694B12-181B-5043-985B-BEA9B7287EEC}" destId="{D68A42E8-473A-A14A-81CF-41A58203A5E8}" srcOrd="0" destOrd="0" presId="urn:microsoft.com/office/officeart/2005/8/layout/pList2"/>
    <dgm:cxn modelId="{E34CD86A-F27E-034C-B117-D4737CD083E4}" type="presOf" srcId="{F033EF4D-CD40-8942-8A0D-EE48ACA58561}" destId="{35C0B0BC-A49D-FD4C-9E4A-7FD01BE1E563}" srcOrd="0" destOrd="0" presId="urn:microsoft.com/office/officeart/2005/8/layout/pList2"/>
    <dgm:cxn modelId="{AF82FCC0-9ABC-F248-99B4-ADC3EA5DBEF1}" srcId="{37A0EDE7-594E-4140-9049-96E285C71906}" destId="{65290560-E965-F542-829F-CFDF34ABAB3E}" srcOrd="1" destOrd="0" parTransId="{11A69C3D-6C95-1B45-90CA-A6452C422D6E}" sibTransId="{5B694B12-181B-5043-985B-BEA9B7287EEC}"/>
    <dgm:cxn modelId="{22D96AC2-DE1E-914C-BFFA-B5F58C528413}" type="presOf" srcId="{787661B2-97B7-5D44-8B31-9FF857FAD102}" destId="{351E5C22-C201-7540-A5CC-441AF9EF22DF}" srcOrd="0" destOrd="0" presId="urn:microsoft.com/office/officeart/2005/8/layout/pList2"/>
    <dgm:cxn modelId="{A45762E2-E2FC-F147-99BF-4F539D4D79CF}" srcId="{37A0EDE7-594E-4140-9049-96E285C71906}" destId="{07E691BC-1C2B-2E4B-800D-3E0DCF810F9C}" srcOrd="3" destOrd="0" parTransId="{2D452AC7-7F07-B141-9236-B2F95FDA4AC4}" sibTransId="{1BC5C508-AE0A-6245-B3B8-0A9CD261F551}"/>
    <dgm:cxn modelId="{B7286BFC-A046-8E42-84DD-EC36C78DBCB3}" type="presOf" srcId="{37A0EDE7-594E-4140-9049-96E285C71906}" destId="{C2D9FCD4-0F02-A446-94DA-3EF0E46A6DF0}" srcOrd="0" destOrd="0" presId="urn:microsoft.com/office/officeart/2005/8/layout/pList2"/>
    <dgm:cxn modelId="{E701BEFF-379C-FF4D-A039-BF03E5AA9FDA}" srcId="{37A0EDE7-594E-4140-9049-96E285C71906}" destId="{787661B2-97B7-5D44-8B31-9FF857FAD102}" srcOrd="0" destOrd="0" parTransId="{637B4BCE-E5FD-674E-99FE-0F8F3109B7FA}" sibTransId="{82067416-FEA8-5847-8188-EDC942DD02C5}"/>
    <dgm:cxn modelId="{2BEBBBD6-7B55-C641-98CB-CB8431B98F86}" type="presParOf" srcId="{C2D9FCD4-0F02-A446-94DA-3EF0E46A6DF0}" destId="{8A148B95-4655-4945-AC59-7BB21DE42365}" srcOrd="0" destOrd="0" presId="urn:microsoft.com/office/officeart/2005/8/layout/pList2"/>
    <dgm:cxn modelId="{34D040A6-6BDE-7941-9DF5-BD57FAEF7172}" type="presParOf" srcId="{C2D9FCD4-0F02-A446-94DA-3EF0E46A6DF0}" destId="{621E6C9F-E0F7-B948-B3EE-9575804CD197}" srcOrd="1" destOrd="0" presId="urn:microsoft.com/office/officeart/2005/8/layout/pList2"/>
    <dgm:cxn modelId="{CB840828-F4ED-8943-A061-886282E9A43B}" type="presParOf" srcId="{621E6C9F-E0F7-B948-B3EE-9575804CD197}" destId="{7807731F-27AE-554D-A9A0-031FE783FFC1}" srcOrd="0" destOrd="0" presId="urn:microsoft.com/office/officeart/2005/8/layout/pList2"/>
    <dgm:cxn modelId="{2C792A9B-854C-5E49-A5BB-8261F796C8EA}" type="presParOf" srcId="{7807731F-27AE-554D-A9A0-031FE783FFC1}" destId="{351E5C22-C201-7540-A5CC-441AF9EF22DF}" srcOrd="0" destOrd="0" presId="urn:microsoft.com/office/officeart/2005/8/layout/pList2"/>
    <dgm:cxn modelId="{362FD208-9720-AA42-9E39-AD99AD7EE4D7}" type="presParOf" srcId="{7807731F-27AE-554D-A9A0-031FE783FFC1}" destId="{FDE55671-BE0B-F74E-A6BB-4E846AFC3296}" srcOrd="1" destOrd="0" presId="urn:microsoft.com/office/officeart/2005/8/layout/pList2"/>
    <dgm:cxn modelId="{9435B024-03DA-9B4E-B048-A1B9AB19998C}" type="presParOf" srcId="{7807731F-27AE-554D-A9A0-031FE783FFC1}" destId="{CA2D9972-5299-9D44-89A9-ED788BA05F30}" srcOrd="2" destOrd="0" presId="urn:microsoft.com/office/officeart/2005/8/layout/pList2"/>
    <dgm:cxn modelId="{DE7D7A56-C786-0D43-B4C9-0E118DA0F924}" type="presParOf" srcId="{621E6C9F-E0F7-B948-B3EE-9575804CD197}" destId="{1D7442C0-884A-EA49-AF9B-045EBC93E5EF}" srcOrd="1" destOrd="0" presId="urn:microsoft.com/office/officeart/2005/8/layout/pList2"/>
    <dgm:cxn modelId="{D01D4B36-06C4-1144-843B-510E19DA44F7}" type="presParOf" srcId="{621E6C9F-E0F7-B948-B3EE-9575804CD197}" destId="{EF8B6E6F-8A2D-894C-855E-9C3A2063B14B}" srcOrd="2" destOrd="0" presId="urn:microsoft.com/office/officeart/2005/8/layout/pList2"/>
    <dgm:cxn modelId="{12A53537-D58F-644B-A797-EE627C8BC209}" type="presParOf" srcId="{EF8B6E6F-8A2D-894C-855E-9C3A2063B14B}" destId="{61EFA9DC-5F7F-4C4C-A44F-0CA74215D37C}" srcOrd="0" destOrd="0" presId="urn:microsoft.com/office/officeart/2005/8/layout/pList2"/>
    <dgm:cxn modelId="{FA1DF043-DC41-BD4D-AC38-FE35E718B939}" type="presParOf" srcId="{EF8B6E6F-8A2D-894C-855E-9C3A2063B14B}" destId="{7340D91B-BA51-3343-886A-B6DED29EB084}" srcOrd="1" destOrd="0" presId="urn:microsoft.com/office/officeart/2005/8/layout/pList2"/>
    <dgm:cxn modelId="{C2C3D66A-2574-954C-A2AB-7C5A10E44BFD}" type="presParOf" srcId="{EF8B6E6F-8A2D-894C-855E-9C3A2063B14B}" destId="{E3A8B97F-98E2-5A4C-AB42-368BDA83C093}" srcOrd="2" destOrd="0" presId="urn:microsoft.com/office/officeart/2005/8/layout/pList2"/>
    <dgm:cxn modelId="{113C2EBE-5620-504C-B121-A7D6A22A482E}" type="presParOf" srcId="{621E6C9F-E0F7-B948-B3EE-9575804CD197}" destId="{D68A42E8-473A-A14A-81CF-41A58203A5E8}" srcOrd="3" destOrd="0" presId="urn:microsoft.com/office/officeart/2005/8/layout/pList2"/>
    <dgm:cxn modelId="{6A608D80-E7D8-524D-9350-A510196C30BA}" type="presParOf" srcId="{621E6C9F-E0F7-B948-B3EE-9575804CD197}" destId="{DCFCBEA7-8A53-3A49-95A2-8BFC4511CDDA}" srcOrd="4" destOrd="0" presId="urn:microsoft.com/office/officeart/2005/8/layout/pList2"/>
    <dgm:cxn modelId="{A2AA740E-B5AE-7446-8B74-1C4FAF9EA276}" type="presParOf" srcId="{DCFCBEA7-8A53-3A49-95A2-8BFC4511CDDA}" destId="{35C0B0BC-A49D-FD4C-9E4A-7FD01BE1E563}" srcOrd="0" destOrd="0" presId="urn:microsoft.com/office/officeart/2005/8/layout/pList2"/>
    <dgm:cxn modelId="{DCBB2EC8-95B5-1045-A371-8AA192B41E45}" type="presParOf" srcId="{DCFCBEA7-8A53-3A49-95A2-8BFC4511CDDA}" destId="{99854F5A-9E8B-1E43-861B-4CE6DDE29026}" srcOrd="1" destOrd="0" presId="urn:microsoft.com/office/officeart/2005/8/layout/pList2"/>
    <dgm:cxn modelId="{953DD693-8C25-AA4C-B76A-57C3C9DF979B}" type="presParOf" srcId="{DCFCBEA7-8A53-3A49-95A2-8BFC4511CDDA}" destId="{3C0C432D-8DCC-9848-A3FD-1A772C1911FF}" srcOrd="2" destOrd="0" presId="urn:microsoft.com/office/officeart/2005/8/layout/pList2"/>
    <dgm:cxn modelId="{170155D8-EE93-A042-8727-39643B00BE9B}" type="presParOf" srcId="{621E6C9F-E0F7-B948-B3EE-9575804CD197}" destId="{D73D3C11-8C16-6449-BC6D-D08B0BD62C7C}" srcOrd="5" destOrd="0" presId="urn:microsoft.com/office/officeart/2005/8/layout/pList2"/>
    <dgm:cxn modelId="{8EE9606A-B22D-C04E-BAEB-37709551B110}" type="presParOf" srcId="{621E6C9F-E0F7-B948-B3EE-9575804CD197}" destId="{554485D9-16A1-9045-9CAC-1BD8A6B45CF2}" srcOrd="6" destOrd="0" presId="urn:microsoft.com/office/officeart/2005/8/layout/pList2"/>
    <dgm:cxn modelId="{996E309F-25AF-7D4D-9DD0-E600AC3E4EAB}" type="presParOf" srcId="{554485D9-16A1-9045-9CAC-1BD8A6B45CF2}" destId="{DBFB2746-DE84-1E4E-8AA6-901CC9B73411}" srcOrd="0" destOrd="0" presId="urn:microsoft.com/office/officeart/2005/8/layout/pList2"/>
    <dgm:cxn modelId="{5AD73AC1-9B6E-244B-910B-953C9EA5DDE8}" type="presParOf" srcId="{554485D9-16A1-9045-9CAC-1BD8A6B45CF2}" destId="{8BC17253-B68E-FC4E-B6C9-DAC6F6D7A5F7}" srcOrd="1" destOrd="0" presId="urn:microsoft.com/office/officeart/2005/8/layout/pList2"/>
    <dgm:cxn modelId="{F6BEC3E9-390E-FD43-8551-D9EF5F24C2C4}" type="presParOf" srcId="{554485D9-16A1-9045-9CAC-1BD8A6B45CF2}" destId="{F04F9CD3-1706-BA43-8A4E-0D9F519F6AE1}"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Revenue Growth</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5 years of CAGR</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17.3%</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ROE</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16.78%</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0.87</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Debt/ Equity </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0.19</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AGN</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18.86%</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26.0%</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16.63%</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1.20</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PEG</a:t>
          </a: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0.37</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6"/>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2">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2">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6"/>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2"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2">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6"/>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2">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2">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6"/>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2">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2">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6"/>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2">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2">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6"/>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2">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2">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C4C65915-50F1-0349-A7E0-818B08DFA075}" type="presOf" srcId="{614FDC46-EF27-4147-AAB3-A9FAEB94F433}" destId="{541E66C2-FE8D-4A85-8F9E-9DE0F5E1BB1D}" srcOrd="0" destOrd="0" presId="urn:microsoft.com/office/officeart/2005/8/layout/lProcess3"/>
    <dgm:cxn modelId="{5AD93E1A-E1EC-6145-96B7-156F84E25186}" type="presOf" srcId="{4619DA42-C396-4AA2-A892-8B877AB95689}" destId="{EADC5FA9-716F-4CFA-A6E2-51C639E7D755}" srcOrd="0" destOrd="0" presId="urn:microsoft.com/office/officeart/2005/8/layout/lProcess3"/>
    <dgm:cxn modelId="{71700F1C-0B4F-6B4B-80C8-E0E0C3500D47}" type="presOf" srcId="{35411671-F7E7-4364-A5C2-32F63199C3E8}" destId="{38D3359D-C23B-40D2-A99A-9F5FD39883AA}" srcOrd="0" destOrd="0" presId="urn:microsoft.com/office/officeart/2005/8/layout/lProcess3"/>
    <dgm:cxn modelId="{9A93041E-DEC9-FA43-BCAE-0A4E176E2A1B}" type="presOf" srcId="{20434C70-3F1D-4272-9274-7B0312009542}" destId="{013CD3C3-7AD8-411F-8A7C-69BEA1DA9A5D}" srcOrd="0" destOrd="0" presId="urn:microsoft.com/office/officeart/2005/8/layout/lProcess3"/>
    <dgm:cxn modelId="{E1587520-C475-B24E-9284-EA15201081FE}" type="presOf" srcId="{347ACA7E-7742-42F4-BEE5-70B43756AED1}" destId="{92466F7A-9F52-4D25-8ED0-5F86A9E78AAC}" srcOrd="0" destOrd="0" presId="urn:microsoft.com/office/officeart/2005/8/layout/lProcess3"/>
    <dgm:cxn modelId="{6CC56F2A-5A53-504A-A0F1-8FBE9F694BFA}" type="presOf" srcId="{32910D81-1A10-445B-A05D-13F974675E06}" destId="{51EC903C-8A60-4649-A668-B2BB21BAB01A}"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47BD4460-96E1-BD46-B2CE-BBBE02A368FA}" type="presOf" srcId="{4821046A-86D4-4453-99C1-277E8BDF79E0}" destId="{FE41520E-6886-47EF-88A6-3D890CBA4F29}" srcOrd="0" destOrd="0" presId="urn:microsoft.com/office/officeart/2005/8/layout/lProcess3"/>
    <dgm:cxn modelId="{49D4EA60-AF00-E141-849A-0E3FE2EB086B}" type="presOf" srcId="{98F0366E-CC41-44C9-B7FC-0D0799ACF4DF}" destId="{B3D039EC-05A1-405B-9B3F-F15BCA2C1D6A}"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2BE91356-9EF9-8D41-A09D-88FE41D55406}" type="presOf" srcId="{EAEA4983-FC1F-4521-9F3B-9B1BA6EB1D9A}" destId="{87A28677-5C43-4E41-83BA-D91394607A64}" srcOrd="0" destOrd="0" presId="urn:microsoft.com/office/officeart/2005/8/layout/lProcess3"/>
    <dgm:cxn modelId="{6DC2FE58-D1BC-9E4A-8326-5D33E9CE9336}" type="presOf" srcId="{9A34AE61-7624-4DFD-8E75-E92A4E9A4235}" destId="{11347471-54A8-42C5-819C-B92A87390E22}" srcOrd="0" destOrd="0" presId="urn:microsoft.com/office/officeart/2005/8/layout/lProcess3"/>
    <dgm:cxn modelId="{C6A45979-5F36-4F4D-87DE-74B3AD373576}" type="presOf" srcId="{C5118BF9-0125-46FC-95AB-4E4B300B4DDA}" destId="{F5983728-5D0F-4338-BBC3-56205E5C0D81}" srcOrd="0" destOrd="0" presId="urn:microsoft.com/office/officeart/2005/8/layout/lProcess3"/>
    <dgm:cxn modelId="{97A0AB59-CC08-BC4B-B5E9-7DE8B481C91A}" type="presOf" srcId="{7453880C-8831-4BBE-B06C-999D92212409}" destId="{49D29610-DD67-4E9D-97A4-9730C769C272}" srcOrd="0" destOrd="0" presId="urn:microsoft.com/office/officeart/2005/8/layout/lProcess3"/>
    <dgm:cxn modelId="{6658887E-7AD2-C94D-A455-8DCD427F5BCA}" type="presOf" srcId="{CD6F93F1-FCED-461C-BE93-5CC9041A040B}" destId="{5F6C58FB-C10F-4021-A1F8-DAAB5D2C6382}"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CB307180-C0FD-3843-BE87-FB64180FCB40}" type="presOf" srcId="{EF6217B0-EA77-48F1-AFBD-C6EBFB5BF7DF}" destId="{E141E35C-DBF6-4E91-9ACF-C2798F26A2DD}" srcOrd="0" destOrd="0" presId="urn:microsoft.com/office/officeart/2005/8/layout/lProcess3"/>
    <dgm:cxn modelId="{06101C94-1DBE-994D-9DA0-DF07BE8C832B}" type="presOf" srcId="{F4193131-7D5F-417D-9022-2A475A3242D1}" destId="{BDF7F919-2FCE-4FC8-8F70-4D9B39CF80EB}"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AD87C5AC-92F2-44E1-A902-BB24F64A8BBD}" srcId="{CD6F93F1-FCED-461C-BE93-5CC9041A040B}" destId="{98F0366E-CC41-44C9-B7FC-0D0799ACF4DF}" srcOrd="1" destOrd="0" parTransId="{32F5250D-4E0E-41AA-9A6F-4EC815B713E4}" sibTransId="{6EC8E6AF-30C5-42CB-B2E2-2F5A4CD2BB6B}"/>
    <dgm:cxn modelId="{40F58BBE-4D49-2046-9C4C-2E1F068CF85B}" type="presOf" srcId="{4447E8B9-142F-4CDF-B2E7-F4DEAA0A513D}" destId="{507D1F77-52C9-4EE5-93A1-911F8809EAB5}" srcOrd="0" destOrd="0" presId="urn:microsoft.com/office/officeart/2005/8/layout/lProcess3"/>
    <dgm:cxn modelId="{592FEEC2-6E47-7B4C-BF46-F8F968D00683}" type="presOf" srcId="{67E2C97B-640D-4B70-A002-88297B90E636}" destId="{86BDE5DD-6D0C-4F1B-8FF4-73DB6CBC77DD}" srcOrd="0" destOrd="0" presId="urn:microsoft.com/office/officeart/2005/8/layout/lProcess3"/>
    <dgm:cxn modelId="{AF3724D1-E5D1-CF41-B370-61D68ADB8CC0}" type="presOf" srcId="{DFB829F5-3497-4442-A983-2D287E15A15D}" destId="{3A980F5A-4466-452B-B914-3A9D26E3C528}"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AC15EAE7-0C9B-EC4C-BE7F-A07609FBB47D}" type="presOf" srcId="{373C2F46-82AF-4B88-A3C2-2F7DF8EEE9FA}" destId="{0C59FC2A-F597-4047-84FE-899A6A74A0D1}" srcOrd="0" destOrd="0" presId="urn:microsoft.com/office/officeart/2005/8/layout/lProcess3"/>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853F1BD2-7FD5-D046-9CFD-2BF17CCB0748}" type="presParOf" srcId="{38D3359D-C23B-40D2-A99A-9F5FD39883AA}" destId="{4F28D1ED-91B5-474E-B71A-E9598885B486}" srcOrd="0" destOrd="0" presId="urn:microsoft.com/office/officeart/2005/8/layout/lProcess3"/>
    <dgm:cxn modelId="{320D32FA-E4CC-8B42-AF36-7716713F32B0}" type="presParOf" srcId="{4F28D1ED-91B5-474E-B71A-E9598885B486}" destId="{11347471-54A8-42C5-819C-B92A87390E22}" srcOrd="0" destOrd="0" presId="urn:microsoft.com/office/officeart/2005/8/layout/lProcess3"/>
    <dgm:cxn modelId="{1428265D-E806-E844-BEF9-7D0538EDD709}" type="presParOf" srcId="{4F28D1ED-91B5-474E-B71A-E9598885B486}" destId="{E1A7F01C-A3F5-4390-9D70-91C6B58175DB}" srcOrd="1" destOrd="0" presId="urn:microsoft.com/office/officeart/2005/8/layout/lProcess3"/>
    <dgm:cxn modelId="{C4AC1899-3E0A-FC46-817D-AB514CB2B849}" type="presParOf" srcId="{4F28D1ED-91B5-474E-B71A-E9598885B486}" destId="{F5983728-5D0F-4338-BBC3-56205E5C0D81}" srcOrd="2" destOrd="0" presId="urn:microsoft.com/office/officeart/2005/8/layout/lProcess3"/>
    <dgm:cxn modelId="{4531E696-899B-1244-8072-D9BA0F11C54F}" type="presParOf" srcId="{4F28D1ED-91B5-474E-B71A-E9598885B486}" destId="{5B0320B7-357B-48C0-984F-BF1D5981316A}" srcOrd="3" destOrd="0" presId="urn:microsoft.com/office/officeart/2005/8/layout/lProcess3"/>
    <dgm:cxn modelId="{859F2A11-5469-1341-9D5B-FC54DD92EF93}" type="presParOf" srcId="{4F28D1ED-91B5-474E-B71A-E9598885B486}" destId="{51EC903C-8A60-4649-A668-B2BB21BAB01A}" srcOrd="4" destOrd="0" presId="urn:microsoft.com/office/officeart/2005/8/layout/lProcess3"/>
    <dgm:cxn modelId="{2F7811B4-D861-F041-B194-F2F4058D5C1E}" type="presParOf" srcId="{38D3359D-C23B-40D2-A99A-9F5FD39883AA}" destId="{5D8F92DE-D144-4FBA-9239-9A7092BE954E}" srcOrd="1" destOrd="0" presId="urn:microsoft.com/office/officeart/2005/8/layout/lProcess3"/>
    <dgm:cxn modelId="{E2A3C64A-B1AF-BA4A-9757-92629254F53C}" type="presParOf" srcId="{38D3359D-C23B-40D2-A99A-9F5FD39883AA}" destId="{E925652D-C43F-4659-91E5-1FF5D5931260}" srcOrd="2" destOrd="0" presId="urn:microsoft.com/office/officeart/2005/8/layout/lProcess3"/>
    <dgm:cxn modelId="{2D470ED3-5A58-2946-9185-BE1DD3411DDD}" type="presParOf" srcId="{E925652D-C43F-4659-91E5-1FF5D5931260}" destId="{EADC5FA9-716F-4CFA-A6E2-51C639E7D755}" srcOrd="0" destOrd="0" presId="urn:microsoft.com/office/officeart/2005/8/layout/lProcess3"/>
    <dgm:cxn modelId="{DD55BFE3-3734-5444-8EEE-EED9C028FB7A}" type="presParOf" srcId="{E925652D-C43F-4659-91E5-1FF5D5931260}" destId="{DC40744A-AE16-4947-9B23-920B9E8D28D2}" srcOrd="1" destOrd="0" presId="urn:microsoft.com/office/officeart/2005/8/layout/lProcess3"/>
    <dgm:cxn modelId="{A58C6F9B-91CD-9740-8C46-B6FB7ED0A00F}" type="presParOf" srcId="{E925652D-C43F-4659-91E5-1FF5D5931260}" destId="{541E66C2-FE8D-4A85-8F9E-9DE0F5E1BB1D}" srcOrd="2" destOrd="0" presId="urn:microsoft.com/office/officeart/2005/8/layout/lProcess3"/>
    <dgm:cxn modelId="{73B30997-F850-9645-8877-66EDD32D1D39}" type="presParOf" srcId="{E925652D-C43F-4659-91E5-1FF5D5931260}" destId="{9A3EB95B-4479-441A-906B-935A65802779}" srcOrd="3" destOrd="0" presId="urn:microsoft.com/office/officeart/2005/8/layout/lProcess3"/>
    <dgm:cxn modelId="{6F867D9B-16D4-EA48-B6A8-336654FE80ED}" type="presParOf" srcId="{E925652D-C43F-4659-91E5-1FF5D5931260}" destId="{87A28677-5C43-4E41-83BA-D91394607A64}" srcOrd="4" destOrd="0" presId="urn:microsoft.com/office/officeart/2005/8/layout/lProcess3"/>
    <dgm:cxn modelId="{1DE2F691-0F34-F146-A4FA-FF18B7EAB7CA}" type="presParOf" srcId="{38D3359D-C23B-40D2-A99A-9F5FD39883AA}" destId="{37160722-E2CF-4220-A099-1D4290966BC7}" srcOrd="3" destOrd="0" presId="urn:microsoft.com/office/officeart/2005/8/layout/lProcess3"/>
    <dgm:cxn modelId="{FD2CAA5C-916F-1C42-87D5-6DC193ABDF4F}" type="presParOf" srcId="{38D3359D-C23B-40D2-A99A-9F5FD39883AA}" destId="{554C6FDA-DBF2-4702-A3D1-FD4412E84E68}" srcOrd="4" destOrd="0" presId="urn:microsoft.com/office/officeart/2005/8/layout/lProcess3"/>
    <dgm:cxn modelId="{0720109D-D32E-9647-87B7-14AEFE8B75EA}" type="presParOf" srcId="{554C6FDA-DBF2-4702-A3D1-FD4412E84E68}" destId="{E141E35C-DBF6-4E91-9ACF-C2798F26A2DD}" srcOrd="0" destOrd="0" presId="urn:microsoft.com/office/officeart/2005/8/layout/lProcess3"/>
    <dgm:cxn modelId="{71602DB9-6ED0-BB4D-9CD4-3F9AD20C04D4}" type="presParOf" srcId="{554C6FDA-DBF2-4702-A3D1-FD4412E84E68}" destId="{18B6C99B-7F3F-4E1F-A8E7-0B037ADB840C}" srcOrd="1" destOrd="0" presId="urn:microsoft.com/office/officeart/2005/8/layout/lProcess3"/>
    <dgm:cxn modelId="{6FA08FD6-E1BD-3F46-98A2-1FE2959F95BD}" type="presParOf" srcId="{554C6FDA-DBF2-4702-A3D1-FD4412E84E68}" destId="{013CD3C3-7AD8-411F-8A7C-69BEA1DA9A5D}" srcOrd="2" destOrd="0" presId="urn:microsoft.com/office/officeart/2005/8/layout/lProcess3"/>
    <dgm:cxn modelId="{0411C330-DCCA-BC42-965E-5E29DFBC934A}" type="presParOf" srcId="{554C6FDA-DBF2-4702-A3D1-FD4412E84E68}" destId="{34759811-116A-4205-AC32-CD2666CD59FE}" srcOrd="3" destOrd="0" presId="urn:microsoft.com/office/officeart/2005/8/layout/lProcess3"/>
    <dgm:cxn modelId="{3DB668FE-300E-A04F-AE11-CC546EF47D63}" type="presParOf" srcId="{554C6FDA-DBF2-4702-A3D1-FD4412E84E68}" destId="{49D29610-DD67-4E9D-97A4-9730C769C272}" srcOrd="4" destOrd="0" presId="urn:microsoft.com/office/officeart/2005/8/layout/lProcess3"/>
    <dgm:cxn modelId="{BD64C769-9298-B444-90E8-D99553995F5F}" type="presParOf" srcId="{38D3359D-C23B-40D2-A99A-9F5FD39883AA}" destId="{03F7121E-83E9-48E9-92E2-7840DBE76F3A}" srcOrd="5" destOrd="0" presId="urn:microsoft.com/office/officeart/2005/8/layout/lProcess3"/>
    <dgm:cxn modelId="{50A6619F-87ED-5842-BCA9-D90766DB55C0}" type="presParOf" srcId="{38D3359D-C23B-40D2-A99A-9F5FD39883AA}" destId="{FBDEEE3D-61A9-4961-B7F4-728786804DBB}" srcOrd="6" destOrd="0" presId="urn:microsoft.com/office/officeart/2005/8/layout/lProcess3"/>
    <dgm:cxn modelId="{7D45B528-B7B7-7C4B-86BB-40BB48F9343F}" type="presParOf" srcId="{FBDEEE3D-61A9-4961-B7F4-728786804DBB}" destId="{FE41520E-6886-47EF-88A6-3D890CBA4F29}" srcOrd="0" destOrd="0" presId="urn:microsoft.com/office/officeart/2005/8/layout/lProcess3"/>
    <dgm:cxn modelId="{0F3D25F7-6D6F-7042-9F9A-E473368C1D67}" type="presParOf" srcId="{FBDEEE3D-61A9-4961-B7F4-728786804DBB}" destId="{58148DD7-FBCA-48B6-96EA-68FA5A901879}" srcOrd="1" destOrd="0" presId="urn:microsoft.com/office/officeart/2005/8/layout/lProcess3"/>
    <dgm:cxn modelId="{42D8B6F5-3099-BD4B-8C74-3F3689640EFE}" type="presParOf" srcId="{FBDEEE3D-61A9-4961-B7F4-728786804DBB}" destId="{3A980F5A-4466-452B-B914-3A9D26E3C528}" srcOrd="2" destOrd="0" presId="urn:microsoft.com/office/officeart/2005/8/layout/lProcess3"/>
    <dgm:cxn modelId="{F36E7950-7E3D-5D4C-B287-8A92FC6060B9}" type="presParOf" srcId="{FBDEEE3D-61A9-4961-B7F4-728786804DBB}" destId="{2618CB6C-E954-4A8F-A424-C2EBEB79E56C}" srcOrd="3" destOrd="0" presId="urn:microsoft.com/office/officeart/2005/8/layout/lProcess3"/>
    <dgm:cxn modelId="{61F07323-1347-7E43-A453-7543FE9CC689}" type="presParOf" srcId="{FBDEEE3D-61A9-4961-B7F4-728786804DBB}" destId="{507D1F77-52C9-4EE5-93A1-911F8809EAB5}" srcOrd="4" destOrd="0" presId="urn:microsoft.com/office/officeart/2005/8/layout/lProcess3"/>
    <dgm:cxn modelId="{547CFF6B-7D53-3F41-9AB7-4444EAF6D1D9}" type="presParOf" srcId="{38D3359D-C23B-40D2-A99A-9F5FD39883AA}" destId="{6B11B89B-1A4F-4A8D-BC2D-08065B189D97}" srcOrd="7" destOrd="0" presId="urn:microsoft.com/office/officeart/2005/8/layout/lProcess3"/>
    <dgm:cxn modelId="{A9E67A44-7D06-D349-9982-1EA3DFB88656}" type="presParOf" srcId="{38D3359D-C23B-40D2-A99A-9F5FD39883AA}" destId="{8574B90F-7373-4CFF-B982-F42305FE073C}" srcOrd="8" destOrd="0" presId="urn:microsoft.com/office/officeart/2005/8/layout/lProcess3"/>
    <dgm:cxn modelId="{DCC2C3B6-C976-F34E-95E2-6CD77EC27EC3}" type="presParOf" srcId="{8574B90F-7373-4CFF-B982-F42305FE073C}" destId="{86BDE5DD-6D0C-4F1B-8FF4-73DB6CBC77DD}" srcOrd="0" destOrd="0" presId="urn:microsoft.com/office/officeart/2005/8/layout/lProcess3"/>
    <dgm:cxn modelId="{DA75D642-1305-0D40-84E2-CD1D05F9BE77}" type="presParOf" srcId="{8574B90F-7373-4CFF-B982-F42305FE073C}" destId="{B999A0F9-241E-4EC4-9E35-DFB9AC42F407}" srcOrd="1" destOrd="0" presId="urn:microsoft.com/office/officeart/2005/8/layout/lProcess3"/>
    <dgm:cxn modelId="{A5480595-5B27-1D46-8A38-A509A8AAC459}" type="presParOf" srcId="{8574B90F-7373-4CFF-B982-F42305FE073C}" destId="{BDF7F919-2FCE-4FC8-8F70-4D9B39CF80EB}" srcOrd="2" destOrd="0" presId="urn:microsoft.com/office/officeart/2005/8/layout/lProcess3"/>
    <dgm:cxn modelId="{5726754C-28F0-0341-A692-ED17704FC966}" type="presParOf" srcId="{8574B90F-7373-4CFF-B982-F42305FE073C}" destId="{2ACFC25F-3FDF-4C61-9ADE-F9293437F6B0}" srcOrd="3" destOrd="0" presId="urn:microsoft.com/office/officeart/2005/8/layout/lProcess3"/>
    <dgm:cxn modelId="{B84987D9-B276-A24D-AC03-1242BAF1C84E}" type="presParOf" srcId="{8574B90F-7373-4CFF-B982-F42305FE073C}" destId="{92466F7A-9F52-4D25-8ED0-5F86A9E78AAC}" srcOrd="4" destOrd="0" presId="urn:microsoft.com/office/officeart/2005/8/layout/lProcess3"/>
    <dgm:cxn modelId="{9B8C7A0C-43F0-784D-BF43-7E3C358A540B}" type="presParOf" srcId="{38D3359D-C23B-40D2-A99A-9F5FD39883AA}" destId="{D3A6749E-4265-4252-8DF6-4393A5DAB51E}" srcOrd="9" destOrd="0" presId="urn:microsoft.com/office/officeart/2005/8/layout/lProcess3"/>
    <dgm:cxn modelId="{A8CF0308-76ED-7046-B51F-71C60CD702C4}" type="presParOf" srcId="{38D3359D-C23B-40D2-A99A-9F5FD39883AA}" destId="{FE61E730-3F2B-437C-B85F-4D665EBF0E23}" srcOrd="10" destOrd="0" presId="urn:microsoft.com/office/officeart/2005/8/layout/lProcess3"/>
    <dgm:cxn modelId="{D7125F23-A4E1-C94F-AF31-7E28937BB4AD}" type="presParOf" srcId="{FE61E730-3F2B-437C-B85F-4D665EBF0E23}" destId="{5F6C58FB-C10F-4021-A1F8-DAAB5D2C6382}" srcOrd="0" destOrd="0" presId="urn:microsoft.com/office/officeart/2005/8/layout/lProcess3"/>
    <dgm:cxn modelId="{678E9F10-9050-344F-B17F-F1E088954D4F}" type="presParOf" srcId="{FE61E730-3F2B-437C-B85F-4D665EBF0E23}" destId="{5E10E14E-C9BD-4264-9A17-CC89D21F6200}" srcOrd="1" destOrd="0" presId="urn:microsoft.com/office/officeart/2005/8/layout/lProcess3"/>
    <dgm:cxn modelId="{1CD59BBD-4132-D341-AA9F-4A6188ED1EF4}" type="presParOf" srcId="{FE61E730-3F2B-437C-B85F-4D665EBF0E23}" destId="{0C59FC2A-F597-4047-84FE-899A6A74A0D1}" srcOrd="2" destOrd="0" presId="urn:microsoft.com/office/officeart/2005/8/layout/lProcess3"/>
    <dgm:cxn modelId="{4F461A03-30A5-8E42-A99B-2DB217B388B9}" type="presParOf" srcId="{FE61E730-3F2B-437C-B85F-4D665EBF0E23}" destId="{37B6A79F-3164-423F-AF6F-1E8E8E72508D}" srcOrd="3" destOrd="0" presId="urn:microsoft.com/office/officeart/2005/8/layout/lProcess3"/>
    <dgm:cxn modelId="{AF30DC9E-0CC9-FC41-9922-63162B4E72C5}" type="presParOf" srcId="{FE61E730-3F2B-437C-B85F-4D665EBF0E23}" destId="{B3D039EC-05A1-405B-9B3F-F15BCA2C1D6A}" srcOrd="4"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Revenue Growth</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5 years of CAGR</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9.3%</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ROE</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14.3%</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Debt/ Equity </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1.3</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HCKT</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6.7%</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12.0%</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7.5%</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25.5%</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0.9</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PEG</a:t>
          </a: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0.1</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6"/>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2">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2">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6"/>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2"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2">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6"/>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2">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2">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6"/>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2">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2">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6"/>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2">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2">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6"/>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2">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2">
        <dgm:presLayoutVars>
          <dgm:bulletEnabled val="1"/>
        </dgm:presLayoutVars>
      </dgm:prSet>
      <dgm:spPr/>
    </dgm:pt>
  </dgm:ptLst>
  <dgm:cxnLst>
    <dgm:cxn modelId="{50A14700-B238-304B-A1C6-C03C3C0EC574}" type="presOf" srcId="{4821046A-86D4-4453-99C1-277E8BDF79E0}" destId="{FE41520E-6886-47EF-88A6-3D890CBA4F29}" srcOrd="0" destOrd="0" presId="urn:microsoft.com/office/officeart/2005/8/layout/lProcess3"/>
    <dgm:cxn modelId="{C1F44401-F1EA-4A31-9688-D0F6C1E49488}" srcId="{67E2C97B-640D-4B70-A002-88297B90E636}" destId="{347ACA7E-7742-42F4-BEE5-70B43756AED1}" srcOrd="1" destOrd="0" parTransId="{16737F49-96BD-4F0D-A4AE-01F3F49FAC45}" sibTransId="{4AD91636-FCF3-4D49-8FAF-370709227ED1}"/>
    <dgm:cxn modelId="{76C61002-867B-784E-B7ED-77B4D837A976}" type="presOf" srcId="{35411671-F7E7-4364-A5C2-32F63199C3E8}" destId="{38D3359D-C23B-40D2-A99A-9F5FD39883AA}" srcOrd="0" destOrd="0" presId="urn:microsoft.com/office/officeart/2005/8/layout/lProcess3"/>
    <dgm:cxn modelId="{86EDCB02-747E-284E-BC10-C9025EC72FBB}" type="presOf" srcId="{F4193131-7D5F-417D-9022-2A475A3242D1}" destId="{BDF7F919-2FCE-4FC8-8F70-4D9B39CF80EB}"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7F2F7141-434D-424B-8A6A-918B1E671DE7}" srcId="{67E2C97B-640D-4B70-A002-88297B90E636}" destId="{F4193131-7D5F-417D-9022-2A475A3242D1}" srcOrd="0" destOrd="0" parTransId="{9EFAFD7C-AABC-44B9-9001-8BB911AFBD78}" sibTransId="{9F9738CC-1AE1-4200-9FA8-EFD91691764F}"/>
    <dgm:cxn modelId="{70BF0843-56AC-4E0C-A31D-CA629B28BBC7}" srcId="{4619DA42-C396-4AA2-A892-8B877AB95689}" destId="{614FDC46-EF27-4147-AAB3-A9FAEB94F433}" srcOrd="0" destOrd="0" parTransId="{9F788E7F-B201-4C05-BEA5-69481A93EA2A}" sibTransId="{F32E41B1-079B-4606-BD4B-21811AB12D8A}"/>
    <dgm:cxn modelId="{3A27E863-2F05-EA4E-8FC9-FF55144B6A7D}" type="presOf" srcId="{373C2F46-82AF-4B88-A3C2-2F7DF8EEE9FA}" destId="{0C59FC2A-F597-4047-84FE-899A6A74A0D1}" srcOrd="0" destOrd="0" presId="urn:microsoft.com/office/officeart/2005/8/layout/lProcess3"/>
    <dgm:cxn modelId="{BB931674-F891-7443-AB1D-9045265777E8}" type="presOf" srcId="{32910D81-1A10-445B-A05D-13F974675E06}" destId="{51EC903C-8A60-4649-A668-B2BB21BAB01A}" srcOrd="0" destOrd="0" presId="urn:microsoft.com/office/officeart/2005/8/layout/lProcess3"/>
    <dgm:cxn modelId="{4A1CBF57-9678-9B41-B56F-EC9611ECF591}" type="presOf" srcId="{67E2C97B-640D-4B70-A002-88297B90E636}" destId="{86BDE5DD-6D0C-4F1B-8FF4-73DB6CBC77DD}" srcOrd="0" destOrd="0" presId="urn:microsoft.com/office/officeart/2005/8/layout/lProcess3"/>
    <dgm:cxn modelId="{7CBEC37B-6B8C-8546-A99F-C4A68DF68EDF}" type="presOf" srcId="{614FDC46-EF27-4147-AAB3-A9FAEB94F433}" destId="{541E66C2-FE8D-4A85-8F9E-9DE0F5E1BB1D}" srcOrd="0" destOrd="0" presId="urn:microsoft.com/office/officeart/2005/8/layout/lProcess3"/>
    <dgm:cxn modelId="{B0277F7D-15C2-B047-A6B2-9A7C612CC098}" type="presOf" srcId="{98F0366E-CC41-44C9-B7FC-0D0799ACF4DF}" destId="{B3D039EC-05A1-405B-9B3F-F15BCA2C1D6A}"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95698980-B54F-DB4C-ACF2-104DF53AF109}" type="presOf" srcId="{7453880C-8831-4BBE-B06C-999D92212409}" destId="{49D29610-DD67-4E9D-97A4-9730C769C272}" srcOrd="0" destOrd="0" presId="urn:microsoft.com/office/officeart/2005/8/layout/lProcess3"/>
    <dgm:cxn modelId="{E455D798-51EA-B946-AAA0-6B4EF26CB68A}" type="presOf" srcId="{347ACA7E-7742-42F4-BEE5-70B43756AED1}" destId="{92466F7A-9F52-4D25-8ED0-5F86A9E78AAC}"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D6154FA7-B6C7-C24E-89B8-41D4660DA22A}" type="presOf" srcId="{EAEA4983-FC1F-4521-9F3B-9B1BA6EB1D9A}" destId="{87A28677-5C43-4E41-83BA-D91394607A64}" srcOrd="0" destOrd="0" presId="urn:microsoft.com/office/officeart/2005/8/layout/lProcess3"/>
    <dgm:cxn modelId="{AD87C5AC-92F2-44E1-A902-BB24F64A8BBD}" srcId="{CD6F93F1-FCED-461C-BE93-5CC9041A040B}" destId="{98F0366E-CC41-44C9-B7FC-0D0799ACF4DF}" srcOrd="1" destOrd="0" parTransId="{32F5250D-4E0E-41AA-9A6F-4EC815B713E4}" sibTransId="{6EC8E6AF-30C5-42CB-B2E2-2F5A4CD2BB6B}"/>
    <dgm:cxn modelId="{C96A55AD-2449-214D-B84B-4B5198A819EB}" type="presOf" srcId="{EF6217B0-EA77-48F1-AFBD-C6EBFB5BF7DF}" destId="{E141E35C-DBF6-4E91-9ACF-C2798F26A2DD}" srcOrd="0" destOrd="0" presId="urn:microsoft.com/office/officeart/2005/8/layout/lProcess3"/>
    <dgm:cxn modelId="{CD6E88C3-4686-C343-99D6-B0E340DCEF9B}" type="presOf" srcId="{20434C70-3F1D-4272-9274-7B0312009542}" destId="{013CD3C3-7AD8-411F-8A7C-69BEA1DA9A5D}" srcOrd="0" destOrd="0" presId="urn:microsoft.com/office/officeart/2005/8/layout/lProcess3"/>
    <dgm:cxn modelId="{B05328CB-1068-4642-8DC7-41CE9B6BA7FC}" type="presOf" srcId="{4447E8B9-142F-4CDF-B2E7-F4DEAA0A513D}" destId="{507D1F77-52C9-4EE5-93A1-911F8809EAB5}" srcOrd="0" destOrd="0" presId="urn:microsoft.com/office/officeart/2005/8/layout/lProcess3"/>
    <dgm:cxn modelId="{681433DE-0785-7D4E-A1F4-E190A7BD1F74}" type="presOf" srcId="{4619DA42-C396-4AA2-A892-8B877AB95689}" destId="{EADC5FA9-716F-4CFA-A6E2-51C639E7D755}"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373D16E7-6AC0-0343-BC52-A451B30588DC}" type="presOf" srcId="{CD6F93F1-FCED-461C-BE93-5CC9041A040B}" destId="{5F6C58FB-C10F-4021-A1F8-DAAB5D2C6382}" srcOrd="0" destOrd="0" presId="urn:microsoft.com/office/officeart/2005/8/layout/lProcess3"/>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DFC4A3F5-2C02-1A42-85BF-F3872A733088}" type="presOf" srcId="{C5118BF9-0125-46FC-95AB-4E4B300B4DDA}" destId="{F5983728-5D0F-4338-BBC3-56205E5C0D81}" srcOrd="0" destOrd="0" presId="urn:microsoft.com/office/officeart/2005/8/layout/lProcess3"/>
    <dgm:cxn modelId="{A29345FF-A8B0-444C-A068-8D7C94DE643C}" type="presOf" srcId="{DFB829F5-3497-4442-A983-2D287E15A15D}" destId="{3A980F5A-4466-452B-B914-3A9D26E3C528}" srcOrd="0" destOrd="0" presId="urn:microsoft.com/office/officeart/2005/8/layout/lProcess3"/>
    <dgm:cxn modelId="{5F2BF3FF-9095-B245-B9A0-550C97409060}" type="presOf" srcId="{9A34AE61-7624-4DFD-8E75-E92A4E9A4235}" destId="{11347471-54A8-42C5-819C-B92A87390E22}" srcOrd="0" destOrd="0" presId="urn:microsoft.com/office/officeart/2005/8/layout/lProcess3"/>
    <dgm:cxn modelId="{51CB1DF6-2133-D847-85BD-82FADB050F56}" type="presParOf" srcId="{38D3359D-C23B-40D2-A99A-9F5FD39883AA}" destId="{4F28D1ED-91B5-474E-B71A-E9598885B486}" srcOrd="0" destOrd="0" presId="urn:microsoft.com/office/officeart/2005/8/layout/lProcess3"/>
    <dgm:cxn modelId="{89F37AA7-7DED-BB44-B576-45950E15947A}" type="presParOf" srcId="{4F28D1ED-91B5-474E-B71A-E9598885B486}" destId="{11347471-54A8-42C5-819C-B92A87390E22}" srcOrd="0" destOrd="0" presId="urn:microsoft.com/office/officeart/2005/8/layout/lProcess3"/>
    <dgm:cxn modelId="{12A079AC-CEEF-6846-BA4A-BE2B380A0575}" type="presParOf" srcId="{4F28D1ED-91B5-474E-B71A-E9598885B486}" destId="{E1A7F01C-A3F5-4390-9D70-91C6B58175DB}" srcOrd="1" destOrd="0" presId="urn:microsoft.com/office/officeart/2005/8/layout/lProcess3"/>
    <dgm:cxn modelId="{2E4828F2-98ED-FF4A-B22E-FBE91C6E020A}" type="presParOf" srcId="{4F28D1ED-91B5-474E-B71A-E9598885B486}" destId="{F5983728-5D0F-4338-BBC3-56205E5C0D81}" srcOrd="2" destOrd="0" presId="urn:microsoft.com/office/officeart/2005/8/layout/lProcess3"/>
    <dgm:cxn modelId="{004177FD-CD92-C346-B67C-5A4F46A305DA}" type="presParOf" srcId="{4F28D1ED-91B5-474E-B71A-E9598885B486}" destId="{5B0320B7-357B-48C0-984F-BF1D5981316A}" srcOrd="3" destOrd="0" presId="urn:microsoft.com/office/officeart/2005/8/layout/lProcess3"/>
    <dgm:cxn modelId="{81F0E6D7-519B-8943-8B10-65837BE23BC5}" type="presParOf" srcId="{4F28D1ED-91B5-474E-B71A-E9598885B486}" destId="{51EC903C-8A60-4649-A668-B2BB21BAB01A}" srcOrd="4" destOrd="0" presId="urn:microsoft.com/office/officeart/2005/8/layout/lProcess3"/>
    <dgm:cxn modelId="{4CA721E4-B43B-0A4E-8B68-911FDE6ECF1F}" type="presParOf" srcId="{38D3359D-C23B-40D2-A99A-9F5FD39883AA}" destId="{5D8F92DE-D144-4FBA-9239-9A7092BE954E}" srcOrd="1" destOrd="0" presId="urn:microsoft.com/office/officeart/2005/8/layout/lProcess3"/>
    <dgm:cxn modelId="{714338CE-9C31-384F-87BE-66B34510CAFB}" type="presParOf" srcId="{38D3359D-C23B-40D2-A99A-9F5FD39883AA}" destId="{E925652D-C43F-4659-91E5-1FF5D5931260}" srcOrd="2" destOrd="0" presId="urn:microsoft.com/office/officeart/2005/8/layout/lProcess3"/>
    <dgm:cxn modelId="{ED24FDD1-D50D-BF45-BDED-3C7AE4A3DEFA}" type="presParOf" srcId="{E925652D-C43F-4659-91E5-1FF5D5931260}" destId="{EADC5FA9-716F-4CFA-A6E2-51C639E7D755}" srcOrd="0" destOrd="0" presId="urn:microsoft.com/office/officeart/2005/8/layout/lProcess3"/>
    <dgm:cxn modelId="{A02DECCC-D445-1F48-8D53-A2ABBDC09951}" type="presParOf" srcId="{E925652D-C43F-4659-91E5-1FF5D5931260}" destId="{DC40744A-AE16-4947-9B23-920B9E8D28D2}" srcOrd="1" destOrd="0" presId="urn:microsoft.com/office/officeart/2005/8/layout/lProcess3"/>
    <dgm:cxn modelId="{BCB31EBD-FE75-0C40-AE50-CA3765EE7E28}" type="presParOf" srcId="{E925652D-C43F-4659-91E5-1FF5D5931260}" destId="{541E66C2-FE8D-4A85-8F9E-9DE0F5E1BB1D}" srcOrd="2" destOrd="0" presId="urn:microsoft.com/office/officeart/2005/8/layout/lProcess3"/>
    <dgm:cxn modelId="{67A2B33F-9E40-4C41-ABD7-25A6F66047DD}" type="presParOf" srcId="{E925652D-C43F-4659-91E5-1FF5D5931260}" destId="{9A3EB95B-4479-441A-906B-935A65802779}" srcOrd="3" destOrd="0" presId="urn:microsoft.com/office/officeart/2005/8/layout/lProcess3"/>
    <dgm:cxn modelId="{CF881517-A4D9-414E-8670-88769D32A7B4}" type="presParOf" srcId="{E925652D-C43F-4659-91E5-1FF5D5931260}" destId="{87A28677-5C43-4E41-83BA-D91394607A64}" srcOrd="4" destOrd="0" presId="urn:microsoft.com/office/officeart/2005/8/layout/lProcess3"/>
    <dgm:cxn modelId="{A5B4412B-AE1F-B842-A6CC-00A902A3E1DA}" type="presParOf" srcId="{38D3359D-C23B-40D2-A99A-9F5FD39883AA}" destId="{37160722-E2CF-4220-A099-1D4290966BC7}" srcOrd="3" destOrd="0" presId="urn:microsoft.com/office/officeart/2005/8/layout/lProcess3"/>
    <dgm:cxn modelId="{339B05FB-2170-684B-8789-F5E026A7BA9E}" type="presParOf" srcId="{38D3359D-C23B-40D2-A99A-9F5FD39883AA}" destId="{554C6FDA-DBF2-4702-A3D1-FD4412E84E68}" srcOrd="4" destOrd="0" presId="urn:microsoft.com/office/officeart/2005/8/layout/lProcess3"/>
    <dgm:cxn modelId="{5CC760F0-5C64-8448-BE90-DDF3270081E6}" type="presParOf" srcId="{554C6FDA-DBF2-4702-A3D1-FD4412E84E68}" destId="{E141E35C-DBF6-4E91-9ACF-C2798F26A2DD}" srcOrd="0" destOrd="0" presId="urn:microsoft.com/office/officeart/2005/8/layout/lProcess3"/>
    <dgm:cxn modelId="{1716702D-5C8C-D84A-8E77-36FCC758EFE9}" type="presParOf" srcId="{554C6FDA-DBF2-4702-A3D1-FD4412E84E68}" destId="{18B6C99B-7F3F-4E1F-A8E7-0B037ADB840C}" srcOrd="1" destOrd="0" presId="urn:microsoft.com/office/officeart/2005/8/layout/lProcess3"/>
    <dgm:cxn modelId="{888C4816-6557-F44E-AC29-1D8377FC0319}" type="presParOf" srcId="{554C6FDA-DBF2-4702-A3D1-FD4412E84E68}" destId="{013CD3C3-7AD8-411F-8A7C-69BEA1DA9A5D}" srcOrd="2" destOrd="0" presId="urn:microsoft.com/office/officeart/2005/8/layout/lProcess3"/>
    <dgm:cxn modelId="{D9819E8E-F34D-D24D-A869-0BD4CC8E1A10}" type="presParOf" srcId="{554C6FDA-DBF2-4702-A3D1-FD4412E84E68}" destId="{34759811-116A-4205-AC32-CD2666CD59FE}" srcOrd="3" destOrd="0" presId="urn:microsoft.com/office/officeart/2005/8/layout/lProcess3"/>
    <dgm:cxn modelId="{A707AD14-1E4E-CD46-9E66-DDAEA1332141}" type="presParOf" srcId="{554C6FDA-DBF2-4702-A3D1-FD4412E84E68}" destId="{49D29610-DD67-4E9D-97A4-9730C769C272}" srcOrd="4" destOrd="0" presId="urn:microsoft.com/office/officeart/2005/8/layout/lProcess3"/>
    <dgm:cxn modelId="{9FA32B6A-C93F-0E43-BD70-BD0E6154FFB2}" type="presParOf" srcId="{38D3359D-C23B-40D2-A99A-9F5FD39883AA}" destId="{03F7121E-83E9-48E9-92E2-7840DBE76F3A}" srcOrd="5" destOrd="0" presId="urn:microsoft.com/office/officeart/2005/8/layout/lProcess3"/>
    <dgm:cxn modelId="{1FB1AB32-AE82-9441-99A8-1783575B63C5}" type="presParOf" srcId="{38D3359D-C23B-40D2-A99A-9F5FD39883AA}" destId="{FBDEEE3D-61A9-4961-B7F4-728786804DBB}" srcOrd="6" destOrd="0" presId="urn:microsoft.com/office/officeart/2005/8/layout/lProcess3"/>
    <dgm:cxn modelId="{1E1EB564-8F39-4640-84AB-23A39E74BD93}" type="presParOf" srcId="{FBDEEE3D-61A9-4961-B7F4-728786804DBB}" destId="{FE41520E-6886-47EF-88A6-3D890CBA4F29}" srcOrd="0" destOrd="0" presId="urn:microsoft.com/office/officeart/2005/8/layout/lProcess3"/>
    <dgm:cxn modelId="{7321D874-F176-BA44-8C08-6796F12E4747}" type="presParOf" srcId="{FBDEEE3D-61A9-4961-B7F4-728786804DBB}" destId="{58148DD7-FBCA-48B6-96EA-68FA5A901879}" srcOrd="1" destOrd="0" presId="urn:microsoft.com/office/officeart/2005/8/layout/lProcess3"/>
    <dgm:cxn modelId="{403D473A-B1D1-FC4C-BCBC-1AD2AE254676}" type="presParOf" srcId="{FBDEEE3D-61A9-4961-B7F4-728786804DBB}" destId="{3A980F5A-4466-452B-B914-3A9D26E3C528}" srcOrd="2" destOrd="0" presId="urn:microsoft.com/office/officeart/2005/8/layout/lProcess3"/>
    <dgm:cxn modelId="{7222F016-416B-3C4B-BA16-6F305922EE33}" type="presParOf" srcId="{FBDEEE3D-61A9-4961-B7F4-728786804DBB}" destId="{2618CB6C-E954-4A8F-A424-C2EBEB79E56C}" srcOrd="3" destOrd="0" presId="urn:microsoft.com/office/officeart/2005/8/layout/lProcess3"/>
    <dgm:cxn modelId="{B4827784-EF66-9648-90BA-15DB710B20AE}" type="presParOf" srcId="{FBDEEE3D-61A9-4961-B7F4-728786804DBB}" destId="{507D1F77-52C9-4EE5-93A1-911F8809EAB5}" srcOrd="4" destOrd="0" presId="urn:microsoft.com/office/officeart/2005/8/layout/lProcess3"/>
    <dgm:cxn modelId="{5D22033C-1700-434A-9B6B-7E872471711B}" type="presParOf" srcId="{38D3359D-C23B-40D2-A99A-9F5FD39883AA}" destId="{6B11B89B-1A4F-4A8D-BC2D-08065B189D97}" srcOrd="7" destOrd="0" presId="urn:microsoft.com/office/officeart/2005/8/layout/lProcess3"/>
    <dgm:cxn modelId="{A300440F-A838-104E-86D3-8108A8A7E239}" type="presParOf" srcId="{38D3359D-C23B-40D2-A99A-9F5FD39883AA}" destId="{8574B90F-7373-4CFF-B982-F42305FE073C}" srcOrd="8" destOrd="0" presId="urn:microsoft.com/office/officeart/2005/8/layout/lProcess3"/>
    <dgm:cxn modelId="{511E0AFD-E425-C24C-A86C-470D98E132A9}" type="presParOf" srcId="{8574B90F-7373-4CFF-B982-F42305FE073C}" destId="{86BDE5DD-6D0C-4F1B-8FF4-73DB6CBC77DD}" srcOrd="0" destOrd="0" presId="urn:microsoft.com/office/officeart/2005/8/layout/lProcess3"/>
    <dgm:cxn modelId="{5B69B792-6FB1-C94C-93A9-33430D0480A3}" type="presParOf" srcId="{8574B90F-7373-4CFF-B982-F42305FE073C}" destId="{B999A0F9-241E-4EC4-9E35-DFB9AC42F407}" srcOrd="1" destOrd="0" presId="urn:microsoft.com/office/officeart/2005/8/layout/lProcess3"/>
    <dgm:cxn modelId="{B5CF0781-2CDF-884A-A6AF-32D1992A6274}" type="presParOf" srcId="{8574B90F-7373-4CFF-B982-F42305FE073C}" destId="{BDF7F919-2FCE-4FC8-8F70-4D9B39CF80EB}" srcOrd="2" destOrd="0" presId="urn:microsoft.com/office/officeart/2005/8/layout/lProcess3"/>
    <dgm:cxn modelId="{CF3B8701-EF35-9C45-8C2B-367A538BCBF1}" type="presParOf" srcId="{8574B90F-7373-4CFF-B982-F42305FE073C}" destId="{2ACFC25F-3FDF-4C61-9ADE-F9293437F6B0}" srcOrd="3" destOrd="0" presId="urn:microsoft.com/office/officeart/2005/8/layout/lProcess3"/>
    <dgm:cxn modelId="{BED98B64-C537-924A-BC37-6C3CACD6D12C}" type="presParOf" srcId="{8574B90F-7373-4CFF-B982-F42305FE073C}" destId="{92466F7A-9F52-4D25-8ED0-5F86A9E78AAC}" srcOrd="4" destOrd="0" presId="urn:microsoft.com/office/officeart/2005/8/layout/lProcess3"/>
    <dgm:cxn modelId="{A59C02E9-F0ED-F248-BA0E-F206480825E4}" type="presParOf" srcId="{38D3359D-C23B-40D2-A99A-9F5FD39883AA}" destId="{D3A6749E-4265-4252-8DF6-4393A5DAB51E}" srcOrd="9" destOrd="0" presId="urn:microsoft.com/office/officeart/2005/8/layout/lProcess3"/>
    <dgm:cxn modelId="{AC8D4E61-AD61-4F47-88CD-77A255E01D53}" type="presParOf" srcId="{38D3359D-C23B-40D2-A99A-9F5FD39883AA}" destId="{FE61E730-3F2B-437C-B85F-4D665EBF0E23}" srcOrd="10" destOrd="0" presId="urn:microsoft.com/office/officeart/2005/8/layout/lProcess3"/>
    <dgm:cxn modelId="{000719D4-8CE3-AF46-BDC1-66FCAE2A77F0}" type="presParOf" srcId="{FE61E730-3F2B-437C-B85F-4D665EBF0E23}" destId="{5F6C58FB-C10F-4021-A1F8-DAAB5D2C6382}" srcOrd="0" destOrd="0" presId="urn:microsoft.com/office/officeart/2005/8/layout/lProcess3"/>
    <dgm:cxn modelId="{27C5957C-092F-904E-BDF3-7EB7B49792D7}" type="presParOf" srcId="{FE61E730-3F2B-437C-B85F-4D665EBF0E23}" destId="{5E10E14E-C9BD-4264-9A17-CC89D21F6200}" srcOrd="1" destOrd="0" presId="urn:microsoft.com/office/officeart/2005/8/layout/lProcess3"/>
    <dgm:cxn modelId="{99F4704F-9268-B540-B8DD-51968E85ED0C}" type="presParOf" srcId="{FE61E730-3F2B-437C-B85F-4D665EBF0E23}" destId="{0C59FC2A-F597-4047-84FE-899A6A74A0D1}" srcOrd="2" destOrd="0" presId="urn:microsoft.com/office/officeart/2005/8/layout/lProcess3"/>
    <dgm:cxn modelId="{D33090EB-5F4E-2F49-A79B-CBA65105717E}" type="presParOf" srcId="{FE61E730-3F2B-437C-B85F-4D665EBF0E23}" destId="{37B6A79F-3164-423F-AF6F-1E8E8E72508D}" srcOrd="3" destOrd="0" presId="urn:microsoft.com/office/officeart/2005/8/layout/lProcess3"/>
    <dgm:cxn modelId="{4167CD7E-7B90-5041-8E5D-04EF3B667821}" type="presParOf" srcId="{FE61E730-3F2B-437C-B85F-4D665EBF0E23}" destId="{B3D039EC-05A1-405B-9B3F-F15BCA2C1D6A}"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Revenue Growth</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5 years of CAGR</a:t>
          </a:r>
          <a:endParaRPr lang="en-US" sz="1600" dirty="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9.0%</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ROE</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7.4%</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Debt/ Equity </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0.5</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UBNT</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27.6%</a:t>
          </a: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12.2%</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27.5%</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52.2%</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0.7</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PEG</a:t>
          </a: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0.4</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6"/>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2">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2">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6"/>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2"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2">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6"/>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2">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2">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6"/>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2">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2">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6"/>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2">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2">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6"/>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2">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2">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0F397309-2B41-5042-9AE5-6C24F648C531}" type="presOf" srcId="{7453880C-8831-4BBE-B06C-999D92212409}" destId="{49D29610-DD67-4E9D-97A4-9730C769C272}"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F4CA5F25-9DF3-204F-903F-DD75AB315FFD}" type="presOf" srcId="{C5118BF9-0125-46FC-95AB-4E4B300B4DDA}" destId="{F5983728-5D0F-4338-BBC3-56205E5C0D81}" srcOrd="0" destOrd="0" presId="urn:microsoft.com/office/officeart/2005/8/layout/lProcess3"/>
    <dgm:cxn modelId="{50539D2F-C9B1-5D42-B87A-E7B903B4DC18}" type="presOf" srcId="{9A34AE61-7624-4DFD-8E75-E92A4E9A4235}" destId="{11347471-54A8-42C5-819C-B92A87390E22}" srcOrd="0" destOrd="0" presId="urn:microsoft.com/office/officeart/2005/8/layout/lProcess3"/>
    <dgm:cxn modelId="{BEF9A12F-A51F-AC41-9F37-8494C66D912B}" type="presOf" srcId="{CD6F93F1-FCED-461C-BE93-5CC9041A040B}" destId="{5F6C58FB-C10F-4021-A1F8-DAAB5D2C6382}"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369CDE38-32DB-46F8-988A-44E4CD2492E4}" srcId="{EF6217B0-EA77-48F1-AFBD-C6EBFB5BF7DF}" destId="{20434C70-3F1D-4272-9274-7B0312009542}" srcOrd="0" destOrd="0" parTransId="{571F3D54-3D3F-40C0-AD57-9B6DB19B811C}" sibTransId="{B49996F1-46A0-4AB8-8B22-AFD0518DC93E}"/>
    <dgm:cxn modelId="{E15FE63F-F549-0349-874A-09443CB89E1C}" type="presOf" srcId="{4619DA42-C396-4AA2-A892-8B877AB95689}" destId="{EADC5FA9-716F-4CFA-A6E2-51C639E7D755}" srcOrd="0" destOrd="0" presId="urn:microsoft.com/office/officeart/2005/8/layout/lProcess3"/>
    <dgm:cxn modelId="{4F72EF5E-410A-1C4B-AEB4-6D4449119A58}" type="presOf" srcId="{4821046A-86D4-4453-99C1-277E8BDF79E0}" destId="{FE41520E-6886-47EF-88A6-3D890CBA4F29}" srcOrd="0" destOrd="0" presId="urn:microsoft.com/office/officeart/2005/8/layout/lProcess3"/>
    <dgm:cxn modelId="{871D725F-F85C-BC43-9A9F-A8FBD21011A9}" type="presOf" srcId="{347ACA7E-7742-42F4-BEE5-70B43756AED1}" destId="{92466F7A-9F52-4D25-8ED0-5F86A9E78AAC}"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0E0D4D42-716F-6349-B590-65DE860A4351}" type="presOf" srcId="{DFB829F5-3497-4442-A983-2D287E15A15D}" destId="{3A980F5A-4466-452B-B914-3A9D26E3C528}" srcOrd="0" destOrd="0" presId="urn:microsoft.com/office/officeart/2005/8/layout/lProcess3"/>
    <dgm:cxn modelId="{70BF0843-56AC-4E0C-A31D-CA629B28BBC7}" srcId="{4619DA42-C396-4AA2-A892-8B877AB95689}" destId="{614FDC46-EF27-4147-AAB3-A9FAEB94F433}" srcOrd="0" destOrd="0" parTransId="{9F788E7F-B201-4C05-BEA5-69481A93EA2A}" sibTransId="{F32E41B1-079B-4606-BD4B-21811AB12D8A}"/>
    <dgm:cxn modelId="{F4D11365-C0D6-C24D-9815-9C125FA20914}" type="presOf" srcId="{4447E8B9-142F-4CDF-B2E7-F4DEAA0A513D}" destId="{507D1F77-52C9-4EE5-93A1-911F8809EAB5}" srcOrd="0" destOrd="0" presId="urn:microsoft.com/office/officeart/2005/8/layout/lProcess3"/>
    <dgm:cxn modelId="{08F5FF52-8A28-D249-BBE4-F145F10D6EAD}" type="presOf" srcId="{373C2F46-82AF-4B88-A3C2-2F7DF8EEE9FA}" destId="{0C59FC2A-F597-4047-84FE-899A6A74A0D1}"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6FC7B18D-4DF5-254F-8887-16C0FDAACFB4}" type="presOf" srcId="{614FDC46-EF27-4147-AAB3-A9FAEB94F433}" destId="{541E66C2-FE8D-4A85-8F9E-9DE0F5E1BB1D}" srcOrd="0" destOrd="0" presId="urn:microsoft.com/office/officeart/2005/8/layout/lProcess3"/>
    <dgm:cxn modelId="{7631A598-3D8D-4B4C-9D93-AD7E65F074C0}" type="presOf" srcId="{EF6217B0-EA77-48F1-AFBD-C6EBFB5BF7DF}" destId="{E141E35C-DBF6-4E91-9ACF-C2798F26A2DD}"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3ACF85A0-CF03-4357-BC0D-CDBF9E922236}" srcId="{EF6217B0-EA77-48F1-AFBD-C6EBFB5BF7DF}" destId="{7453880C-8831-4BBE-B06C-999D92212409}" srcOrd="1" destOrd="0" parTransId="{D1CEAE16-8837-46E9-8053-CBA93A9267CE}" sibTransId="{075CBB34-5189-419B-A1B1-58FE15CE6D7B}"/>
    <dgm:cxn modelId="{234BB2A5-9BB3-A649-B59D-4599F874F1AB}" type="presOf" srcId="{20434C70-3F1D-4272-9274-7B0312009542}" destId="{013CD3C3-7AD8-411F-8A7C-69BEA1DA9A5D}" srcOrd="0" destOrd="0" presId="urn:microsoft.com/office/officeart/2005/8/layout/lProcess3"/>
    <dgm:cxn modelId="{01738FA8-B3D6-1C4C-8D37-0AD152DD9EEE}" type="presOf" srcId="{98F0366E-CC41-44C9-B7FC-0D0799ACF4DF}" destId="{B3D039EC-05A1-405B-9B3F-F15BCA2C1D6A}" srcOrd="0" destOrd="0" presId="urn:microsoft.com/office/officeart/2005/8/layout/lProcess3"/>
    <dgm:cxn modelId="{AD87C5AC-92F2-44E1-A902-BB24F64A8BBD}" srcId="{CD6F93F1-FCED-461C-BE93-5CC9041A040B}" destId="{98F0366E-CC41-44C9-B7FC-0D0799ACF4DF}" srcOrd="1" destOrd="0" parTransId="{32F5250D-4E0E-41AA-9A6F-4EC815B713E4}" sibTransId="{6EC8E6AF-30C5-42CB-B2E2-2F5A4CD2BB6B}"/>
    <dgm:cxn modelId="{014D40B9-23B3-974A-93A5-E6EE1A4F462F}" type="presOf" srcId="{35411671-F7E7-4364-A5C2-32F63199C3E8}" destId="{38D3359D-C23B-40D2-A99A-9F5FD39883AA}" srcOrd="0" destOrd="0" presId="urn:microsoft.com/office/officeart/2005/8/layout/lProcess3"/>
    <dgm:cxn modelId="{3F5515D7-0083-ED48-B080-E0A788F44F92}" type="presOf" srcId="{67E2C97B-640D-4B70-A002-88297B90E636}" destId="{86BDE5DD-6D0C-4F1B-8FF4-73DB6CBC77DD}" srcOrd="0" destOrd="0" presId="urn:microsoft.com/office/officeart/2005/8/layout/lProcess3"/>
    <dgm:cxn modelId="{9F379CD7-2D26-BC42-AECF-135CF1FB0E35}" type="presOf" srcId="{32910D81-1A10-445B-A05D-13F974675E06}" destId="{51EC903C-8A60-4649-A668-B2BB21BAB01A}" srcOrd="0" destOrd="0" presId="urn:microsoft.com/office/officeart/2005/8/layout/lProcess3"/>
    <dgm:cxn modelId="{CDCB29E1-A839-FE49-BAEA-71B322DDA833}" type="presOf" srcId="{F4193131-7D5F-417D-9022-2A475A3242D1}" destId="{BDF7F919-2FCE-4FC8-8F70-4D9B39CF80EB}"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3BB08BEF-6F10-3F46-9CF1-9C575AB16FAC}" type="presOf" srcId="{EAEA4983-FC1F-4521-9F3B-9B1BA6EB1D9A}" destId="{87A28677-5C43-4E41-83BA-D91394607A64}" srcOrd="0" destOrd="0" presId="urn:microsoft.com/office/officeart/2005/8/layout/lProcess3"/>
    <dgm:cxn modelId="{0FD34DF0-74AB-4E57-91E4-193DEC5B3EC2}" srcId="{4821046A-86D4-4453-99C1-277E8BDF79E0}" destId="{DFB829F5-3497-4442-A983-2D287E15A15D}" srcOrd="0" destOrd="0" parTransId="{91FAEAB4-8725-43F2-906A-C81883DDCE12}" sibTransId="{F05E8715-A4C0-48B2-9689-DB30AC0A72C1}"/>
    <dgm:cxn modelId="{03DDEBF1-CDB5-4287-8C20-66BC1B5F24AD}" srcId="{35411671-F7E7-4364-A5C2-32F63199C3E8}" destId="{4619DA42-C396-4AA2-A892-8B877AB95689}" srcOrd="1" destOrd="0" parTransId="{4F38F49F-3184-4E8B-8DCF-5189BF7713D9}" sibTransId="{FEA4B693-54A9-4427-B66E-38D2E99D59F6}"/>
    <dgm:cxn modelId="{8A1F79F3-830F-CA4C-801C-9E08E617EF4B}" type="presParOf" srcId="{38D3359D-C23B-40D2-A99A-9F5FD39883AA}" destId="{4F28D1ED-91B5-474E-B71A-E9598885B486}" srcOrd="0" destOrd="0" presId="urn:microsoft.com/office/officeart/2005/8/layout/lProcess3"/>
    <dgm:cxn modelId="{3DB3691A-6E35-5F44-8B16-58563FBB7375}" type="presParOf" srcId="{4F28D1ED-91B5-474E-B71A-E9598885B486}" destId="{11347471-54A8-42C5-819C-B92A87390E22}" srcOrd="0" destOrd="0" presId="urn:microsoft.com/office/officeart/2005/8/layout/lProcess3"/>
    <dgm:cxn modelId="{57757308-8529-2A45-A3FA-880A1B3DD1DE}" type="presParOf" srcId="{4F28D1ED-91B5-474E-B71A-E9598885B486}" destId="{E1A7F01C-A3F5-4390-9D70-91C6B58175DB}" srcOrd="1" destOrd="0" presId="urn:microsoft.com/office/officeart/2005/8/layout/lProcess3"/>
    <dgm:cxn modelId="{7C31C6BD-DA17-6844-8E6E-758A638FE93E}" type="presParOf" srcId="{4F28D1ED-91B5-474E-B71A-E9598885B486}" destId="{F5983728-5D0F-4338-BBC3-56205E5C0D81}" srcOrd="2" destOrd="0" presId="urn:microsoft.com/office/officeart/2005/8/layout/lProcess3"/>
    <dgm:cxn modelId="{B02894CA-A985-BB43-8A8A-452CDBD256F9}" type="presParOf" srcId="{4F28D1ED-91B5-474E-B71A-E9598885B486}" destId="{5B0320B7-357B-48C0-984F-BF1D5981316A}" srcOrd="3" destOrd="0" presId="urn:microsoft.com/office/officeart/2005/8/layout/lProcess3"/>
    <dgm:cxn modelId="{4D39BCFF-6521-3B41-BF76-176FA09C850C}" type="presParOf" srcId="{4F28D1ED-91B5-474E-B71A-E9598885B486}" destId="{51EC903C-8A60-4649-A668-B2BB21BAB01A}" srcOrd="4" destOrd="0" presId="urn:microsoft.com/office/officeart/2005/8/layout/lProcess3"/>
    <dgm:cxn modelId="{4134DDEF-C489-E943-B752-04D30B4C4D94}" type="presParOf" srcId="{38D3359D-C23B-40D2-A99A-9F5FD39883AA}" destId="{5D8F92DE-D144-4FBA-9239-9A7092BE954E}" srcOrd="1" destOrd="0" presId="urn:microsoft.com/office/officeart/2005/8/layout/lProcess3"/>
    <dgm:cxn modelId="{18D1179D-285A-0D45-A582-BD362113E833}" type="presParOf" srcId="{38D3359D-C23B-40D2-A99A-9F5FD39883AA}" destId="{E925652D-C43F-4659-91E5-1FF5D5931260}" srcOrd="2" destOrd="0" presId="urn:microsoft.com/office/officeart/2005/8/layout/lProcess3"/>
    <dgm:cxn modelId="{345E1D22-2CB1-214D-B598-9643D20A9C18}" type="presParOf" srcId="{E925652D-C43F-4659-91E5-1FF5D5931260}" destId="{EADC5FA9-716F-4CFA-A6E2-51C639E7D755}" srcOrd="0" destOrd="0" presId="urn:microsoft.com/office/officeart/2005/8/layout/lProcess3"/>
    <dgm:cxn modelId="{81D68CBA-0FA5-FE43-A506-1F0AE08FACD8}" type="presParOf" srcId="{E925652D-C43F-4659-91E5-1FF5D5931260}" destId="{DC40744A-AE16-4947-9B23-920B9E8D28D2}" srcOrd="1" destOrd="0" presId="urn:microsoft.com/office/officeart/2005/8/layout/lProcess3"/>
    <dgm:cxn modelId="{778E6242-BF6F-4B45-ACF2-EB43C71DD036}" type="presParOf" srcId="{E925652D-C43F-4659-91E5-1FF5D5931260}" destId="{541E66C2-FE8D-4A85-8F9E-9DE0F5E1BB1D}" srcOrd="2" destOrd="0" presId="urn:microsoft.com/office/officeart/2005/8/layout/lProcess3"/>
    <dgm:cxn modelId="{F3E5F6F2-9DF9-BC4A-8CD6-A3BB24660BF6}" type="presParOf" srcId="{E925652D-C43F-4659-91E5-1FF5D5931260}" destId="{9A3EB95B-4479-441A-906B-935A65802779}" srcOrd="3" destOrd="0" presId="urn:microsoft.com/office/officeart/2005/8/layout/lProcess3"/>
    <dgm:cxn modelId="{956D00B8-541D-4C47-AF18-4450667B8930}" type="presParOf" srcId="{E925652D-C43F-4659-91E5-1FF5D5931260}" destId="{87A28677-5C43-4E41-83BA-D91394607A64}" srcOrd="4" destOrd="0" presId="urn:microsoft.com/office/officeart/2005/8/layout/lProcess3"/>
    <dgm:cxn modelId="{7A7214A7-499C-FD4F-999E-5531CAFD9943}" type="presParOf" srcId="{38D3359D-C23B-40D2-A99A-9F5FD39883AA}" destId="{37160722-E2CF-4220-A099-1D4290966BC7}" srcOrd="3" destOrd="0" presId="urn:microsoft.com/office/officeart/2005/8/layout/lProcess3"/>
    <dgm:cxn modelId="{07E01DEE-4C19-724F-95F7-CF674451AFB1}" type="presParOf" srcId="{38D3359D-C23B-40D2-A99A-9F5FD39883AA}" destId="{554C6FDA-DBF2-4702-A3D1-FD4412E84E68}" srcOrd="4" destOrd="0" presId="urn:microsoft.com/office/officeart/2005/8/layout/lProcess3"/>
    <dgm:cxn modelId="{E1659D6B-D728-874B-BC6E-198A1478096B}" type="presParOf" srcId="{554C6FDA-DBF2-4702-A3D1-FD4412E84E68}" destId="{E141E35C-DBF6-4E91-9ACF-C2798F26A2DD}" srcOrd="0" destOrd="0" presId="urn:microsoft.com/office/officeart/2005/8/layout/lProcess3"/>
    <dgm:cxn modelId="{B1D644E2-7183-9F4A-B838-AE46CFD08BFF}" type="presParOf" srcId="{554C6FDA-DBF2-4702-A3D1-FD4412E84E68}" destId="{18B6C99B-7F3F-4E1F-A8E7-0B037ADB840C}" srcOrd="1" destOrd="0" presId="urn:microsoft.com/office/officeart/2005/8/layout/lProcess3"/>
    <dgm:cxn modelId="{F962EF94-25DA-4943-93C4-9BB9092236D7}" type="presParOf" srcId="{554C6FDA-DBF2-4702-A3D1-FD4412E84E68}" destId="{013CD3C3-7AD8-411F-8A7C-69BEA1DA9A5D}" srcOrd="2" destOrd="0" presId="urn:microsoft.com/office/officeart/2005/8/layout/lProcess3"/>
    <dgm:cxn modelId="{55BC5A23-99CD-4246-905B-71167D01915A}" type="presParOf" srcId="{554C6FDA-DBF2-4702-A3D1-FD4412E84E68}" destId="{34759811-116A-4205-AC32-CD2666CD59FE}" srcOrd="3" destOrd="0" presId="urn:microsoft.com/office/officeart/2005/8/layout/lProcess3"/>
    <dgm:cxn modelId="{FEA70B99-7AC1-3F4C-B8A5-1D150B101DF1}" type="presParOf" srcId="{554C6FDA-DBF2-4702-A3D1-FD4412E84E68}" destId="{49D29610-DD67-4E9D-97A4-9730C769C272}" srcOrd="4" destOrd="0" presId="urn:microsoft.com/office/officeart/2005/8/layout/lProcess3"/>
    <dgm:cxn modelId="{4DD8AC52-9877-014E-B017-14455534CE09}" type="presParOf" srcId="{38D3359D-C23B-40D2-A99A-9F5FD39883AA}" destId="{03F7121E-83E9-48E9-92E2-7840DBE76F3A}" srcOrd="5" destOrd="0" presId="urn:microsoft.com/office/officeart/2005/8/layout/lProcess3"/>
    <dgm:cxn modelId="{F0F94B45-B8BE-7549-B856-49D5DFA3DC88}" type="presParOf" srcId="{38D3359D-C23B-40D2-A99A-9F5FD39883AA}" destId="{FBDEEE3D-61A9-4961-B7F4-728786804DBB}" srcOrd="6" destOrd="0" presId="urn:microsoft.com/office/officeart/2005/8/layout/lProcess3"/>
    <dgm:cxn modelId="{6DB8949B-F5FA-DA4C-91E4-8A241B9F7898}" type="presParOf" srcId="{FBDEEE3D-61A9-4961-B7F4-728786804DBB}" destId="{FE41520E-6886-47EF-88A6-3D890CBA4F29}" srcOrd="0" destOrd="0" presId="urn:microsoft.com/office/officeart/2005/8/layout/lProcess3"/>
    <dgm:cxn modelId="{69654483-9112-E24A-A996-9B54F3096756}" type="presParOf" srcId="{FBDEEE3D-61A9-4961-B7F4-728786804DBB}" destId="{58148DD7-FBCA-48B6-96EA-68FA5A901879}" srcOrd="1" destOrd="0" presId="urn:microsoft.com/office/officeart/2005/8/layout/lProcess3"/>
    <dgm:cxn modelId="{4A882BC9-56F0-C446-A8A3-40DD4830318E}" type="presParOf" srcId="{FBDEEE3D-61A9-4961-B7F4-728786804DBB}" destId="{3A980F5A-4466-452B-B914-3A9D26E3C528}" srcOrd="2" destOrd="0" presId="urn:microsoft.com/office/officeart/2005/8/layout/lProcess3"/>
    <dgm:cxn modelId="{6A3D3C62-D1FF-F94D-93DA-79CF6CD95796}" type="presParOf" srcId="{FBDEEE3D-61A9-4961-B7F4-728786804DBB}" destId="{2618CB6C-E954-4A8F-A424-C2EBEB79E56C}" srcOrd="3" destOrd="0" presId="urn:microsoft.com/office/officeart/2005/8/layout/lProcess3"/>
    <dgm:cxn modelId="{18A24851-53B3-CA49-9D91-3863A50C9F23}" type="presParOf" srcId="{FBDEEE3D-61A9-4961-B7F4-728786804DBB}" destId="{507D1F77-52C9-4EE5-93A1-911F8809EAB5}" srcOrd="4" destOrd="0" presId="urn:microsoft.com/office/officeart/2005/8/layout/lProcess3"/>
    <dgm:cxn modelId="{9237A405-6BD4-6144-BE15-7AA8670DC763}" type="presParOf" srcId="{38D3359D-C23B-40D2-A99A-9F5FD39883AA}" destId="{6B11B89B-1A4F-4A8D-BC2D-08065B189D97}" srcOrd="7" destOrd="0" presId="urn:microsoft.com/office/officeart/2005/8/layout/lProcess3"/>
    <dgm:cxn modelId="{E428F04A-EF68-424C-9B3A-9377760C0ACA}" type="presParOf" srcId="{38D3359D-C23B-40D2-A99A-9F5FD39883AA}" destId="{8574B90F-7373-4CFF-B982-F42305FE073C}" srcOrd="8" destOrd="0" presId="urn:microsoft.com/office/officeart/2005/8/layout/lProcess3"/>
    <dgm:cxn modelId="{0029041D-8CF4-5348-8164-2D8C2F3FABEF}" type="presParOf" srcId="{8574B90F-7373-4CFF-B982-F42305FE073C}" destId="{86BDE5DD-6D0C-4F1B-8FF4-73DB6CBC77DD}" srcOrd="0" destOrd="0" presId="urn:microsoft.com/office/officeart/2005/8/layout/lProcess3"/>
    <dgm:cxn modelId="{2251E3F8-30CE-DF49-A7F5-EEC56EFE669E}" type="presParOf" srcId="{8574B90F-7373-4CFF-B982-F42305FE073C}" destId="{B999A0F9-241E-4EC4-9E35-DFB9AC42F407}" srcOrd="1" destOrd="0" presId="urn:microsoft.com/office/officeart/2005/8/layout/lProcess3"/>
    <dgm:cxn modelId="{9063ABB9-DD26-A04B-BC23-4803B1B1529E}" type="presParOf" srcId="{8574B90F-7373-4CFF-B982-F42305FE073C}" destId="{BDF7F919-2FCE-4FC8-8F70-4D9B39CF80EB}" srcOrd="2" destOrd="0" presId="urn:microsoft.com/office/officeart/2005/8/layout/lProcess3"/>
    <dgm:cxn modelId="{982CCCAE-9257-CF48-B5E5-BF786932162B}" type="presParOf" srcId="{8574B90F-7373-4CFF-B982-F42305FE073C}" destId="{2ACFC25F-3FDF-4C61-9ADE-F9293437F6B0}" srcOrd="3" destOrd="0" presId="urn:microsoft.com/office/officeart/2005/8/layout/lProcess3"/>
    <dgm:cxn modelId="{F6384BC1-5AA2-4B41-8AAA-B38EA8EB65B4}" type="presParOf" srcId="{8574B90F-7373-4CFF-B982-F42305FE073C}" destId="{92466F7A-9F52-4D25-8ED0-5F86A9E78AAC}" srcOrd="4" destOrd="0" presId="urn:microsoft.com/office/officeart/2005/8/layout/lProcess3"/>
    <dgm:cxn modelId="{52E164F5-AF7E-7943-AF72-8FBEE6F20FD0}" type="presParOf" srcId="{38D3359D-C23B-40D2-A99A-9F5FD39883AA}" destId="{D3A6749E-4265-4252-8DF6-4393A5DAB51E}" srcOrd="9" destOrd="0" presId="urn:microsoft.com/office/officeart/2005/8/layout/lProcess3"/>
    <dgm:cxn modelId="{A03F30D1-ED8F-A543-87FA-7F07E71929DD}" type="presParOf" srcId="{38D3359D-C23B-40D2-A99A-9F5FD39883AA}" destId="{FE61E730-3F2B-437C-B85F-4D665EBF0E23}" srcOrd="10" destOrd="0" presId="urn:microsoft.com/office/officeart/2005/8/layout/lProcess3"/>
    <dgm:cxn modelId="{3101B3A0-96F9-704D-AE22-20060C14A33C}" type="presParOf" srcId="{FE61E730-3F2B-437C-B85F-4D665EBF0E23}" destId="{5F6C58FB-C10F-4021-A1F8-DAAB5D2C6382}" srcOrd="0" destOrd="0" presId="urn:microsoft.com/office/officeart/2005/8/layout/lProcess3"/>
    <dgm:cxn modelId="{C5C4E67F-0622-D346-B482-E6DDE93A3285}" type="presParOf" srcId="{FE61E730-3F2B-437C-B85F-4D665EBF0E23}" destId="{5E10E14E-C9BD-4264-9A17-CC89D21F6200}" srcOrd="1" destOrd="0" presId="urn:microsoft.com/office/officeart/2005/8/layout/lProcess3"/>
    <dgm:cxn modelId="{61BED62E-CA2E-CD49-AE83-900071101B3C}" type="presParOf" srcId="{FE61E730-3F2B-437C-B85F-4D665EBF0E23}" destId="{0C59FC2A-F597-4047-84FE-899A6A74A0D1}" srcOrd="2" destOrd="0" presId="urn:microsoft.com/office/officeart/2005/8/layout/lProcess3"/>
    <dgm:cxn modelId="{0DC02A1C-8622-874C-95E9-90FC185BED50}" type="presParOf" srcId="{FE61E730-3F2B-437C-B85F-4D665EBF0E23}" destId="{37B6A79F-3164-423F-AF6F-1E8E8E72508D}" srcOrd="3" destOrd="0" presId="urn:microsoft.com/office/officeart/2005/8/layout/lProcess3"/>
    <dgm:cxn modelId="{4C41079D-3F6B-254D-AA9F-CF7A834D351A}" type="presParOf" srcId="{FE61E730-3F2B-437C-B85F-4D665EBF0E23}" destId="{B3D039EC-05A1-405B-9B3F-F15BCA2C1D6A}"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411671-F7E7-4364-A5C2-32F63199C3E8}"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4619DA42-C396-4AA2-A892-8B877AB95689}">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Revenue Growth</a:t>
          </a:r>
          <a:endParaRPr lang="en-US" sz="1600" dirty="0">
            <a:solidFill>
              <a:schemeClr val="tx1">
                <a:lumMod val="65000"/>
                <a:lumOff val="35000"/>
              </a:schemeClr>
            </a:solidFill>
            <a:latin typeface="Arial" charset="0"/>
            <a:ea typeface="Arial" charset="0"/>
            <a:cs typeface="Arial" charset="0"/>
          </a:endParaRPr>
        </a:p>
      </dgm:t>
    </dgm:pt>
    <dgm:pt modelId="{4F38F49F-3184-4E8B-8DCF-5189BF7713D9}" type="par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EA4B693-54A9-4427-B66E-38D2E99D59F6}" type="sibTrans" cxnId="{03DDEBF1-CDB5-4287-8C20-66BC1B5F24A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0434C70-3F1D-4272-9274-7B0312009542}">
      <dgm:prSet phldrT="[Text]" custT="1"/>
      <dgm:spPr/>
      <dgm:t>
        <a:bodyPr/>
        <a:lstStyle/>
        <a:p>
          <a:r>
            <a:rPr lang="en-US" sz="1600" dirty="0">
              <a:solidFill>
                <a:schemeClr val="tx1">
                  <a:lumMod val="65000"/>
                  <a:lumOff val="35000"/>
                </a:schemeClr>
              </a:solidFill>
              <a:latin typeface="Arial" charset="0"/>
              <a:ea typeface="Arial" charset="0"/>
              <a:cs typeface="Arial" charset="0"/>
            </a:rPr>
            <a:t>13.0%</a:t>
          </a:r>
        </a:p>
      </dgm:t>
    </dgm:pt>
    <dgm:pt modelId="{571F3D54-3D3F-40C0-AD57-9B6DB19B811C}" type="par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B49996F1-46A0-4AB8-8B22-AFD0518DC93E}" type="sibTrans" cxnId="{369CDE38-32DB-46F8-988A-44E4CD2492E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821046A-86D4-4453-99C1-277E8BDF79E0}">
      <dgm:prSet phldrT="[Text]" custT="1"/>
      <dgm:spPr/>
      <dgm:t>
        <a:bodyPr/>
        <a:lstStyle/>
        <a:p>
          <a:r>
            <a:rPr lang="en-US" sz="1600" dirty="0">
              <a:solidFill>
                <a:schemeClr val="tx1">
                  <a:lumMod val="65000"/>
                  <a:lumOff val="35000"/>
                </a:schemeClr>
              </a:solidFill>
              <a:latin typeface="Arial" charset="0"/>
              <a:ea typeface="Arial" charset="0"/>
              <a:cs typeface="Arial" charset="0"/>
            </a:rPr>
            <a:t>ROE</a:t>
          </a:r>
        </a:p>
      </dgm:t>
    </dgm:pt>
    <dgm:pt modelId="{D6D8CCD0-FD8E-462F-A572-75CB21F1773F}" type="par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A81DDE39-682B-4D05-9146-FF63AA9A83AA}" type="sibTrans" cxnId="{FD7C090F-6A86-4037-A3DC-64C22C1E112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FB829F5-3497-4442-A983-2D287E15A15D}">
      <dgm:prSet phldrT="[Text]" custT="1"/>
      <dgm:spPr/>
      <dgm:t>
        <a:bodyPr/>
        <a:lstStyle/>
        <a:p>
          <a:r>
            <a:rPr lang="en-US" sz="1600" dirty="0">
              <a:solidFill>
                <a:schemeClr val="tx1">
                  <a:lumMod val="65000"/>
                  <a:lumOff val="35000"/>
                </a:schemeClr>
              </a:solidFill>
              <a:latin typeface="Arial" charset="0"/>
              <a:ea typeface="Arial" charset="0"/>
              <a:cs typeface="Arial" charset="0"/>
            </a:rPr>
            <a:t>16.2%</a:t>
          </a:r>
        </a:p>
      </dgm:t>
    </dgm:pt>
    <dgm:pt modelId="{91FAEAB4-8725-43F2-906A-C81883DDCE12}" type="par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05E8715-A4C0-48B2-9689-DB30AC0A72C1}" type="sibTrans" cxnId="{0FD34DF0-74AB-4E57-91E4-193DEC5B3EC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4193131-7D5F-417D-9022-2A475A3242D1}">
      <dgm:prSet phldrT="[Text]" custT="1"/>
      <dgm:spPr/>
      <dgm:t>
        <a:bodyPr/>
        <a:lstStyle/>
        <a:p>
          <a:r>
            <a:rPr lang="en-US" sz="1600" dirty="0">
              <a:solidFill>
                <a:schemeClr val="tx1">
                  <a:lumMod val="65000"/>
                  <a:lumOff val="35000"/>
                </a:schemeClr>
              </a:solidFill>
              <a:latin typeface="Arial" charset="0"/>
              <a:ea typeface="Arial" charset="0"/>
              <a:cs typeface="Arial" charset="0"/>
            </a:rPr>
            <a:t>-</a:t>
          </a:r>
        </a:p>
      </dgm:t>
    </dgm:pt>
    <dgm:pt modelId="{9EFAFD7C-AABC-44B9-9001-8BB911AFBD78}" type="par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F9738CC-1AE1-4200-9FA8-EFD91691764F}" type="sibTrans" cxnId="{7F2F7141-434D-424B-8A6A-918B1E671DE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D6F93F1-FCED-461C-BE93-5CC9041A040B}">
      <dgm:prSet phldrT="[Text]" custT="1"/>
      <dgm:spPr/>
      <dgm:t>
        <a:bodyPr/>
        <a:lstStyle/>
        <a:p>
          <a:r>
            <a:rPr lang="en-US" sz="1600" dirty="0">
              <a:solidFill>
                <a:schemeClr val="tx1">
                  <a:lumMod val="65000"/>
                  <a:lumOff val="35000"/>
                </a:schemeClr>
              </a:solidFill>
              <a:latin typeface="Arial" charset="0"/>
              <a:ea typeface="Arial" charset="0"/>
              <a:cs typeface="Arial" charset="0"/>
            </a:rPr>
            <a:t>Debt/ Equity </a:t>
          </a:r>
        </a:p>
      </dgm:t>
    </dgm:pt>
    <dgm:pt modelId="{4A9D6C11-D58C-4F7C-8118-865C988C97DA}" type="par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C3014BD-D08F-4F1A-A16E-A0878818532F}" type="sibTrans" cxnId="{7E2ECFE3-175D-48B3-8BDB-A7CE6950DE8A}">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73C2F46-82AF-4B88-A3C2-2F7DF8EEE9FA}">
      <dgm:prSet phldrT="[Text]" custT="1"/>
      <dgm:spPr/>
      <dgm:t>
        <a:bodyPr/>
        <a:lstStyle/>
        <a:p>
          <a:r>
            <a:rPr lang="en-US" sz="1600" dirty="0">
              <a:solidFill>
                <a:schemeClr val="tx1">
                  <a:lumMod val="65000"/>
                  <a:lumOff val="35000"/>
                </a:schemeClr>
              </a:solidFill>
              <a:latin typeface="Arial" charset="0"/>
              <a:ea typeface="Arial" charset="0"/>
              <a:cs typeface="Arial" charset="0"/>
            </a:rPr>
            <a:t>0.6</a:t>
          </a:r>
        </a:p>
      </dgm:t>
    </dgm:pt>
    <dgm:pt modelId="{2DB2A227-9A33-4A56-881E-CC8199BEC6E8}" type="par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68C5806-1724-42CB-8A88-6C6F58041D16}" type="sibTrans" cxnId="{E0C43780-5548-43B3-A609-BD6541C80040}">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A34AE61-7624-4DFD-8E75-E92A4E9A4235}">
      <dgm:prSet phldrT="[Text]" custT="1"/>
      <dgm:spPr/>
      <dgm:t>
        <a:bodyPr/>
        <a:lstStyle/>
        <a:p>
          <a:r>
            <a:rPr lang="en-US" sz="1600" dirty="0">
              <a:solidFill>
                <a:schemeClr val="tx1">
                  <a:lumMod val="65000"/>
                  <a:lumOff val="35000"/>
                </a:schemeClr>
              </a:solidFill>
              <a:latin typeface="Arial" charset="0"/>
              <a:ea typeface="Arial" charset="0"/>
              <a:cs typeface="Arial" charset="0"/>
            </a:rPr>
            <a:t>Buy Criteria</a:t>
          </a:r>
        </a:p>
      </dgm:t>
    </dgm:pt>
    <dgm:pt modelId="{B2C34D17-42DE-4F01-83F9-31C1F44280EC}" type="par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554B186-4197-44D9-AC2C-F100B7CBCA52}" type="sibTrans" cxnId="{D0F35F35-B1A3-4036-93E1-7D81BD3AD00B}">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C5118BF9-0125-46FC-95AB-4E4B300B4DDA}">
      <dgm:prSet phldrT="[Text]" custT="1"/>
      <dgm:spPr/>
      <dgm:t>
        <a:bodyPr/>
        <a:lstStyle/>
        <a:p>
          <a:r>
            <a:rPr lang="en-US" sz="1600" dirty="0">
              <a:solidFill>
                <a:schemeClr val="tx1">
                  <a:lumMod val="65000"/>
                  <a:lumOff val="35000"/>
                </a:schemeClr>
              </a:solidFill>
              <a:latin typeface="Arial" charset="0"/>
              <a:ea typeface="Arial" charset="0"/>
              <a:cs typeface="Arial" charset="0"/>
            </a:rPr>
            <a:t>Industry Average </a:t>
          </a:r>
        </a:p>
      </dgm:t>
    </dgm:pt>
    <dgm:pt modelId="{B36CD523-AA4E-451D-A661-B9A262FC1F41}" type="par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2BA87A89-E8C9-457F-9846-45FB054EE557}" type="sibTrans" cxnId="{68757EE3-149B-42F3-ADAD-B0628E3CC749}">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2910D81-1A10-445B-A05D-13F974675E06}">
      <dgm:prSet phldrT="[Text]" custT="1"/>
      <dgm:spPr/>
      <dgm:t>
        <a:bodyPr/>
        <a:lstStyle/>
        <a:p>
          <a:r>
            <a:rPr lang="en-US" sz="1600" b="1" dirty="0">
              <a:solidFill>
                <a:schemeClr val="tx1">
                  <a:lumMod val="65000"/>
                  <a:lumOff val="35000"/>
                </a:schemeClr>
              </a:solidFill>
              <a:latin typeface="Arial" charset="0"/>
              <a:ea typeface="Arial" charset="0"/>
              <a:cs typeface="Arial" charset="0"/>
            </a:rPr>
            <a:t>BMY</a:t>
          </a:r>
        </a:p>
      </dgm:t>
    </dgm:pt>
    <dgm:pt modelId="{4DE54520-783E-4CD2-BEF8-015A55F416A2}" type="par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36305FE-5048-4197-88C0-02FCE71E3F5C}" type="sibTrans" cxnId="{9700B6E9-7552-47E2-B0BD-365E891A528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14FDC46-EF27-4147-AAB3-A9FAEB94F433}">
      <dgm:prSet phldrT="[Text]" custT="1"/>
      <dgm:spPr/>
      <dgm:t>
        <a:bodyPr/>
        <a:lstStyle/>
        <a:p>
          <a:r>
            <a:rPr lang="en-US" sz="1600" dirty="0">
              <a:solidFill>
                <a:schemeClr val="tx1">
                  <a:lumMod val="65000"/>
                  <a:lumOff val="35000"/>
                </a:schemeClr>
              </a:solidFill>
              <a:latin typeface="Arial" charset="0"/>
              <a:ea typeface="Arial" charset="0"/>
              <a:cs typeface="Arial" charset="0"/>
            </a:rPr>
            <a:t>-1.6%</a:t>
          </a:r>
        </a:p>
      </dgm:t>
    </dgm:pt>
    <dgm:pt modelId="{9F788E7F-B201-4C05-BEA5-69481A93EA2A}" type="par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F32E41B1-079B-4606-BD4B-21811AB12D8A}" type="sibTrans" cxnId="{70BF0843-56AC-4E0C-A31D-CA629B28BBC7}">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7453880C-8831-4BBE-B06C-999D92212409}">
      <dgm:prSet phldrT="[Text]" custT="1"/>
      <dgm:spPr/>
      <dgm:t>
        <a:bodyPr/>
        <a:lstStyle/>
        <a:p>
          <a:r>
            <a:rPr lang="en-US" sz="1600" b="1" dirty="0">
              <a:solidFill>
                <a:schemeClr val="tx1">
                  <a:lumMod val="65000"/>
                  <a:lumOff val="35000"/>
                </a:schemeClr>
              </a:solidFill>
              <a:latin typeface="Arial" charset="0"/>
              <a:ea typeface="Arial" charset="0"/>
              <a:cs typeface="Arial" charset="0"/>
            </a:rPr>
            <a:t>11.8%</a:t>
          </a:r>
        </a:p>
      </dgm:t>
    </dgm:pt>
    <dgm:pt modelId="{D1CEAE16-8837-46E9-8053-CBA93A9267CE}" type="par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075CBB34-5189-419B-A1B1-58FE15CE6D7B}" type="sibTrans" cxnId="{3ACF85A0-CF03-4357-BC0D-CDBF9E922236}">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447E8B9-142F-4CDF-B2E7-F4DEAA0A513D}">
      <dgm:prSet phldrT="[Text]" custT="1"/>
      <dgm:spPr/>
      <dgm:t>
        <a:bodyPr/>
        <a:lstStyle/>
        <a:p>
          <a:r>
            <a:rPr lang="en-US" sz="1600" b="1" dirty="0">
              <a:solidFill>
                <a:schemeClr val="tx1">
                  <a:lumMod val="65000"/>
                  <a:lumOff val="35000"/>
                </a:schemeClr>
              </a:solidFill>
              <a:latin typeface="Arial" charset="0"/>
              <a:ea typeface="Arial" charset="0"/>
              <a:cs typeface="Arial" charset="0"/>
            </a:rPr>
            <a:t>33.6%</a:t>
          </a:r>
        </a:p>
      </dgm:t>
    </dgm:pt>
    <dgm:pt modelId="{0CDCD34E-51BA-4492-9EC7-E0F9DC00D081}" type="par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BF61AEB-FC9A-4126-9CBB-FF890C7E8BA8}" type="sibTrans" cxnId="{018D189D-C959-4EE1-A985-6DE78A384B54}">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47ACA7E-7742-42F4-BEE5-70B43756AED1}">
      <dgm:prSet phldrT="[Text]" custT="1"/>
      <dgm:spPr/>
      <dgm:t>
        <a:bodyPr/>
        <a:lstStyle/>
        <a:p>
          <a:r>
            <a:rPr lang="en-US" sz="1600" b="1" dirty="0">
              <a:solidFill>
                <a:schemeClr val="tx1">
                  <a:lumMod val="65000"/>
                  <a:lumOff val="35000"/>
                </a:schemeClr>
              </a:solidFill>
              <a:latin typeface="Arial" charset="0"/>
              <a:ea typeface="Arial" charset="0"/>
              <a:cs typeface="Arial" charset="0"/>
            </a:rPr>
            <a:t>1.4</a:t>
          </a:r>
        </a:p>
      </dgm:t>
    </dgm:pt>
    <dgm:pt modelId="{16737F49-96BD-4F0D-A4AE-01F3F49FAC45}" type="par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4AD91636-FCF3-4D49-8FAF-370709227ED1}" type="sibTrans" cxnId="{C1F44401-F1EA-4A31-9688-D0F6C1E49488}">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7E2C97B-640D-4B70-A002-88297B90E636}">
      <dgm:prSet phldrT="[Text]" custT="1"/>
      <dgm:spPr/>
      <dgm:t>
        <a:bodyPr/>
        <a:lstStyle/>
        <a:p>
          <a:r>
            <a:rPr lang="en-US" sz="1600" dirty="0">
              <a:solidFill>
                <a:schemeClr val="tx1">
                  <a:lumMod val="65000"/>
                  <a:lumOff val="35000"/>
                </a:schemeClr>
              </a:solidFill>
              <a:latin typeface="Arial" charset="0"/>
              <a:ea typeface="Arial" charset="0"/>
              <a:cs typeface="Arial" charset="0"/>
            </a:rPr>
            <a:t>PEG</a:t>
          </a:r>
        </a:p>
      </dgm:t>
    </dgm:pt>
    <dgm:pt modelId="{2D874767-FCB3-4EDB-AB92-D39022CB221B}" type="sib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CBC4A39-3F98-464C-8AB0-6BD2E5A84B68}" type="parTrans" cxnId="{53522DE9-53FA-431A-B782-76BADF64E5A1}">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98F0366E-CC41-44C9-B7FC-0D0799ACF4DF}">
      <dgm:prSet phldrT="[Text]" custT="1"/>
      <dgm:spPr/>
      <dgm:t>
        <a:bodyPr/>
        <a:lstStyle/>
        <a:p>
          <a:r>
            <a:rPr lang="en-US" sz="1600" b="1" dirty="0">
              <a:solidFill>
                <a:schemeClr val="tx1">
                  <a:lumMod val="65000"/>
                  <a:lumOff val="35000"/>
                </a:schemeClr>
              </a:solidFill>
              <a:latin typeface="Arial" charset="0"/>
              <a:ea typeface="Arial" charset="0"/>
              <a:cs typeface="Arial" charset="0"/>
            </a:rPr>
            <a:t>0.5</a:t>
          </a:r>
        </a:p>
      </dgm:t>
    </dgm:pt>
    <dgm:pt modelId="{32F5250D-4E0E-41AA-9A6F-4EC815B713E4}" type="par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6EC8E6AF-30C5-42CB-B2E2-2F5A4CD2BB6B}" type="sibTrans" cxnId="{AD87C5AC-92F2-44E1-A902-BB24F64A8BB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F6217B0-EA77-48F1-AFBD-C6EBFB5BF7DF}">
      <dgm:prSet phldrT="[Text]" custT="1"/>
      <dgm:spPr/>
      <dgm:t>
        <a:bodyPr/>
        <a:lstStyle/>
        <a:p>
          <a:r>
            <a:rPr lang="en-US" sz="1600" b="0" i="0" u="none" strike="noStrike" dirty="0">
              <a:solidFill>
                <a:schemeClr val="tx1">
                  <a:lumMod val="65000"/>
                  <a:lumOff val="35000"/>
                </a:schemeClr>
              </a:solidFill>
              <a:effectLst/>
              <a:latin typeface="Arial" charset="0"/>
              <a:ea typeface="Arial" charset="0"/>
              <a:cs typeface="Arial" charset="0"/>
            </a:rPr>
            <a:t>5 years of CAGR</a:t>
          </a:r>
          <a:endParaRPr lang="en-US" sz="1600" dirty="0">
            <a:solidFill>
              <a:schemeClr val="tx1">
                <a:lumMod val="65000"/>
                <a:lumOff val="35000"/>
              </a:schemeClr>
            </a:solidFill>
            <a:latin typeface="Arial" charset="0"/>
            <a:ea typeface="Arial" charset="0"/>
            <a:cs typeface="Arial" charset="0"/>
          </a:endParaRPr>
        </a:p>
      </dgm:t>
    </dgm:pt>
    <dgm:pt modelId="{7E34FF46-7E40-4858-9F63-0493A7FDA452}" type="sib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D0583238-5AC3-4E8A-A193-BF045C5B24E6}" type="parTrans" cxnId="{037F3FED-0183-4CFA-B962-B1E37D96892D}">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AEA4983-FC1F-4521-9F3B-9B1BA6EB1D9A}">
      <dgm:prSet phldrT="[Text]" custT="1"/>
      <dgm:spPr/>
      <dgm:t>
        <a:bodyPr/>
        <a:lstStyle/>
        <a:p>
          <a:r>
            <a:rPr lang="en-US" sz="1600" b="1" dirty="0">
              <a:solidFill>
                <a:schemeClr val="tx1">
                  <a:lumMod val="65000"/>
                  <a:lumOff val="35000"/>
                </a:schemeClr>
              </a:solidFill>
              <a:latin typeface="Arial" charset="0"/>
              <a:ea typeface="Arial" charset="0"/>
              <a:cs typeface="Arial" charset="0"/>
            </a:rPr>
            <a:t>5.8%</a:t>
          </a:r>
        </a:p>
      </dgm:t>
    </dgm:pt>
    <dgm:pt modelId="{35B6D1E7-57AA-48E9-8640-0167D3EE4EC6}" type="sib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E92A5C81-AE88-43CF-AC89-88A141B3DA40}" type="parTrans" cxnId="{57F65114-7852-4C22-A0C9-2F6A6CA11852}">
      <dgm:prSet/>
      <dgm:spPr/>
      <dgm:t>
        <a:bodyPr/>
        <a:lstStyle/>
        <a:p>
          <a:endParaRPr lang="en-US" sz="1600">
            <a:solidFill>
              <a:schemeClr val="tx1">
                <a:lumMod val="65000"/>
                <a:lumOff val="35000"/>
              </a:schemeClr>
            </a:solidFill>
            <a:latin typeface="Arial" charset="0"/>
            <a:ea typeface="Arial" charset="0"/>
            <a:cs typeface="Arial" charset="0"/>
          </a:endParaRPr>
        </a:p>
      </dgm:t>
    </dgm:pt>
    <dgm:pt modelId="{38D3359D-C23B-40D2-A99A-9F5FD39883AA}" type="pres">
      <dgm:prSet presAssocID="{35411671-F7E7-4364-A5C2-32F63199C3E8}" presName="Name0" presStyleCnt="0">
        <dgm:presLayoutVars>
          <dgm:chPref val="3"/>
          <dgm:dir/>
          <dgm:animLvl val="lvl"/>
          <dgm:resizeHandles/>
        </dgm:presLayoutVars>
      </dgm:prSet>
      <dgm:spPr/>
    </dgm:pt>
    <dgm:pt modelId="{4F28D1ED-91B5-474E-B71A-E9598885B486}" type="pres">
      <dgm:prSet presAssocID="{9A34AE61-7624-4DFD-8E75-E92A4E9A4235}" presName="horFlow" presStyleCnt="0"/>
      <dgm:spPr/>
    </dgm:pt>
    <dgm:pt modelId="{11347471-54A8-42C5-819C-B92A87390E22}" type="pres">
      <dgm:prSet presAssocID="{9A34AE61-7624-4DFD-8E75-E92A4E9A4235}" presName="bigChev" presStyleLbl="node1" presStyleIdx="0" presStyleCnt="6"/>
      <dgm:spPr/>
    </dgm:pt>
    <dgm:pt modelId="{E1A7F01C-A3F5-4390-9D70-91C6B58175DB}" type="pres">
      <dgm:prSet presAssocID="{B36CD523-AA4E-451D-A661-B9A262FC1F41}" presName="parTrans" presStyleCnt="0"/>
      <dgm:spPr/>
    </dgm:pt>
    <dgm:pt modelId="{F5983728-5D0F-4338-BBC3-56205E5C0D81}" type="pres">
      <dgm:prSet presAssocID="{C5118BF9-0125-46FC-95AB-4E4B300B4DDA}" presName="node" presStyleLbl="alignAccFollowNode1" presStyleIdx="0" presStyleCnt="12">
        <dgm:presLayoutVars>
          <dgm:bulletEnabled val="1"/>
        </dgm:presLayoutVars>
      </dgm:prSet>
      <dgm:spPr/>
    </dgm:pt>
    <dgm:pt modelId="{5B0320B7-357B-48C0-984F-BF1D5981316A}" type="pres">
      <dgm:prSet presAssocID="{2BA87A89-E8C9-457F-9846-45FB054EE557}" presName="sibTrans" presStyleCnt="0"/>
      <dgm:spPr/>
    </dgm:pt>
    <dgm:pt modelId="{51EC903C-8A60-4649-A668-B2BB21BAB01A}" type="pres">
      <dgm:prSet presAssocID="{32910D81-1A10-445B-A05D-13F974675E06}" presName="node" presStyleLbl="alignAccFollowNode1" presStyleIdx="1" presStyleCnt="12">
        <dgm:presLayoutVars>
          <dgm:bulletEnabled val="1"/>
        </dgm:presLayoutVars>
      </dgm:prSet>
      <dgm:spPr/>
    </dgm:pt>
    <dgm:pt modelId="{5D8F92DE-D144-4FBA-9239-9A7092BE954E}" type="pres">
      <dgm:prSet presAssocID="{9A34AE61-7624-4DFD-8E75-E92A4E9A4235}" presName="vSp" presStyleCnt="0"/>
      <dgm:spPr/>
    </dgm:pt>
    <dgm:pt modelId="{E925652D-C43F-4659-91E5-1FF5D5931260}" type="pres">
      <dgm:prSet presAssocID="{4619DA42-C396-4AA2-A892-8B877AB95689}" presName="horFlow" presStyleCnt="0"/>
      <dgm:spPr/>
    </dgm:pt>
    <dgm:pt modelId="{EADC5FA9-716F-4CFA-A6E2-51C639E7D755}" type="pres">
      <dgm:prSet presAssocID="{4619DA42-C396-4AA2-A892-8B877AB95689}" presName="bigChev" presStyleLbl="node1" presStyleIdx="1" presStyleCnt="6"/>
      <dgm:spPr/>
    </dgm:pt>
    <dgm:pt modelId="{DC40744A-AE16-4947-9B23-920B9E8D28D2}" type="pres">
      <dgm:prSet presAssocID="{9F788E7F-B201-4C05-BEA5-69481A93EA2A}" presName="parTrans" presStyleCnt="0"/>
      <dgm:spPr/>
    </dgm:pt>
    <dgm:pt modelId="{541E66C2-FE8D-4A85-8F9E-9DE0F5E1BB1D}" type="pres">
      <dgm:prSet presAssocID="{614FDC46-EF27-4147-AAB3-A9FAEB94F433}" presName="node" presStyleLbl="alignAccFollowNode1" presStyleIdx="2" presStyleCnt="12" custLinFactNeighborX="-6616" custLinFactNeighborY="1478">
        <dgm:presLayoutVars>
          <dgm:bulletEnabled val="1"/>
        </dgm:presLayoutVars>
      </dgm:prSet>
      <dgm:spPr/>
    </dgm:pt>
    <dgm:pt modelId="{9A3EB95B-4479-441A-906B-935A65802779}" type="pres">
      <dgm:prSet presAssocID="{F32E41B1-079B-4606-BD4B-21811AB12D8A}" presName="sibTrans" presStyleCnt="0"/>
      <dgm:spPr/>
    </dgm:pt>
    <dgm:pt modelId="{87A28677-5C43-4E41-83BA-D91394607A64}" type="pres">
      <dgm:prSet presAssocID="{EAEA4983-FC1F-4521-9F3B-9B1BA6EB1D9A}" presName="node" presStyleLbl="alignAccFollowNode1" presStyleIdx="3" presStyleCnt="12">
        <dgm:presLayoutVars>
          <dgm:bulletEnabled val="1"/>
        </dgm:presLayoutVars>
      </dgm:prSet>
      <dgm:spPr/>
    </dgm:pt>
    <dgm:pt modelId="{37160722-E2CF-4220-A099-1D4290966BC7}" type="pres">
      <dgm:prSet presAssocID="{4619DA42-C396-4AA2-A892-8B877AB95689}" presName="vSp" presStyleCnt="0"/>
      <dgm:spPr/>
    </dgm:pt>
    <dgm:pt modelId="{554C6FDA-DBF2-4702-A3D1-FD4412E84E68}" type="pres">
      <dgm:prSet presAssocID="{EF6217B0-EA77-48F1-AFBD-C6EBFB5BF7DF}" presName="horFlow" presStyleCnt="0"/>
      <dgm:spPr/>
    </dgm:pt>
    <dgm:pt modelId="{E141E35C-DBF6-4E91-9ACF-C2798F26A2DD}" type="pres">
      <dgm:prSet presAssocID="{EF6217B0-EA77-48F1-AFBD-C6EBFB5BF7DF}" presName="bigChev" presStyleLbl="node1" presStyleIdx="2" presStyleCnt="6"/>
      <dgm:spPr/>
    </dgm:pt>
    <dgm:pt modelId="{18B6C99B-7F3F-4E1F-A8E7-0B037ADB840C}" type="pres">
      <dgm:prSet presAssocID="{571F3D54-3D3F-40C0-AD57-9B6DB19B811C}" presName="parTrans" presStyleCnt="0"/>
      <dgm:spPr/>
    </dgm:pt>
    <dgm:pt modelId="{013CD3C3-7AD8-411F-8A7C-69BEA1DA9A5D}" type="pres">
      <dgm:prSet presAssocID="{20434C70-3F1D-4272-9274-7B0312009542}" presName="node" presStyleLbl="alignAccFollowNode1" presStyleIdx="4" presStyleCnt="12">
        <dgm:presLayoutVars>
          <dgm:bulletEnabled val="1"/>
        </dgm:presLayoutVars>
      </dgm:prSet>
      <dgm:spPr/>
    </dgm:pt>
    <dgm:pt modelId="{34759811-116A-4205-AC32-CD2666CD59FE}" type="pres">
      <dgm:prSet presAssocID="{B49996F1-46A0-4AB8-8B22-AFD0518DC93E}" presName="sibTrans" presStyleCnt="0"/>
      <dgm:spPr/>
    </dgm:pt>
    <dgm:pt modelId="{49D29610-DD67-4E9D-97A4-9730C769C272}" type="pres">
      <dgm:prSet presAssocID="{7453880C-8831-4BBE-B06C-999D92212409}" presName="node" presStyleLbl="alignAccFollowNode1" presStyleIdx="5" presStyleCnt="12">
        <dgm:presLayoutVars>
          <dgm:bulletEnabled val="1"/>
        </dgm:presLayoutVars>
      </dgm:prSet>
      <dgm:spPr/>
    </dgm:pt>
    <dgm:pt modelId="{03F7121E-83E9-48E9-92E2-7840DBE76F3A}" type="pres">
      <dgm:prSet presAssocID="{EF6217B0-EA77-48F1-AFBD-C6EBFB5BF7DF}" presName="vSp" presStyleCnt="0"/>
      <dgm:spPr/>
    </dgm:pt>
    <dgm:pt modelId="{FBDEEE3D-61A9-4961-B7F4-728786804DBB}" type="pres">
      <dgm:prSet presAssocID="{4821046A-86D4-4453-99C1-277E8BDF79E0}" presName="horFlow" presStyleCnt="0"/>
      <dgm:spPr/>
    </dgm:pt>
    <dgm:pt modelId="{FE41520E-6886-47EF-88A6-3D890CBA4F29}" type="pres">
      <dgm:prSet presAssocID="{4821046A-86D4-4453-99C1-277E8BDF79E0}" presName="bigChev" presStyleLbl="node1" presStyleIdx="3" presStyleCnt="6"/>
      <dgm:spPr/>
    </dgm:pt>
    <dgm:pt modelId="{58148DD7-FBCA-48B6-96EA-68FA5A901879}" type="pres">
      <dgm:prSet presAssocID="{91FAEAB4-8725-43F2-906A-C81883DDCE12}" presName="parTrans" presStyleCnt="0"/>
      <dgm:spPr/>
    </dgm:pt>
    <dgm:pt modelId="{3A980F5A-4466-452B-B914-3A9D26E3C528}" type="pres">
      <dgm:prSet presAssocID="{DFB829F5-3497-4442-A983-2D287E15A15D}" presName="node" presStyleLbl="alignAccFollowNode1" presStyleIdx="6" presStyleCnt="12">
        <dgm:presLayoutVars>
          <dgm:bulletEnabled val="1"/>
        </dgm:presLayoutVars>
      </dgm:prSet>
      <dgm:spPr/>
    </dgm:pt>
    <dgm:pt modelId="{2618CB6C-E954-4A8F-A424-C2EBEB79E56C}" type="pres">
      <dgm:prSet presAssocID="{F05E8715-A4C0-48B2-9689-DB30AC0A72C1}" presName="sibTrans" presStyleCnt="0"/>
      <dgm:spPr/>
    </dgm:pt>
    <dgm:pt modelId="{507D1F77-52C9-4EE5-93A1-911F8809EAB5}" type="pres">
      <dgm:prSet presAssocID="{4447E8B9-142F-4CDF-B2E7-F4DEAA0A513D}" presName="node" presStyleLbl="alignAccFollowNode1" presStyleIdx="7" presStyleCnt="12">
        <dgm:presLayoutVars>
          <dgm:bulletEnabled val="1"/>
        </dgm:presLayoutVars>
      </dgm:prSet>
      <dgm:spPr/>
    </dgm:pt>
    <dgm:pt modelId="{6B11B89B-1A4F-4A8D-BC2D-08065B189D97}" type="pres">
      <dgm:prSet presAssocID="{4821046A-86D4-4453-99C1-277E8BDF79E0}" presName="vSp" presStyleCnt="0"/>
      <dgm:spPr/>
    </dgm:pt>
    <dgm:pt modelId="{8574B90F-7373-4CFF-B982-F42305FE073C}" type="pres">
      <dgm:prSet presAssocID="{67E2C97B-640D-4B70-A002-88297B90E636}" presName="horFlow" presStyleCnt="0"/>
      <dgm:spPr/>
    </dgm:pt>
    <dgm:pt modelId="{86BDE5DD-6D0C-4F1B-8FF4-73DB6CBC77DD}" type="pres">
      <dgm:prSet presAssocID="{67E2C97B-640D-4B70-A002-88297B90E636}" presName="bigChev" presStyleLbl="node1" presStyleIdx="4" presStyleCnt="6"/>
      <dgm:spPr/>
    </dgm:pt>
    <dgm:pt modelId="{B999A0F9-241E-4EC4-9E35-DFB9AC42F407}" type="pres">
      <dgm:prSet presAssocID="{9EFAFD7C-AABC-44B9-9001-8BB911AFBD78}" presName="parTrans" presStyleCnt="0"/>
      <dgm:spPr/>
    </dgm:pt>
    <dgm:pt modelId="{BDF7F919-2FCE-4FC8-8F70-4D9B39CF80EB}" type="pres">
      <dgm:prSet presAssocID="{F4193131-7D5F-417D-9022-2A475A3242D1}" presName="node" presStyleLbl="alignAccFollowNode1" presStyleIdx="8" presStyleCnt="12">
        <dgm:presLayoutVars>
          <dgm:bulletEnabled val="1"/>
        </dgm:presLayoutVars>
      </dgm:prSet>
      <dgm:spPr/>
    </dgm:pt>
    <dgm:pt modelId="{2ACFC25F-3FDF-4C61-9ADE-F9293437F6B0}" type="pres">
      <dgm:prSet presAssocID="{9F9738CC-1AE1-4200-9FA8-EFD91691764F}" presName="sibTrans" presStyleCnt="0"/>
      <dgm:spPr/>
    </dgm:pt>
    <dgm:pt modelId="{92466F7A-9F52-4D25-8ED0-5F86A9E78AAC}" type="pres">
      <dgm:prSet presAssocID="{347ACA7E-7742-42F4-BEE5-70B43756AED1}" presName="node" presStyleLbl="alignAccFollowNode1" presStyleIdx="9" presStyleCnt="12">
        <dgm:presLayoutVars>
          <dgm:bulletEnabled val="1"/>
        </dgm:presLayoutVars>
      </dgm:prSet>
      <dgm:spPr/>
    </dgm:pt>
    <dgm:pt modelId="{D3A6749E-4265-4252-8DF6-4393A5DAB51E}" type="pres">
      <dgm:prSet presAssocID="{67E2C97B-640D-4B70-A002-88297B90E636}" presName="vSp" presStyleCnt="0"/>
      <dgm:spPr/>
    </dgm:pt>
    <dgm:pt modelId="{FE61E730-3F2B-437C-B85F-4D665EBF0E23}" type="pres">
      <dgm:prSet presAssocID="{CD6F93F1-FCED-461C-BE93-5CC9041A040B}" presName="horFlow" presStyleCnt="0"/>
      <dgm:spPr/>
    </dgm:pt>
    <dgm:pt modelId="{5F6C58FB-C10F-4021-A1F8-DAAB5D2C6382}" type="pres">
      <dgm:prSet presAssocID="{CD6F93F1-FCED-461C-BE93-5CC9041A040B}" presName="bigChev" presStyleLbl="node1" presStyleIdx="5" presStyleCnt="6"/>
      <dgm:spPr/>
    </dgm:pt>
    <dgm:pt modelId="{5E10E14E-C9BD-4264-9A17-CC89D21F6200}" type="pres">
      <dgm:prSet presAssocID="{2DB2A227-9A33-4A56-881E-CC8199BEC6E8}" presName="parTrans" presStyleCnt="0"/>
      <dgm:spPr/>
    </dgm:pt>
    <dgm:pt modelId="{0C59FC2A-F597-4047-84FE-899A6A74A0D1}" type="pres">
      <dgm:prSet presAssocID="{373C2F46-82AF-4B88-A3C2-2F7DF8EEE9FA}" presName="node" presStyleLbl="alignAccFollowNode1" presStyleIdx="10" presStyleCnt="12">
        <dgm:presLayoutVars>
          <dgm:bulletEnabled val="1"/>
        </dgm:presLayoutVars>
      </dgm:prSet>
      <dgm:spPr/>
    </dgm:pt>
    <dgm:pt modelId="{37B6A79F-3164-423F-AF6F-1E8E8E72508D}" type="pres">
      <dgm:prSet presAssocID="{E68C5806-1724-42CB-8A88-6C6F58041D16}" presName="sibTrans" presStyleCnt="0"/>
      <dgm:spPr/>
    </dgm:pt>
    <dgm:pt modelId="{B3D039EC-05A1-405B-9B3F-F15BCA2C1D6A}" type="pres">
      <dgm:prSet presAssocID="{98F0366E-CC41-44C9-B7FC-0D0799ACF4DF}" presName="node" presStyleLbl="alignAccFollowNode1" presStyleIdx="11" presStyleCnt="12">
        <dgm:presLayoutVars>
          <dgm:bulletEnabled val="1"/>
        </dgm:presLayoutVars>
      </dgm:prSet>
      <dgm:spPr/>
    </dgm:pt>
  </dgm:ptLst>
  <dgm:cxnLst>
    <dgm:cxn modelId="{C1F44401-F1EA-4A31-9688-D0F6C1E49488}" srcId="{67E2C97B-640D-4B70-A002-88297B90E636}" destId="{347ACA7E-7742-42F4-BEE5-70B43756AED1}" srcOrd="1" destOrd="0" parTransId="{16737F49-96BD-4F0D-A4AE-01F3F49FAC45}" sibTransId="{4AD91636-FCF3-4D49-8FAF-370709227ED1}"/>
    <dgm:cxn modelId="{8840AB06-F42C-6A4C-B413-880DC3F488DE}" type="presOf" srcId="{EAEA4983-FC1F-4521-9F3B-9B1BA6EB1D9A}" destId="{87A28677-5C43-4E41-83BA-D91394607A64}" srcOrd="0" destOrd="0" presId="urn:microsoft.com/office/officeart/2005/8/layout/lProcess3"/>
    <dgm:cxn modelId="{9E2ED70D-7F22-0A49-942B-8D23C86A19C7}" type="presOf" srcId="{C5118BF9-0125-46FC-95AB-4E4B300B4DDA}" destId="{F5983728-5D0F-4338-BBC3-56205E5C0D81}" srcOrd="0" destOrd="0" presId="urn:microsoft.com/office/officeart/2005/8/layout/lProcess3"/>
    <dgm:cxn modelId="{FD7C090F-6A86-4037-A3DC-64C22C1E1129}" srcId="{35411671-F7E7-4364-A5C2-32F63199C3E8}" destId="{4821046A-86D4-4453-99C1-277E8BDF79E0}" srcOrd="3" destOrd="0" parTransId="{D6D8CCD0-FD8E-462F-A572-75CB21F1773F}" sibTransId="{A81DDE39-682B-4D05-9146-FF63AA9A83AA}"/>
    <dgm:cxn modelId="{57F65114-7852-4C22-A0C9-2F6A6CA11852}" srcId="{4619DA42-C396-4AA2-A892-8B877AB95689}" destId="{EAEA4983-FC1F-4521-9F3B-9B1BA6EB1D9A}" srcOrd="1" destOrd="0" parTransId="{E92A5C81-AE88-43CF-AC89-88A141B3DA40}" sibTransId="{35B6D1E7-57AA-48E9-8640-0167D3EE4EC6}"/>
    <dgm:cxn modelId="{CE0F962D-9D25-A747-933B-D8D2354C9ED8}" type="presOf" srcId="{32910D81-1A10-445B-A05D-13F974675E06}" destId="{51EC903C-8A60-4649-A668-B2BB21BAB01A}" srcOrd="0" destOrd="0" presId="urn:microsoft.com/office/officeart/2005/8/layout/lProcess3"/>
    <dgm:cxn modelId="{4C55A531-3FFC-E44A-8E0D-11026C157160}" type="presOf" srcId="{4447E8B9-142F-4CDF-B2E7-F4DEAA0A513D}" destId="{507D1F77-52C9-4EE5-93A1-911F8809EAB5}" srcOrd="0" destOrd="0" presId="urn:microsoft.com/office/officeart/2005/8/layout/lProcess3"/>
    <dgm:cxn modelId="{D0F35F35-B1A3-4036-93E1-7D81BD3AD00B}" srcId="{35411671-F7E7-4364-A5C2-32F63199C3E8}" destId="{9A34AE61-7624-4DFD-8E75-E92A4E9A4235}" srcOrd="0" destOrd="0" parTransId="{B2C34D17-42DE-4F01-83F9-31C1F44280EC}" sibTransId="{2554B186-4197-44D9-AC2C-F100B7CBCA52}"/>
    <dgm:cxn modelId="{04C5D135-11E4-3344-9CC2-32E203E32F45}" type="presOf" srcId="{F4193131-7D5F-417D-9022-2A475A3242D1}" destId="{BDF7F919-2FCE-4FC8-8F70-4D9B39CF80EB}" srcOrd="0" destOrd="0" presId="urn:microsoft.com/office/officeart/2005/8/layout/lProcess3"/>
    <dgm:cxn modelId="{D86FEF36-3853-DA49-BF35-D6F0F75023DC}" type="presOf" srcId="{98F0366E-CC41-44C9-B7FC-0D0799ACF4DF}" destId="{B3D039EC-05A1-405B-9B3F-F15BCA2C1D6A}" srcOrd="0" destOrd="0" presId="urn:microsoft.com/office/officeart/2005/8/layout/lProcess3"/>
    <dgm:cxn modelId="{369CDE38-32DB-46F8-988A-44E4CD2492E4}" srcId="{EF6217B0-EA77-48F1-AFBD-C6EBFB5BF7DF}" destId="{20434C70-3F1D-4272-9274-7B0312009542}" srcOrd="0" destOrd="0" parTransId="{571F3D54-3D3F-40C0-AD57-9B6DB19B811C}" sibTransId="{B49996F1-46A0-4AB8-8B22-AFD0518DC93E}"/>
    <dgm:cxn modelId="{A0FA2A5C-B6D5-C04D-A901-5EE6AC58D51B}" type="presOf" srcId="{EF6217B0-EA77-48F1-AFBD-C6EBFB5BF7DF}" destId="{E141E35C-DBF6-4E91-9ACF-C2798F26A2DD}" srcOrd="0" destOrd="0" presId="urn:microsoft.com/office/officeart/2005/8/layout/lProcess3"/>
    <dgm:cxn modelId="{7F2F7141-434D-424B-8A6A-918B1E671DE7}" srcId="{67E2C97B-640D-4B70-A002-88297B90E636}" destId="{F4193131-7D5F-417D-9022-2A475A3242D1}" srcOrd="0" destOrd="0" parTransId="{9EFAFD7C-AABC-44B9-9001-8BB911AFBD78}" sibTransId="{9F9738CC-1AE1-4200-9FA8-EFD91691764F}"/>
    <dgm:cxn modelId="{8E5E5742-7A0F-5942-AFFE-CAB006E17DC9}" type="presOf" srcId="{20434C70-3F1D-4272-9274-7B0312009542}" destId="{013CD3C3-7AD8-411F-8A7C-69BEA1DA9A5D}" srcOrd="0" destOrd="0" presId="urn:microsoft.com/office/officeart/2005/8/layout/lProcess3"/>
    <dgm:cxn modelId="{70BF0843-56AC-4E0C-A31D-CA629B28BBC7}" srcId="{4619DA42-C396-4AA2-A892-8B877AB95689}" destId="{614FDC46-EF27-4147-AAB3-A9FAEB94F433}" srcOrd="0" destOrd="0" parTransId="{9F788E7F-B201-4C05-BEA5-69481A93EA2A}" sibTransId="{F32E41B1-079B-4606-BD4B-21811AB12D8A}"/>
    <dgm:cxn modelId="{D056E46A-B797-4F45-8006-7FDF106C6844}" type="presOf" srcId="{373C2F46-82AF-4B88-A3C2-2F7DF8EEE9FA}" destId="{0C59FC2A-F597-4047-84FE-899A6A74A0D1}" srcOrd="0" destOrd="0" presId="urn:microsoft.com/office/officeart/2005/8/layout/lProcess3"/>
    <dgm:cxn modelId="{5677976D-E0B6-DE4B-B435-CF0BDF50F256}" type="presOf" srcId="{7453880C-8831-4BBE-B06C-999D92212409}" destId="{49D29610-DD67-4E9D-97A4-9730C769C272}" srcOrd="0" destOrd="0" presId="urn:microsoft.com/office/officeart/2005/8/layout/lProcess3"/>
    <dgm:cxn modelId="{E0C43780-5548-43B3-A609-BD6541C80040}" srcId="{CD6F93F1-FCED-461C-BE93-5CC9041A040B}" destId="{373C2F46-82AF-4B88-A3C2-2F7DF8EEE9FA}" srcOrd="0" destOrd="0" parTransId="{2DB2A227-9A33-4A56-881E-CC8199BEC6E8}" sibTransId="{E68C5806-1724-42CB-8A88-6C6F58041D16}"/>
    <dgm:cxn modelId="{0DE8A388-160B-C543-AF0F-6FAEFD89E522}" type="presOf" srcId="{4619DA42-C396-4AA2-A892-8B877AB95689}" destId="{EADC5FA9-716F-4CFA-A6E2-51C639E7D755}" srcOrd="0" destOrd="0" presId="urn:microsoft.com/office/officeart/2005/8/layout/lProcess3"/>
    <dgm:cxn modelId="{56099492-B616-F34A-84CB-2D5D335483E3}" type="presOf" srcId="{CD6F93F1-FCED-461C-BE93-5CC9041A040B}" destId="{5F6C58FB-C10F-4021-A1F8-DAAB5D2C6382}" srcOrd="0" destOrd="0" presId="urn:microsoft.com/office/officeart/2005/8/layout/lProcess3"/>
    <dgm:cxn modelId="{ACA0D793-79C7-0747-A53D-DEEB427D17DD}" type="presOf" srcId="{347ACA7E-7742-42F4-BEE5-70B43756AED1}" destId="{92466F7A-9F52-4D25-8ED0-5F86A9E78AAC}" srcOrd="0" destOrd="0" presId="urn:microsoft.com/office/officeart/2005/8/layout/lProcess3"/>
    <dgm:cxn modelId="{018D189D-C959-4EE1-A985-6DE78A384B54}" srcId="{4821046A-86D4-4453-99C1-277E8BDF79E0}" destId="{4447E8B9-142F-4CDF-B2E7-F4DEAA0A513D}" srcOrd="1" destOrd="0" parTransId="{0CDCD34E-51BA-4492-9EC7-E0F9DC00D081}" sibTransId="{3BF61AEB-FC9A-4126-9CBB-FF890C7E8BA8}"/>
    <dgm:cxn modelId="{9D66D09F-9AAA-6645-9DA6-BF25055D6B2A}" type="presOf" srcId="{614FDC46-EF27-4147-AAB3-A9FAEB94F433}" destId="{541E66C2-FE8D-4A85-8F9E-9DE0F5E1BB1D}" srcOrd="0" destOrd="0" presId="urn:microsoft.com/office/officeart/2005/8/layout/lProcess3"/>
    <dgm:cxn modelId="{3ACF85A0-CF03-4357-BC0D-CDBF9E922236}" srcId="{EF6217B0-EA77-48F1-AFBD-C6EBFB5BF7DF}" destId="{7453880C-8831-4BBE-B06C-999D92212409}" srcOrd="1" destOrd="0" parTransId="{D1CEAE16-8837-46E9-8053-CBA93A9267CE}" sibTransId="{075CBB34-5189-419B-A1B1-58FE15CE6D7B}"/>
    <dgm:cxn modelId="{1AB504A6-19C7-2B44-82D8-75B045C39F9F}" type="presOf" srcId="{4821046A-86D4-4453-99C1-277E8BDF79E0}" destId="{FE41520E-6886-47EF-88A6-3D890CBA4F29}" srcOrd="0" destOrd="0" presId="urn:microsoft.com/office/officeart/2005/8/layout/lProcess3"/>
    <dgm:cxn modelId="{AD87C5AC-92F2-44E1-A902-BB24F64A8BBD}" srcId="{CD6F93F1-FCED-461C-BE93-5CC9041A040B}" destId="{98F0366E-CC41-44C9-B7FC-0D0799ACF4DF}" srcOrd="1" destOrd="0" parTransId="{32F5250D-4E0E-41AA-9A6F-4EC815B713E4}" sibTransId="{6EC8E6AF-30C5-42CB-B2E2-2F5A4CD2BB6B}"/>
    <dgm:cxn modelId="{6B7328C9-3E7D-EE46-B4FC-5E04E5F54CA8}" type="presOf" srcId="{DFB829F5-3497-4442-A983-2D287E15A15D}" destId="{3A980F5A-4466-452B-B914-3A9D26E3C528}" srcOrd="0" destOrd="0" presId="urn:microsoft.com/office/officeart/2005/8/layout/lProcess3"/>
    <dgm:cxn modelId="{8D2599DD-3723-8E47-AFD9-CF8292122B79}" type="presOf" srcId="{35411671-F7E7-4364-A5C2-32F63199C3E8}" destId="{38D3359D-C23B-40D2-A99A-9F5FD39883AA}" srcOrd="0" destOrd="0" presId="urn:microsoft.com/office/officeart/2005/8/layout/lProcess3"/>
    <dgm:cxn modelId="{68757EE3-149B-42F3-ADAD-B0628E3CC749}" srcId="{9A34AE61-7624-4DFD-8E75-E92A4E9A4235}" destId="{C5118BF9-0125-46FC-95AB-4E4B300B4DDA}" srcOrd="0" destOrd="0" parTransId="{B36CD523-AA4E-451D-A661-B9A262FC1F41}" sibTransId="{2BA87A89-E8C9-457F-9846-45FB054EE557}"/>
    <dgm:cxn modelId="{7E2ECFE3-175D-48B3-8BDB-A7CE6950DE8A}" srcId="{35411671-F7E7-4364-A5C2-32F63199C3E8}" destId="{CD6F93F1-FCED-461C-BE93-5CC9041A040B}" srcOrd="5" destOrd="0" parTransId="{4A9D6C11-D58C-4F7C-8118-865C988C97DA}" sibTransId="{2C3014BD-D08F-4F1A-A16E-A0878818532F}"/>
    <dgm:cxn modelId="{447870E8-43DB-FA45-9AAA-9F9730EEFFE2}" type="presOf" srcId="{9A34AE61-7624-4DFD-8E75-E92A4E9A4235}" destId="{11347471-54A8-42C5-819C-B92A87390E22}" srcOrd="0" destOrd="0" presId="urn:microsoft.com/office/officeart/2005/8/layout/lProcess3"/>
    <dgm:cxn modelId="{53522DE9-53FA-431A-B782-76BADF64E5A1}" srcId="{35411671-F7E7-4364-A5C2-32F63199C3E8}" destId="{67E2C97B-640D-4B70-A002-88297B90E636}" srcOrd="4" destOrd="0" parTransId="{9CBC4A39-3F98-464C-8AB0-6BD2E5A84B68}" sibTransId="{2D874767-FCB3-4EDB-AB92-D39022CB221B}"/>
    <dgm:cxn modelId="{9700B6E9-7552-47E2-B0BD-365E891A5281}" srcId="{9A34AE61-7624-4DFD-8E75-E92A4E9A4235}" destId="{32910D81-1A10-445B-A05D-13F974675E06}" srcOrd="1" destOrd="0" parTransId="{4DE54520-783E-4CD2-BEF8-015A55F416A2}" sibTransId="{436305FE-5048-4197-88C0-02FCE71E3F5C}"/>
    <dgm:cxn modelId="{037F3FED-0183-4CFA-B962-B1E37D96892D}" srcId="{35411671-F7E7-4364-A5C2-32F63199C3E8}" destId="{EF6217B0-EA77-48F1-AFBD-C6EBFB5BF7DF}" srcOrd="2" destOrd="0" parTransId="{D0583238-5AC3-4E8A-A193-BF045C5B24E6}" sibTransId="{7E34FF46-7E40-4858-9F63-0493A7FDA452}"/>
    <dgm:cxn modelId="{0FD34DF0-74AB-4E57-91E4-193DEC5B3EC2}" srcId="{4821046A-86D4-4453-99C1-277E8BDF79E0}" destId="{DFB829F5-3497-4442-A983-2D287E15A15D}" srcOrd="0" destOrd="0" parTransId="{91FAEAB4-8725-43F2-906A-C81883DDCE12}" sibTransId="{F05E8715-A4C0-48B2-9689-DB30AC0A72C1}"/>
    <dgm:cxn modelId="{BA72B2F1-3552-A747-84AD-C17D2D1DD2AE}" type="presOf" srcId="{67E2C97B-640D-4B70-A002-88297B90E636}" destId="{86BDE5DD-6D0C-4F1B-8FF4-73DB6CBC77DD}" srcOrd="0" destOrd="0" presId="urn:microsoft.com/office/officeart/2005/8/layout/lProcess3"/>
    <dgm:cxn modelId="{03DDEBF1-CDB5-4287-8C20-66BC1B5F24AD}" srcId="{35411671-F7E7-4364-A5C2-32F63199C3E8}" destId="{4619DA42-C396-4AA2-A892-8B877AB95689}" srcOrd="1" destOrd="0" parTransId="{4F38F49F-3184-4E8B-8DCF-5189BF7713D9}" sibTransId="{FEA4B693-54A9-4427-B66E-38D2E99D59F6}"/>
    <dgm:cxn modelId="{66CC3BEA-4F41-E847-A778-437F571DC868}" type="presParOf" srcId="{38D3359D-C23B-40D2-A99A-9F5FD39883AA}" destId="{4F28D1ED-91B5-474E-B71A-E9598885B486}" srcOrd="0" destOrd="0" presId="urn:microsoft.com/office/officeart/2005/8/layout/lProcess3"/>
    <dgm:cxn modelId="{65D20A21-150D-6340-8CA0-2A8688336264}" type="presParOf" srcId="{4F28D1ED-91B5-474E-B71A-E9598885B486}" destId="{11347471-54A8-42C5-819C-B92A87390E22}" srcOrd="0" destOrd="0" presId="urn:microsoft.com/office/officeart/2005/8/layout/lProcess3"/>
    <dgm:cxn modelId="{752CD975-B076-304F-824A-99D7221C509E}" type="presParOf" srcId="{4F28D1ED-91B5-474E-B71A-E9598885B486}" destId="{E1A7F01C-A3F5-4390-9D70-91C6B58175DB}" srcOrd="1" destOrd="0" presId="urn:microsoft.com/office/officeart/2005/8/layout/lProcess3"/>
    <dgm:cxn modelId="{A77DC407-08BC-5D41-9F3A-3CAB4F3FEE00}" type="presParOf" srcId="{4F28D1ED-91B5-474E-B71A-E9598885B486}" destId="{F5983728-5D0F-4338-BBC3-56205E5C0D81}" srcOrd="2" destOrd="0" presId="urn:microsoft.com/office/officeart/2005/8/layout/lProcess3"/>
    <dgm:cxn modelId="{DA3FAFFA-B74E-1F40-AC23-3A114226AC8F}" type="presParOf" srcId="{4F28D1ED-91B5-474E-B71A-E9598885B486}" destId="{5B0320B7-357B-48C0-984F-BF1D5981316A}" srcOrd="3" destOrd="0" presId="urn:microsoft.com/office/officeart/2005/8/layout/lProcess3"/>
    <dgm:cxn modelId="{7F3B724A-87D9-9A43-97B2-6EDBA3A963FE}" type="presParOf" srcId="{4F28D1ED-91B5-474E-B71A-E9598885B486}" destId="{51EC903C-8A60-4649-A668-B2BB21BAB01A}" srcOrd="4" destOrd="0" presId="urn:microsoft.com/office/officeart/2005/8/layout/lProcess3"/>
    <dgm:cxn modelId="{5E145D3E-AD56-8244-9AA9-B5DEA3DAC304}" type="presParOf" srcId="{38D3359D-C23B-40D2-A99A-9F5FD39883AA}" destId="{5D8F92DE-D144-4FBA-9239-9A7092BE954E}" srcOrd="1" destOrd="0" presId="urn:microsoft.com/office/officeart/2005/8/layout/lProcess3"/>
    <dgm:cxn modelId="{28759A82-C5D6-CB46-B1F6-E9A9616173F0}" type="presParOf" srcId="{38D3359D-C23B-40D2-A99A-9F5FD39883AA}" destId="{E925652D-C43F-4659-91E5-1FF5D5931260}" srcOrd="2" destOrd="0" presId="urn:microsoft.com/office/officeart/2005/8/layout/lProcess3"/>
    <dgm:cxn modelId="{0CED539C-2DFB-4A4C-909F-A18B6626C8A1}" type="presParOf" srcId="{E925652D-C43F-4659-91E5-1FF5D5931260}" destId="{EADC5FA9-716F-4CFA-A6E2-51C639E7D755}" srcOrd="0" destOrd="0" presId="urn:microsoft.com/office/officeart/2005/8/layout/lProcess3"/>
    <dgm:cxn modelId="{5DD70583-C08D-8B41-B469-941618886719}" type="presParOf" srcId="{E925652D-C43F-4659-91E5-1FF5D5931260}" destId="{DC40744A-AE16-4947-9B23-920B9E8D28D2}" srcOrd="1" destOrd="0" presId="urn:microsoft.com/office/officeart/2005/8/layout/lProcess3"/>
    <dgm:cxn modelId="{A3BEA3AF-0320-3545-B7CB-DB731DC6CEFB}" type="presParOf" srcId="{E925652D-C43F-4659-91E5-1FF5D5931260}" destId="{541E66C2-FE8D-4A85-8F9E-9DE0F5E1BB1D}" srcOrd="2" destOrd="0" presId="urn:microsoft.com/office/officeart/2005/8/layout/lProcess3"/>
    <dgm:cxn modelId="{D3F23047-0326-AC4A-8A7C-1F93E7500276}" type="presParOf" srcId="{E925652D-C43F-4659-91E5-1FF5D5931260}" destId="{9A3EB95B-4479-441A-906B-935A65802779}" srcOrd="3" destOrd="0" presId="urn:microsoft.com/office/officeart/2005/8/layout/lProcess3"/>
    <dgm:cxn modelId="{E8E271C7-D9A6-544A-A4C2-950A5B6D33AD}" type="presParOf" srcId="{E925652D-C43F-4659-91E5-1FF5D5931260}" destId="{87A28677-5C43-4E41-83BA-D91394607A64}" srcOrd="4" destOrd="0" presId="urn:microsoft.com/office/officeart/2005/8/layout/lProcess3"/>
    <dgm:cxn modelId="{4205215A-547A-294E-AAA1-7966AD1BD5F5}" type="presParOf" srcId="{38D3359D-C23B-40D2-A99A-9F5FD39883AA}" destId="{37160722-E2CF-4220-A099-1D4290966BC7}" srcOrd="3" destOrd="0" presId="urn:microsoft.com/office/officeart/2005/8/layout/lProcess3"/>
    <dgm:cxn modelId="{A11B1B12-6B7A-D249-8ADF-8409BC4D37A7}" type="presParOf" srcId="{38D3359D-C23B-40D2-A99A-9F5FD39883AA}" destId="{554C6FDA-DBF2-4702-A3D1-FD4412E84E68}" srcOrd="4" destOrd="0" presId="urn:microsoft.com/office/officeart/2005/8/layout/lProcess3"/>
    <dgm:cxn modelId="{D4D17AA2-C868-524B-ADC2-603A814DF79A}" type="presParOf" srcId="{554C6FDA-DBF2-4702-A3D1-FD4412E84E68}" destId="{E141E35C-DBF6-4E91-9ACF-C2798F26A2DD}" srcOrd="0" destOrd="0" presId="urn:microsoft.com/office/officeart/2005/8/layout/lProcess3"/>
    <dgm:cxn modelId="{DD375DB3-1858-F847-B3DF-4245F740C075}" type="presParOf" srcId="{554C6FDA-DBF2-4702-A3D1-FD4412E84E68}" destId="{18B6C99B-7F3F-4E1F-A8E7-0B037ADB840C}" srcOrd="1" destOrd="0" presId="urn:microsoft.com/office/officeart/2005/8/layout/lProcess3"/>
    <dgm:cxn modelId="{E9019D77-D61A-7F46-B034-5A2D62F5AE09}" type="presParOf" srcId="{554C6FDA-DBF2-4702-A3D1-FD4412E84E68}" destId="{013CD3C3-7AD8-411F-8A7C-69BEA1DA9A5D}" srcOrd="2" destOrd="0" presId="urn:microsoft.com/office/officeart/2005/8/layout/lProcess3"/>
    <dgm:cxn modelId="{6FCA0C2C-010E-D94A-8E2A-36CCECE1059A}" type="presParOf" srcId="{554C6FDA-DBF2-4702-A3D1-FD4412E84E68}" destId="{34759811-116A-4205-AC32-CD2666CD59FE}" srcOrd="3" destOrd="0" presId="urn:microsoft.com/office/officeart/2005/8/layout/lProcess3"/>
    <dgm:cxn modelId="{C4F5A84B-48BC-E846-9B72-C7FA0ED244D0}" type="presParOf" srcId="{554C6FDA-DBF2-4702-A3D1-FD4412E84E68}" destId="{49D29610-DD67-4E9D-97A4-9730C769C272}" srcOrd="4" destOrd="0" presId="urn:microsoft.com/office/officeart/2005/8/layout/lProcess3"/>
    <dgm:cxn modelId="{0685AB22-816F-BD4D-8DFF-E7321B9278A5}" type="presParOf" srcId="{38D3359D-C23B-40D2-A99A-9F5FD39883AA}" destId="{03F7121E-83E9-48E9-92E2-7840DBE76F3A}" srcOrd="5" destOrd="0" presId="urn:microsoft.com/office/officeart/2005/8/layout/lProcess3"/>
    <dgm:cxn modelId="{297F2F5A-4D1B-494F-AC48-C8B5C11F818B}" type="presParOf" srcId="{38D3359D-C23B-40D2-A99A-9F5FD39883AA}" destId="{FBDEEE3D-61A9-4961-B7F4-728786804DBB}" srcOrd="6" destOrd="0" presId="urn:microsoft.com/office/officeart/2005/8/layout/lProcess3"/>
    <dgm:cxn modelId="{22D6519E-9106-434B-BF56-EFDE7DA21E09}" type="presParOf" srcId="{FBDEEE3D-61A9-4961-B7F4-728786804DBB}" destId="{FE41520E-6886-47EF-88A6-3D890CBA4F29}" srcOrd="0" destOrd="0" presId="urn:microsoft.com/office/officeart/2005/8/layout/lProcess3"/>
    <dgm:cxn modelId="{F827C1E5-52B9-7149-AECA-40656F220C66}" type="presParOf" srcId="{FBDEEE3D-61A9-4961-B7F4-728786804DBB}" destId="{58148DD7-FBCA-48B6-96EA-68FA5A901879}" srcOrd="1" destOrd="0" presId="urn:microsoft.com/office/officeart/2005/8/layout/lProcess3"/>
    <dgm:cxn modelId="{B008FEFD-424F-004E-9A16-B4BB65F23871}" type="presParOf" srcId="{FBDEEE3D-61A9-4961-B7F4-728786804DBB}" destId="{3A980F5A-4466-452B-B914-3A9D26E3C528}" srcOrd="2" destOrd="0" presId="urn:microsoft.com/office/officeart/2005/8/layout/lProcess3"/>
    <dgm:cxn modelId="{0743DAD8-1B57-EA46-A643-6902D9BAC91E}" type="presParOf" srcId="{FBDEEE3D-61A9-4961-B7F4-728786804DBB}" destId="{2618CB6C-E954-4A8F-A424-C2EBEB79E56C}" srcOrd="3" destOrd="0" presId="urn:microsoft.com/office/officeart/2005/8/layout/lProcess3"/>
    <dgm:cxn modelId="{A3A0D0F6-9F00-4B41-88E4-0CE3264616F2}" type="presParOf" srcId="{FBDEEE3D-61A9-4961-B7F4-728786804DBB}" destId="{507D1F77-52C9-4EE5-93A1-911F8809EAB5}" srcOrd="4" destOrd="0" presId="urn:microsoft.com/office/officeart/2005/8/layout/lProcess3"/>
    <dgm:cxn modelId="{94DB1843-26D5-C647-92D8-8395E34C6C57}" type="presParOf" srcId="{38D3359D-C23B-40D2-A99A-9F5FD39883AA}" destId="{6B11B89B-1A4F-4A8D-BC2D-08065B189D97}" srcOrd="7" destOrd="0" presId="urn:microsoft.com/office/officeart/2005/8/layout/lProcess3"/>
    <dgm:cxn modelId="{F54C33C3-E194-CD47-B22E-2321EA7F488C}" type="presParOf" srcId="{38D3359D-C23B-40D2-A99A-9F5FD39883AA}" destId="{8574B90F-7373-4CFF-B982-F42305FE073C}" srcOrd="8" destOrd="0" presId="urn:microsoft.com/office/officeart/2005/8/layout/lProcess3"/>
    <dgm:cxn modelId="{63E8FCA0-FCA8-1A47-91D7-250D8E3D7878}" type="presParOf" srcId="{8574B90F-7373-4CFF-B982-F42305FE073C}" destId="{86BDE5DD-6D0C-4F1B-8FF4-73DB6CBC77DD}" srcOrd="0" destOrd="0" presId="urn:microsoft.com/office/officeart/2005/8/layout/lProcess3"/>
    <dgm:cxn modelId="{68C74857-BD57-8D4A-98A8-05D004677942}" type="presParOf" srcId="{8574B90F-7373-4CFF-B982-F42305FE073C}" destId="{B999A0F9-241E-4EC4-9E35-DFB9AC42F407}" srcOrd="1" destOrd="0" presId="urn:microsoft.com/office/officeart/2005/8/layout/lProcess3"/>
    <dgm:cxn modelId="{DD382BDB-3E5E-C64C-81D6-6DDD485E67BB}" type="presParOf" srcId="{8574B90F-7373-4CFF-B982-F42305FE073C}" destId="{BDF7F919-2FCE-4FC8-8F70-4D9B39CF80EB}" srcOrd="2" destOrd="0" presId="urn:microsoft.com/office/officeart/2005/8/layout/lProcess3"/>
    <dgm:cxn modelId="{4875A544-5284-264C-802A-A0A35D1F11BD}" type="presParOf" srcId="{8574B90F-7373-4CFF-B982-F42305FE073C}" destId="{2ACFC25F-3FDF-4C61-9ADE-F9293437F6B0}" srcOrd="3" destOrd="0" presId="urn:microsoft.com/office/officeart/2005/8/layout/lProcess3"/>
    <dgm:cxn modelId="{D4F610BE-46C0-8F42-A93B-0DEE414A105D}" type="presParOf" srcId="{8574B90F-7373-4CFF-B982-F42305FE073C}" destId="{92466F7A-9F52-4D25-8ED0-5F86A9E78AAC}" srcOrd="4" destOrd="0" presId="urn:microsoft.com/office/officeart/2005/8/layout/lProcess3"/>
    <dgm:cxn modelId="{1B776B5D-8009-1140-B475-EF0E7CC3FD23}" type="presParOf" srcId="{38D3359D-C23B-40D2-A99A-9F5FD39883AA}" destId="{D3A6749E-4265-4252-8DF6-4393A5DAB51E}" srcOrd="9" destOrd="0" presId="urn:microsoft.com/office/officeart/2005/8/layout/lProcess3"/>
    <dgm:cxn modelId="{899AB1E5-81EB-5744-A467-B12F120D9768}" type="presParOf" srcId="{38D3359D-C23B-40D2-A99A-9F5FD39883AA}" destId="{FE61E730-3F2B-437C-B85F-4D665EBF0E23}" srcOrd="10" destOrd="0" presId="urn:microsoft.com/office/officeart/2005/8/layout/lProcess3"/>
    <dgm:cxn modelId="{8923A56A-BCA7-524F-A481-D1B1FD637980}" type="presParOf" srcId="{FE61E730-3F2B-437C-B85F-4D665EBF0E23}" destId="{5F6C58FB-C10F-4021-A1F8-DAAB5D2C6382}" srcOrd="0" destOrd="0" presId="urn:microsoft.com/office/officeart/2005/8/layout/lProcess3"/>
    <dgm:cxn modelId="{4DA1C8B2-7007-B74D-84EE-C983CB46D2B1}" type="presParOf" srcId="{FE61E730-3F2B-437C-B85F-4D665EBF0E23}" destId="{5E10E14E-C9BD-4264-9A17-CC89D21F6200}" srcOrd="1" destOrd="0" presId="urn:microsoft.com/office/officeart/2005/8/layout/lProcess3"/>
    <dgm:cxn modelId="{854B3855-72D6-384E-B5DF-6025F8FE3400}" type="presParOf" srcId="{FE61E730-3F2B-437C-B85F-4D665EBF0E23}" destId="{0C59FC2A-F597-4047-84FE-899A6A74A0D1}" srcOrd="2" destOrd="0" presId="urn:microsoft.com/office/officeart/2005/8/layout/lProcess3"/>
    <dgm:cxn modelId="{3540FF4D-F08C-2B43-9D92-23EF174BB6AA}" type="presParOf" srcId="{FE61E730-3F2B-437C-B85F-4D665EBF0E23}" destId="{37B6A79F-3164-423F-AF6F-1E8E8E72508D}" srcOrd="3" destOrd="0" presId="urn:microsoft.com/office/officeart/2005/8/layout/lProcess3"/>
    <dgm:cxn modelId="{C5F13C15-B6DD-0D44-B148-1E278D0BEAC6}" type="presParOf" srcId="{FE61E730-3F2B-437C-B85F-4D665EBF0E23}" destId="{B3D039EC-05A1-405B-9B3F-F15BCA2C1D6A}"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43044-A4CA-4F75-AF9B-AC3E4F69D563}">
      <dsp:nvSpPr>
        <dsp:cNvPr id="0" name=""/>
        <dsp:cNvSpPr/>
      </dsp:nvSpPr>
      <dsp:spPr>
        <a:xfrm>
          <a:off x="-6670587" y="-1020878"/>
          <a:ext cx="7945702" cy="7945702"/>
        </a:xfrm>
        <a:prstGeom prst="blockArc">
          <a:avLst>
            <a:gd name="adj1" fmla="val 18900000"/>
            <a:gd name="adj2" fmla="val 2700000"/>
            <a:gd name="adj3" fmla="val 27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A4BAF8-169D-4DFB-9EFE-606D66B19970}">
      <dsp:nvSpPr>
        <dsp:cNvPr id="0" name=""/>
        <dsp:cNvSpPr/>
      </dsp:nvSpPr>
      <dsp:spPr>
        <a:xfrm>
          <a:off x="414161" y="268393"/>
          <a:ext cx="7635020" cy="536550"/>
        </a:xfrm>
        <a:prstGeom prst="rect">
          <a:avLst/>
        </a:prstGeom>
        <a:solidFill>
          <a:srgbClr val="1B524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Overview</a:t>
          </a:r>
        </a:p>
      </dsp:txBody>
      <dsp:txXfrm>
        <a:off x="414161" y="268393"/>
        <a:ext cx="7635020" cy="536550"/>
      </dsp:txXfrm>
    </dsp:sp>
    <dsp:sp modelId="{62C5A740-597E-42E2-93AF-4A3A5B109502}">
      <dsp:nvSpPr>
        <dsp:cNvPr id="0" name=""/>
        <dsp:cNvSpPr/>
      </dsp:nvSpPr>
      <dsp:spPr>
        <a:xfrm>
          <a:off x="78817" y="201324"/>
          <a:ext cx="670688" cy="670688"/>
        </a:xfrm>
        <a:prstGeom prst="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4A9933D-D904-415C-829C-DD701D78BB05}">
      <dsp:nvSpPr>
        <dsp:cNvPr id="0" name=""/>
        <dsp:cNvSpPr/>
      </dsp:nvSpPr>
      <dsp:spPr>
        <a:xfrm>
          <a:off x="900056" y="1073691"/>
          <a:ext cx="7149125" cy="536550"/>
        </a:xfrm>
        <a:prstGeom prst="rect">
          <a:avLst/>
        </a:prstGeom>
        <a:solidFill>
          <a:srgbClr val="1B524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Economic Conditions</a:t>
          </a:r>
          <a:endParaRPr lang="en-US" sz="2800" kern="1200" dirty="0"/>
        </a:p>
      </dsp:txBody>
      <dsp:txXfrm>
        <a:off x="900056" y="1073691"/>
        <a:ext cx="7149125" cy="536550"/>
      </dsp:txXfrm>
    </dsp:sp>
    <dsp:sp modelId="{F3726967-9A2F-432C-8089-4BF9AF1A0A84}">
      <dsp:nvSpPr>
        <dsp:cNvPr id="0" name=""/>
        <dsp:cNvSpPr/>
      </dsp:nvSpPr>
      <dsp:spPr>
        <a:xfrm>
          <a:off x="564712" y="1006622"/>
          <a:ext cx="670688" cy="670688"/>
        </a:xfrm>
        <a:prstGeom prst="rect">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92483-305B-4BB1-AE27-6D4DE06555DC}">
      <dsp:nvSpPr>
        <dsp:cNvPr id="0" name=""/>
        <dsp:cNvSpPr/>
      </dsp:nvSpPr>
      <dsp:spPr>
        <a:xfrm>
          <a:off x="1166324" y="1878399"/>
          <a:ext cx="6882857" cy="536550"/>
        </a:xfrm>
        <a:prstGeom prst="rect">
          <a:avLst/>
        </a:prstGeom>
        <a:solidFill>
          <a:srgbClr val="1B524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Sector Review</a:t>
          </a:r>
          <a:endParaRPr lang="en-US" sz="2800" kern="1200" dirty="0"/>
        </a:p>
      </dsp:txBody>
      <dsp:txXfrm>
        <a:off x="1166324" y="1878399"/>
        <a:ext cx="6882857" cy="536550"/>
      </dsp:txXfrm>
    </dsp:sp>
    <dsp:sp modelId="{F63FB5E5-4DBE-4F79-9A07-27576B85AF59}">
      <dsp:nvSpPr>
        <dsp:cNvPr id="0" name=""/>
        <dsp:cNvSpPr/>
      </dsp:nvSpPr>
      <dsp:spPr>
        <a:xfrm>
          <a:off x="830980" y="1811330"/>
          <a:ext cx="670688" cy="670688"/>
        </a:xfrm>
        <a:prstGeom prst="rect">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7D7018-C504-443D-9473-55FE6C066C60}">
      <dsp:nvSpPr>
        <dsp:cNvPr id="0" name=""/>
        <dsp:cNvSpPr/>
      </dsp:nvSpPr>
      <dsp:spPr>
        <a:xfrm>
          <a:off x="1251341" y="2683697"/>
          <a:ext cx="6797841" cy="536550"/>
        </a:xfrm>
        <a:prstGeom prst="rect">
          <a:avLst/>
        </a:prstGeom>
        <a:solidFill>
          <a:srgbClr val="1B52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Portfolio Strategy &amp; Composition</a:t>
          </a:r>
          <a:endParaRPr lang="en-US" sz="2800" kern="1200" dirty="0"/>
        </a:p>
      </dsp:txBody>
      <dsp:txXfrm>
        <a:off x="1251341" y="2683697"/>
        <a:ext cx="6797841" cy="536550"/>
      </dsp:txXfrm>
    </dsp:sp>
    <dsp:sp modelId="{73228268-C9BA-4376-8FC3-442062A96E21}">
      <dsp:nvSpPr>
        <dsp:cNvPr id="0" name=""/>
        <dsp:cNvSpPr/>
      </dsp:nvSpPr>
      <dsp:spPr>
        <a:xfrm>
          <a:off x="915997" y="2616628"/>
          <a:ext cx="670688" cy="670688"/>
        </a:xfrm>
        <a:prstGeom prst="rect">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46E3FC-9D22-47DC-AB42-8164ECAE6BEF}">
      <dsp:nvSpPr>
        <dsp:cNvPr id="0" name=""/>
        <dsp:cNvSpPr/>
      </dsp:nvSpPr>
      <dsp:spPr>
        <a:xfrm>
          <a:off x="1166324" y="3488995"/>
          <a:ext cx="6882857" cy="536550"/>
        </a:xfrm>
        <a:prstGeom prst="rect">
          <a:avLst/>
        </a:prstGeom>
        <a:solidFill>
          <a:srgbClr val="1B524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Risk Analysis</a:t>
          </a:r>
          <a:endParaRPr lang="en-US" sz="2800" kern="1200" dirty="0"/>
        </a:p>
      </dsp:txBody>
      <dsp:txXfrm>
        <a:off x="1166324" y="3488995"/>
        <a:ext cx="6882857" cy="536550"/>
      </dsp:txXfrm>
    </dsp:sp>
    <dsp:sp modelId="{F47F872D-A3DB-4668-BABB-1466D5C519D4}">
      <dsp:nvSpPr>
        <dsp:cNvPr id="0" name=""/>
        <dsp:cNvSpPr/>
      </dsp:nvSpPr>
      <dsp:spPr>
        <a:xfrm>
          <a:off x="830980" y="3421926"/>
          <a:ext cx="670688" cy="670688"/>
        </a:xfrm>
        <a:prstGeom prst="rect">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C852D8-26DE-4273-8CC1-923FD3F0EC49}">
      <dsp:nvSpPr>
        <dsp:cNvPr id="0" name=""/>
        <dsp:cNvSpPr/>
      </dsp:nvSpPr>
      <dsp:spPr>
        <a:xfrm>
          <a:off x="900056" y="4293703"/>
          <a:ext cx="7149125" cy="536550"/>
        </a:xfrm>
        <a:prstGeom prst="rect">
          <a:avLst/>
        </a:prstGeom>
        <a:solidFill>
          <a:srgbClr val="1B524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Performance Review</a:t>
          </a:r>
          <a:endParaRPr lang="en-US" sz="2800" kern="1200" dirty="0"/>
        </a:p>
      </dsp:txBody>
      <dsp:txXfrm>
        <a:off x="900056" y="4293703"/>
        <a:ext cx="7149125" cy="536550"/>
      </dsp:txXfrm>
    </dsp:sp>
    <dsp:sp modelId="{F66EBC12-D4AE-4103-8710-CF29B2748B90}">
      <dsp:nvSpPr>
        <dsp:cNvPr id="0" name=""/>
        <dsp:cNvSpPr/>
      </dsp:nvSpPr>
      <dsp:spPr>
        <a:xfrm>
          <a:off x="564712" y="4226634"/>
          <a:ext cx="670688" cy="670688"/>
        </a:xfrm>
        <a:prstGeom prst="rect">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F1CE7-E9D1-4573-A78B-BECD65BE5896}">
      <dsp:nvSpPr>
        <dsp:cNvPr id="0" name=""/>
        <dsp:cNvSpPr/>
      </dsp:nvSpPr>
      <dsp:spPr>
        <a:xfrm>
          <a:off x="414161" y="5099001"/>
          <a:ext cx="7635020" cy="536550"/>
        </a:xfrm>
        <a:prstGeom prst="rect">
          <a:avLst/>
        </a:prstGeom>
        <a:solidFill>
          <a:srgbClr val="1B524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Professor &amp; Student Biographies</a:t>
          </a:r>
          <a:endParaRPr lang="en-US" sz="2800" kern="1200" dirty="0"/>
        </a:p>
      </dsp:txBody>
      <dsp:txXfrm>
        <a:off x="414161" y="5099001"/>
        <a:ext cx="7635020" cy="536550"/>
      </dsp:txXfrm>
    </dsp:sp>
    <dsp:sp modelId="{698A6FDC-DE75-4205-AFD0-047C9C3521D3}">
      <dsp:nvSpPr>
        <dsp:cNvPr id="0" name=""/>
        <dsp:cNvSpPr/>
      </dsp:nvSpPr>
      <dsp:spPr>
        <a:xfrm>
          <a:off x="78817" y="5031932"/>
          <a:ext cx="670688" cy="670688"/>
        </a:xfrm>
        <a:prstGeom prst="rect">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384606" y="1676"/>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773562" y="1676"/>
        <a:ext cx="1166866" cy="777911"/>
      </dsp:txXfrm>
    </dsp:sp>
    <dsp:sp modelId="{F5983728-5D0F-4338-BBC3-56205E5C0D81}">
      <dsp:nvSpPr>
        <dsp:cNvPr id="0" name=""/>
        <dsp:cNvSpPr/>
      </dsp:nvSpPr>
      <dsp:spPr>
        <a:xfrm>
          <a:off x="2076563" y="67799"/>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399396" y="67799"/>
        <a:ext cx="968499" cy="645666"/>
      </dsp:txXfrm>
    </dsp:sp>
    <dsp:sp modelId="{51EC903C-8A60-4649-A668-B2BB21BAB01A}">
      <dsp:nvSpPr>
        <dsp:cNvPr id="0" name=""/>
        <dsp:cNvSpPr/>
      </dsp:nvSpPr>
      <dsp:spPr>
        <a:xfrm>
          <a:off x="3464745" y="67799"/>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TSN</a:t>
          </a:r>
        </a:p>
      </dsp:txBody>
      <dsp:txXfrm>
        <a:off x="3787578" y="67799"/>
        <a:ext cx="968499" cy="645666"/>
      </dsp:txXfrm>
    </dsp:sp>
    <dsp:sp modelId="{EADC5FA9-716F-4CFA-A6E2-51C639E7D755}">
      <dsp:nvSpPr>
        <dsp:cNvPr id="0" name=""/>
        <dsp:cNvSpPr/>
      </dsp:nvSpPr>
      <dsp:spPr>
        <a:xfrm>
          <a:off x="384606" y="888495"/>
          <a:ext cx="1944777" cy="777911"/>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Revenue Growth</a:t>
          </a:r>
          <a:endParaRPr lang="en-US" sz="1600" kern="1200" dirty="0">
            <a:solidFill>
              <a:schemeClr val="tx1">
                <a:lumMod val="65000"/>
                <a:lumOff val="35000"/>
              </a:schemeClr>
            </a:solidFill>
            <a:latin typeface="Arial" charset="0"/>
            <a:ea typeface="Arial" charset="0"/>
            <a:cs typeface="Arial" charset="0"/>
          </a:endParaRPr>
        </a:p>
      </dsp:txBody>
      <dsp:txXfrm>
        <a:off x="773562" y="888495"/>
        <a:ext cx="1166866" cy="777911"/>
      </dsp:txXfrm>
    </dsp:sp>
    <dsp:sp modelId="{541E66C2-FE8D-4A85-8F9E-9DE0F5E1BB1D}">
      <dsp:nvSpPr>
        <dsp:cNvPr id="0" name=""/>
        <dsp:cNvSpPr/>
      </dsp:nvSpPr>
      <dsp:spPr>
        <a:xfrm>
          <a:off x="2061612" y="964160"/>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-2.17%</a:t>
          </a:r>
        </a:p>
      </dsp:txBody>
      <dsp:txXfrm>
        <a:off x="2384445" y="964160"/>
        <a:ext cx="968499" cy="645666"/>
      </dsp:txXfrm>
    </dsp:sp>
    <dsp:sp modelId="{87A28677-5C43-4E41-83BA-D91394607A64}">
      <dsp:nvSpPr>
        <dsp:cNvPr id="0" name=""/>
        <dsp:cNvSpPr/>
      </dsp:nvSpPr>
      <dsp:spPr>
        <a:xfrm>
          <a:off x="3464745" y="954617"/>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1.90%</a:t>
          </a:r>
        </a:p>
      </dsp:txBody>
      <dsp:txXfrm>
        <a:off x="3787578" y="954617"/>
        <a:ext cx="968499" cy="645666"/>
      </dsp:txXfrm>
    </dsp:sp>
    <dsp:sp modelId="{E141E35C-DBF6-4E91-9ACF-C2798F26A2DD}">
      <dsp:nvSpPr>
        <dsp:cNvPr id="0" name=""/>
        <dsp:cNvSpPr/>
      </dsp:nvSpPr>
      <dsp:spPr>
        <a:xfrm>
          <a:off x="384606" y="1775314"/>
          <a:ext cx="1944777" cy="77791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5 years of CAGR</a:t>
          </a:r>
          <a:endParaRPr lang="en-US" sz="1600" kern="1200" dirty="0">
            <a:solidFill>
              <a:schemeClr val="tx1">
                <a:lumMod val="65000"/>
                <a:lumOff val="35000"/>
              </a:schemeClr>
            </a:solidFill>
            <a:latin typeface="Arial" charset="0"/>
            <a:ea typeface="Arial" charset="0"/>
            <a:cs typeface="Arial" charset="0"/>
          </a:endParaRPr>
        </a:p>
      </dsp:txBody>
      <dsp:txXfrm>
        <a:off x="773562" y="1775314"/>
        <a:ext cx="1166866" cy="777911"/>
      </dsp:txXfrm>
    </dsp:sp>
    <dsp:sp modelId="{013CD3C3-7AD8-411F-8A7C-69BEA1DA9A5D}">
      <dsp:nvSpPr>
        <dsp:cNvPr id="0" name=""/>
        <dsp:cNvSpPr/>
      </dsp:nvSpPr>
      <dsp:spPr>
        <a:xfrm>
          <a:off x="2076563" y="1841436"/>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9.70%</a:t>
          </a:r>
        </a:p>
      </dsp:txBody>
      <dsp:txXfrm>
        <a:off x="2399396" y="1841436"/>
        <a:ext cx="968499" cy="645666"/>
      </dsp:txXfrm>
    </dsp:sp>
    <dsp:sp modelId="{49D29610-DD67-4E9D-97A4-9730C769C272}">
      <dsp:nvSpPr>
        <dsp:cNvPr id="0" name=""/>
        <dsp:cNvSpPr/>
      </dsp:nvSpPr>
      <dsp:spPr>
        <a:xfrm>
          <a:off x="3464745" y="1841436"/>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2.90%</a:t>
          </a:r>
        </a:p>
      </dsp:txBody>
      <dsp:txXfrm>
        <a:off x="3787578" y="1841436"/>
        <a:ext cx="968499" cy="645666"/>
      </dsp:txXfrm>
    </dsp:sp>
    <dsp:sp modelId="{FE41520E-6886-47EF-88A6-3D890CBA4F29}">
      <dsp:nvSpPr>
        <dsp:cNvPr id="0" name=""/>
        <dsp:cNvSpPr/>
      </dsp:nvSpPr>
      <dsp:spPr>
        <a:xfrm>
          <a:off x="384606" y="2662132"/>
          <a:ext cx="1944777" cy="777911"/>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ROE</a:t>
          </a:r>
        </a:p>
      </dsp:txBody>
      <dsp:txXfrm>
        <a:off x="773562" y="2662132"/>
        <a:ext cx="1166866" cy="777911"/>
      </dsp:txXfrm>
    </dsp:sp>
    <dsp:sp modelId="{3A980F5A-4466-452B-B914-3A9D26E3C528}">
      <dsp:nvSpPr>
        <dsp:cNvPr id="0" name=""/>
        <dsp:cNvSpPr/>
      </dsp:nvSpPr>
      <dsp:spPr>
        <a:xfrm>
          <a:off x="2076563" y="2728255"/>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22.89%</a:t>
          </a:r>
        </a:p>
      </dsp:txBody>
      <dsp:txXfrm>
        <a:off x="2399396" y="2728255"/>
        <a:ext cx="968499" cy="645666"/>
      </dsp:txXfrm>
    </dsp:sp>
    <dsp:sp modelId="{507D1F77-52C9-4EE5-93A1-911F8809EAB5}">
      <dsp:nvSpPr>
        <dsp:cNvPr id="0" name=""/>
        <dsp:cNvSpPr/>
      </dsp:nvSpPr>
      <dsp:spPr>
        <a:xfrm>
          <a:off x="3464745" y="2728255"/>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18.48%</a:t>
          </a:r>
        </a:p>
      </dsp:txBody>
      <dsp:txXfrm>
        <a:off x="3787578" y="2728255"/>
        <a:ext cx="968499" cy="645666"/>
      </dsp:txXfrm>
    </dsp:sp>
    <dsp:sp modelId="{86BDE5DD-6D0C-4F1B-8FF4-73DB6CBC77DD}">
      <dsp:nvSpPr>
        <dsp:cNvPr id="0" name=""/>
        <dsp:cNvSpPr/>
      </dsp:nvSpPr>
      <dsp:spPr>
        <a:xfrm>
          <a:off x="384606" y="3548951"/>
          <a:ext cx="1944777" cy="777911"/>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PEG</a:t>
          </a:r>
        </a:p>
      </dsp:txBody>
      <dsp:txXfrm>
        <a:off x="773562" y="3548951"/>
        <a:ext cx="1166866" cy="777911"/>
      </dsp:txXfrm>
    </dsp:sp>
    <dsp:sp modelId="{BDF7F919-2FCE-4FC8-8F70-4D9B39CF80EB}">
      <dsp:nvSpPr>
        <dsp:cNvPr id="0" name=""/>
        <dsp:cNvSpPr/>
      </dsp:nvSpPr>
      <dsp:spPr>
        <a:xfrm>
          <a:off x="2076563" y="3615073"/>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2.56</a:t>
          </a:r>
        </a:p>
      </dsp:txBody>
      <dsp:txXfrm>
        <a:off x="2399396" y="3615073"/>
        <a:ext cx="968499" cy="645666"/>
      </dsp:txXfrm>
    </dsp:sp>
    <dsp:sp modelId="{92466F7A-9F52-4D25-8ED0-5F86A9E78AAC}">
      <dsp:nvSpPr>
        <dsp:cNvPr id="0" name=""/>
        <dsp:cNvSpPr/>
      </dsp:nvSpPr>
      <dsp:spPr>
        <a:xfrm>
          <a:off x="3464745" y="3615073"/>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1.67</a:t>
          </a:r>
        </a:p>
      </dsp:txBody>
      <dsp:txXfrm>
        <a:off x="3787578" y="3615073"/>
        <a:ext cx="968499" cy="645666"/>
      </dsp:txXfrm>
    </dsp:sp>
    <dsp:sp modelId="{5F6C58FB-C10F-4021-A1F8-DAAB5D2C6382}">
      <dsp:nvSpPr>
        <dsp:cNvPr id="0" name=""/>
        <dsp:cNvSpPr/>
      </dsp:nvSpPr>
      <dsp:spPr>
        <a:xfrm>
          <a:off x="384606" y="4435769"/>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Debt/ Equity </a:t>
          </a:r>
        </a:p>
      </dsp:txBody>
      <dsp:txXfrm>
        <a:off x="773562" y="4435769"/>
        <a:ext cx="1166866" cy="777911"/>
      </dsp:txXfrm>
    </dsp:sp>
    <dsp:sp modelId="{0C59FC2A-F597-4047-84FE-899A6A74A0D1}">
      <dsp:nvSpPr>
        <dsp:cNvPr id="0" name=""/>
        <dsp:cNvSpPr/>
      </dsp:nvSpPr>
      <dsp:spPr>
        <a:xfrm>
          <a:off x="2076563" y="4501892"/>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0.6</a:t>
          </a:r>
        </a:p>
      </dsp:txBody>
      <dsp:txXfrm>
        <a:off x="2399396" y="4501892"/>
        <a:ext cx="968499" cy="645666"/>
      </dsp:txXfrm>
    </dsp:sp>
    <dsp:sp modelId="{B3D039EC-05A1-405B-9B3F-F15BCA2C1D6A}">
      <dsp:nvSpPr>
        <dsp:cNvPr id="0" name=""/>
        <dsp:cNvSpPr/>
      </dsp:nvSpPr>
      <dsp:spPr>
        <a:xfrm>
          <a:off x="3464745" y="4501892"/>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0.6</a:t>
          </a:r>
        </a:p>
      </dsp:txBody>
      <dsp:txXfrm>
        <a:off x="3787578" y="4501892"/>
        <a:ext cx="968499" cy="6456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1358" y="219179"/>
          <a:ext cx="2098692" cy="83947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421096" y="219179"/>
        <a:ext cx="1259216" cy="839476"/>
      </dsp:txXfrm>
    </dsp:sp>
    <dsp:sp modelId="{F5983728-5D0F-4338-BBC3-56205E5C0D81}">
      <dsp:nvSpPr>
        <dsp:cNvPr id="0" name=""/>
        <dsp:cNvSpPr/>
      </dsp:nvSpPr>
      <dsp:spPr>
        <a:xfrm>
          <a:off x="1827220" y="290534"/>
          <a:ext cx="1741914" cy="69676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175603" y="290534"/>
        <a:ext cx="1045149" cy="696765"/>
      </dsp:txXfrm>
    </dsp:sp>
    <dsp:sp modelId="{51EC903C-8A60-4649-A668-B2BB21BAB01A}">
      <dsp:nvSpPr>
        <dsp:cNvPr id="0" name=""/>
        <dsp:cNvSpPr/>
      </dsp:nvSpPr>
      <dsp:spPr>
        <a:xfrm>
          <a:off x="3325267" y="290534"/>
          <a:ext cx="1741914" cy="69676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PG</a:t>
          </a:r>
        </a:p>
      </dsp:txBody>
      <dsp:txXfrm>
        <a:off x="3673650" y="290534"/>
        <a:ext cx="1045149" cy="696765"/>
      </dsp:txXfrm>
    </dsp:sp>
    <dsp:sp modelId="{EADC5FA9-716F-4CFA-A6E2-51C639E7D755}">
      <dsp:nvSpPr>
        <dsp:cNvPr id="0" name=""/>
        <dsp:cNvSpPr/>
      </dsp:nvSpPr>
      <dsp:spPr>
        <a:xfrm>
          <a:off x="1358" y="1176182"/>
          <a:ext cx="2098692" cy="839476"/>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Price/Sales</a:t>
          </a:r>
          <a:endParaRPr lang="en-US" sz="1600" kern="1200" dirty="0">
            <a:solidFill>
              <a:schemeClr val="tx1">
                <a:lumMod val="65000"/>
                <a:lumOff val="35000"/>
              </a:schemeClr>
            </a:solidFill>
            <a:latin typeface="Arial" charset="0"/>
            <a:ea typeface="Arial" charset="0"/>
            <a:cs typeface="Arial" charset="0"/>
          </a:endParaRPr>
        </a:p>
      </dsp:txBody>
      <dsp:txXfrm>
        <a:off x="421096" y="1176182"/>
        <a:ext cx="1259216" cy="839476"/>
      </dsp:txXfrm>
    </dsp:sp>
    <dsp:sp modelId="{541E66C2-FE8D-4A85-8F9E-9DE0F5E1BB1D}">
      <dsp:nvSpPr>
        <dsp:cNvPr id="0" name=""/>
        <dsp:cNvSpPr/>
      </dsp:nvSpPr>
      <dsp:spPr>
        <a:xfrm>
          <a:off x="1811086" y="1257836"/>
          <a:ext cx="1741914" cy="69676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2.8</a:t>
          </a:r>
        </a:p>
      </dsp:txBody>
      <dsp:txXfrm>
        <a:off x="2159469" y="1257836"/>
        <a:ext cx="1045149" cy="696765"/>
      </dsp:txXfrm>
    </dsp:sp>
    <dsp:sp modelId="{87A28677-5C43-4E41-83BA-D91394607A64}">
      <dsp:nvSpPr>
        <dsp:cNvPr id="0" name=""/>
        <dsp:cNvSpPr/>
      </dsp:nvSpPr>
      <dsp:spPr>
        <a:xfrm>
          <a:off x="3325267" y="1247538"/>
          <a:ext cx="1741914" cy="69676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3.7</a:t>
          </a:r>
        </a:p>
      </dsp:txBody>
      <dsp:txXfrm>
        <a:off x="3673650" y="1247538"/>
        <a:ext cx="1045149" cy="696765"/>
      </dsp:txXfrm>
    </dsp:sp>
    <dsp:sp modelId="{E141E35C-DBF6-4E91-9ACF-C2798F26A2DD}">
      <dsp:nvSpPr>
        <dsp:cNvPr id="0" name=""/>
        <dsp:cNvSpPr/>
      </dsp:nvSpPr>
      <dsp:spPr>
        <a:xfrm>
          <a:off x="1358" y="2133186"/>
          <a:ext cx="2098692" cy="839476"/>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Price/Book</a:t>
          </a:r>
          <a:endParaRPr lang="en-US" sz="1600" kern="1200" dirty="0">
            <a:solidFill>
              <a:schemeClr val="tx1">
                <a:lumMod val="65000"/>
                <a:lumOff val="35000"/>
              </a:schemeClr>
            </a:solidFill>
            <a:latin typeface="Arial" charset="0"/>
            <a:ea typeface="Arial" charset="0"/>
            <a:cs typeface="Arial" charset="0"/>
          </a:endParaRPr>
        </a:p>
      </dsp:txBody>
      <dsp:txXfrm>
        <a:off x="421096" y="2133186"/>
        <a:ext cx="1259216" cy="839476"/>
      </dsp:txXfrm>
    </dsp:sp>
    <dsp:sp modelId="{013CD3C3-7AD8-411F-8A7C-69BEA1DA9A5D}">
      <dsp:nvSpPr>
        <dsp:cNvPr id="0" name=""/>
        <dsp:cNvSpPr/>
      </dsp:nvSpPr>
      <dsp:spPr>
        <a:xfrm>
          <a:off x="1827220" y="2204542"/>
          <a:ext cx="1741914" cy="69676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6.8</a:t>
          </a:r>
        </a:p>
      </dsp:txBody>
      <dsp:txXfrm>
        <a:off x="2175603" y="2204542"/>
        <a:ext cx="1045149" cy="696765"/>
      </dsp:txXfrm>
    </dsp:sp>
    <dsp:sp modelId="{49D29610-DD67-4E9D-97A4-9730C769C272}">
      <dsp:nvSpPr>
        <dsp:cNvPr id="0" name=""/>
        <dsp:cNvSpPr/>
      </dsp:nvSpPr>
      <dsp:spPr>
        <a:xfrm>
          <a:off x="3325267" y="2204542"/>
          <a:ext cx="1741914" cy="69676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4.28</a:t>
          </a:r>
        </a:p>
      </dsp:txBody>
      <dsp:txXfrm>
        <a:off x="3673650" y="2204542"/>
        <a:ext cx="1045149" cy="696765"/>
      </dsp:txXfrm>
    </dsp:sp>
    <dsp:sp modelId="{FE41520E-6886-47EF-88A6-3D890CBA4F29}">
      <dsp:nvSpPr>
        <dsp:cNvPr id="0" name=""/>
        <dsp:cNvSpPr/>
      </dsp:nvSpPr>
      <dsp:spPr>
        <a:xfrm>
          <a:off x="1358" y="3090190"/>
          <a:ext cx="2098692" cy="839476"/>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Dividend Yield</a:t>
          </a:r>
        </a:p>
      </dsp:txBody>
      <dsp:txXfrm>
        <a:off x="421096" y="3090190"/>
        <a:ext cx="1259216" cy="839476"/>
      </dsp:txXfrm>
    </dsp:sp>
    <dsp:sp modelId="{3A980F5A-4466-452B-B914-3A9D26E3C528}">
      <dsp:nvSpPr>
        <dsp:cNvPr id="0" name=""/>
        <dsp:cNvSpPr/>
      </dsp:nvSpPr>
      <dsp:spPr>
        <a:xfrm>
          <a:off x="1827220" y="3161545"/>
          <a:ext cx="1741914" cy="69676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2.6%</a:t>
          </a:r>
        </a:p>
      </dsp:txBody>
      <dsp:txXfrm>
        <a:off x="2175603" y="3161545"/>
        <a:ext cx="1045149" cy="696765"/>
      </dsp:txXfrm>
    </dsp:sp>
    <dsp:sp modelId="{507D1F77-52C9-4EE5-93A1-911F8809EAB5}">
      <dsp:nvSpPr>
        <dsp:cNvPr id="0" name=""/>
        <dsp:cNvSpPr/>
      </dsp:nvSpPr>
      <dsp:spPr>
        <a:xfrm>
          <a:off x="3325267" y="3161545"/>
          <a:ext cx="1741914" cy="69676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3.1%</a:t>
          </a:r>
        </a:p>
      </dsp:txBody>
      <dsp:txXfrm>
        <a:off x="3673650" y="3161545"/>
        <a:ext cx="1045149" cy="696765"/>
      </dsp:txXfrm>
    </dsp:sp>
    <dsp:sp modelId="{86BDE5DD-6D0C-4F1B-8FF4-73DB6CBC77DD}">
      <dsp:nvSpPr>
        <dsp:cNvPr id="0" name=""/>
        <dsp:cNvSpPr/>
      </dsp:nvSpPr>
      <dsp:spPr>
        <a:xfrm>
          <a:off x="1358" y="4047193"/>
          <a:ext cx="2098692" cy="839476"/>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Positive</a:t>
          </a:r>
          <a:r>
            <a:rPr lang="en-US" sz="1600" kern="1200" baseline="0" dirty="0">
              <a:solidFill>
                <a:schemeClr val="tx1">
                  <a:lumMod val="65000"/>
                  <a:lumOff val="35000"/>
                </a:schemeClr>
              </a:solidFill>
              <a:latin typeface="Arial" charset="0"/>
              <a:ea typeface="Arial" charset="0"/>
              <a:cs typeface="Arial" charset="0"/>
            </a:rPr>
            <a:t> FCF</a:t>
          </a:r>
          <a:endParaRPr lang="en-US" sz="1600" kern="1200" dirty="0">
            <a:solidFill>
              <a:schemeClr val="tx1">
                <a:lumMod val="65000"/>
                <a:lumOff val="35000"/>
              </a:schemeClr>
            </a:solidFill>
            <a:latin typeface="Arial" charset="0"/>
            <a:ea typeface="Arial" charset="0"/>
            <a:cs typeface="Arial" charset="0"/>
          </a:endParaRPr>
        </a:p>
      </dsp:txBody>
      <dsp:txXfrm>
        <a:off x="421096" y="4047193"/>
        <a:ext cx="1259216" cy="839476"/>
      </dsp:txXfrm>
    </dsp:sp>
    <dsp:sp modelId="{BDF7F919-2FCE-4FC8-8F70-4D9B39CF80EB}">
      <dsp:nvSpPr>
        <dsp:cNvPr id="0" name=""/>
        <dsp:cNvSpPr/>
      </dsp:nvSpPr>
      <dsp:spPr>
        <a:xfrm>
          <a:off x="1827220" y="4118549"/>
          <a:ext cx="1741914" cy="69676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175603" y="4118549"/>
        <a:ext cx="1045149" cy="696765"/>
      </dsp:txXfrm>
    </dsp:sp>
    <dsp:sp modelId="{92466F7A-9F52-4D25-8ED0-5F86A9E78AAC}">
      <dsp:nvSpPr>
        <dsp:cNvPr id="0" name=""/>
        <dsp:cNvSpPr/>
      </dsp:nvSpPr>
      <dsp:spPr>
        <a:xfrm>
          <a:off x="3325267" y="4118549"/>
          <a:ext cx="1741914" cy="69676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$12,121M</a:t>
          </a:r>
        </a:p>
      </dsp:txBody>
      <dsp:txXfrm>
        <a:off x="3673650" y="4118549"/>
        <a:ext cx="1045149" cy="6967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1358" y="219179"/>
          <a:ext cx="2098692" cy="83947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421096" y="219179"/>
        <a:ext cx="1259216" cy="839476"/>
      </dsp:txXfrm>
    </dsp:sp>
    <dsp:sp modelId="{F5983728-5D0F-4338-BBC3-56205E5C0D81}">
      <dsp:nvSpPr>
        <dsp:cNvPr id="0" name=""/>
        <dsp:cNvSpPr/>
      </dsp:nvSpPr>
      <dsp:spPr>
        <a:xfrm>
          <a:off x="1827220" y="290534"/>
          <a:ext cx="1741914" cy="69676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175603" y="290534"/>
        <a:ext cx="1045149" cy="696765"/>
      </dsp:txXfrm>
    </dsp:sp>
    <dsp:sp modelId="{51EC903C-8A60-4649-A668-B2BB21BAB01A}">
      <dsp:nvSpPr>
        <dsp:cNvPr id="0" name=""/>
        <dsp:cNvSpPr/>
      </dsp:nvSpPr>
      <dsp:spPr>
        <a:xfrm>
          <a:off x="3325267" y="290534"/>
          <a:ext cx="1741914" cy="69676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VLO</a:t>
          </a:r>
        </a:p>
      </dsp:txBody>
      <dsp:txXfrm>
        <a:off x="3673650" y="290534"/>
        <a:ext cx="1045149" cy="696765"/>
      </dsp:txXfrm>
    </dsp:sp>
    <dsp:sp modelId="{EADC5FA9-716F-4CFA-A6E2-51C639E7D755}">
      <dsp:nvSpPr>
        <dsp:cNvPr id="0" name=""/>
        <dsp:cNvSpPr/>
      </dsp:nvSpPr>
      <dsp:spPr>
        <a:xfrm>
          <a:off x="1358" y="1176182"/>
          <a:ext cx="2098692" cy="839476"/>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Price/Sales</a:t>
          </a:r>
          <a:endParaRPr lang="en-US" sz="1600" kern="1200" dirty="0">
            <a:solidFill>
              <a:schemeClr val="tx1">
                <a:lumMod val="65000"/>
                <a:lumOff val="35000"/>
              </a:schemeClr>
            </a:solidFill>
            <a:latin typeface="Arial" charset="0"/>
            <a:ea typeface="Arial" charset="0"/>
            <a:cs typeface="Arial" charset="0"/>
          </a:endParaRPr>
        </a:p>
      </dsp:txBody>
      <dsp:txXfrm>
        <a:off x="421096" y="1176182"/>
        <a:ext cx="1259216" cy="839476"/>
      </dsp:txXfrm>
    </dsp:sp>
    <dsp:sp modelId="{541E66C2-FE8D-4A85-8F9E-9DE0F5E1BB1D}">
      <dsp:nvSpPr>
        <dsp:cNvPr id="0" name=""/>
        <dsp:cNvSpPr/>
      </dsp:nvSpPr>
      <dsp:spPr>
        <a:xfrm>
          <a:off x="1811086" y="1257836"/>
          <a:ext cx="1741914" cy="69676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0.4</a:t>
          </a:r>
        </a:p>
      </dsp:txBody>
      <dsp:txXfrm>
        <a:off x="2159469" y="1257836"/>
        <a:ext cx="1045149" cy="696765"/>
      </dsp:txXfrm>
    </dsp:sp>
    <dsp:sp modelId="{87A28677-5C43-4E41-83BA-D91394607A64}">
      <dsp:nvSpPr>
        <dsp:cNvPr id="0" name=""/>
        <dsp:cNvSpPr/>
      </dsp:nvSpPr>
      <dsp:spPr>
        <a:xfrm>
          <a:off x="3325267" y="1247538"/>
          <a:ext cx="1741914" cy="69676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0.4</a:t>
          </a:r>
        </a:p>
      </dsp:txBody>
      <dsp:txXfrm>
        <a:off x="3673650" y="1247538"/>
        <a:ext cx="1045149" cy="696765"/>
      </dsp:txXfrm>
    </dsp:sp>
    <dsp:sp modelId="{E141E35C-DBF6-4E91-9ACF-C2798F26A2DD}">
      <dsp:nvSpPr>
        <dsp:cNvPr id="0" name=""/>
        <dsp:cNvSpPr/>
      </dsp:nvSpPr>
      <dsp:spPr>
        <a:xfrm>
          <a:off x="1358" y="2133186"/>
          <a:ext cx="2098692" cy="839476"/>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Price/Book</a:t>
          </a:r>
          <a:endParaRPr lang="en-US" sz="1600" kern="1200" dirty="0">
            <a:solidFill>
              <a:schemeClr val="tx1">
                <a:lumMod val="65000"/>
                <a:lumOff val="35000"/>
              </a:schemeClr>
            </a:solidFill>
            <a:latin typeface="Arial" charset="0"/>
            <a:ea typeface="Arial" charset="0"/>
            <a:cs typeface="Arial" charset="0"/>
          </a:endParaRPr>
        </a:p>
      </dsp:txBody>
      <dsp:txXfrm>
        <a:off x="421096" y="2133186"/>
        <a:ext cx="1259216" cy="839476"/>
      </dsp:txXfrm>
    </dsp:sp>
    <dsp:sp modelId="{013CD3C3-7AD8-411F-8A7C-69BEA1DA9A5D}">
      <dsp:nvSpPr>
        <dsp:cNvPr id="0" name=""/>
        <dsp:cNvSpPr/>
      </dsp:nvSpPr>
      <dsp:spPr>
        <a:xfrm>
          <a:off x="1827220" y="2204542"/>
          <a:ext cx="1741914" cy="69676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1.9</a:t>
          </a:r>
        </a:p>
      </dsp:txBody>
      <dsp:txXfrm>
        <a:off x="2175603" y="2204542"/>
        <a:ext cx="1045149" cy="696765"/>
      </dsp:txXfrm>
    </dsp:sp>
    <dsp:sp modelId="{49D29610-DD67-4E9D-97A4-9730C769C272}">
      <dsp:nvSpPr>
        <dsp:cNvPr id="0" name=""/>
        <dsp:cNvSpPr/>
      </dsp:nvSpPr>
      <dsp:spPr>
        <a:xfrm>
          <a:off x="3325267" y="2204542"/>
          <a:ext cx="1741914" cy="69676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1.5</a:t>
          </a:r>
        </a:p>
      </dsp:txBody>
      <dsp:txXfrm>
        <a:off x="3673650" y="2204542"/>
        <a:ext cx="1045149" cy="696765"/>
      </dsp:txXfrm>
    </dsp:sp>
    <dsp:sp modelId="{FE41520E-6886-47EF-88A6-3D890CBA4F29}">
      <dsp:nvSpPr>
        <dsp:cNvPr id="0" name=""/>
        <dsp:cNvSpPr/>
      </dsp:nvSpPr>
      <dsp:spPr>
        <a:xfrm>
          <a:off x="1358" y="3090190"/>
          <a:ext cx="2098692" cy="839476"/>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Dividend Yield</a:t>
          </a:r>
        </a:p>
      </dsp:txBody>
      <dsp:txXfrm>
        <a:off x="421096" y="3090190"/>
        <a:ext cx="1259216" cy="839476"/>
      </dsp:txXfrm>
    </dsp:sp>
    <dsp:sp modelId="{3A980F5A-4466-452B-B914-3A9D26E3C528}">
      <dsp:nvSpPr>
        <dsp:cNvPr id="0" name=""/>
        <dsp:cNvSpPr/>
      </dsp:nvSpPr>
      <dsp:spPr>
        <a:xfrm>
          <a:off x="1827220" y="3161545"/>
          <a:ext cx="1741914" cy="69676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3.6%</a:t>
          </a:r>
        </a:p>
      </dsp:txBody>
      <dsp:txXfrm>
        <a:off x="2175603" y="3161545"/>
        <a:ext cx="1045149" cy="696765"/>
      </dsp:txXfrm>
    </dsp:sp>
    <dsp:sp modelId="{507D1F77-52C9-4EE5-93A1-911F8809EAB5}">
      <dsp:nvSpPr>
        <dsp:cNvPr id="0" name=""/>
        <dsp:cNvSpPr/>
      </dsp:nvSpPr>
      <dsp:spPr>
        <a:xfrm>
          <a:off x="3325267" y="3161545"/>
          <a:ext cx="1741914" cy="69676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3.9%</a:t>
          </a:r>
        </a:p>
      </dsp:txBody>
      <dsp:txXfrm>
        <a:off x="3673650" y="3161545"/>
        <a:ext cx="1045149" cy="696765"/>
      </dsp:txXfrm>
    </dsp:sp>
    <dsp:sp modelId="{86BDE5DD-6D0C-4F1B-8FF4-73DB6CBC77DD}">
      <dsp:nvSpPr>
        <dsp:cNvPr id="0" name=""/>
        <dsp:cNvSpPr/>
      </dsp:nvSpPr>
      <dsp:spPr>
        <a:xfrm>
          <a:off x="1358" y="4047193"/>
          <a:ext cx="2098692" cy="839476"/>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Positive</a:t>
          </a:r>
          <a:r>
            <a:rPr lang="en-US" sz="1600" kern="1200" baseline="0" dirty="0">
              <a:solidFill>
                <a:schemeClr val="tx1">
                  <a:lumMod val="65000"/>
                  <a:lumOff val="35000"/>
                </a:schemeClr>
              </a:solidFill>
              <a:latin typeface="Arial" charset="0"/>
              <a:ea typeface="Arial" charset="0"/>
              <a:cs typeface="Arial" charset="0"/>
            </a:rPr>
            <a:t> FCF</a:t>
          </a:r>
          <a:endParaRPr lang="en-US" sz="1600" kern="1200" dirty="0">
            <a:solidFill>
              <a:schemeClr val="tx1">
                <a:lumMod val="65000"/>
                <a:lumOff val="35000"/>
              </a:schemeClr>
            </a:solidFill>
            <a:latin typeface="Arial" charset="0"/>
            <a:ea typeface="Arial" charset="0"/>
            <a:cs typeface="Arial" charset="0"/>
          </a:endParaRPr>
        </a:p>
      </dsp:txBody>
      <dsp:txXfrm>
        <a:off x="421096" y="4047193"/>
        <a:ext cx="1259216" cy="839476"/>
      </dsp:txXfrm>
    </dsp:sp>
    <dsp:sp modelId="{BDF7F919-2FCE-4FC8-8F70-4D9B39CF80EB}">
      <dsp:nvSpPr>
        <dsp:cNvPr id="0" name=""/>
        <dsp:cNvSpPr/>
      </dsp:nvSpPr>
      <dsp:spPr>
        <a:xfrm>
          <a:off x="1827220" y="4118549"/>
          <a:ext cx="1741914" cy="69676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175603" y="4118549"/>
        <a:ext cx="1045149" cy="696765"/>
      </dsp:txXfrm>
    </dsp:sp>
    <dsp:sp modelId="{92466F7A-9F52-4D25-8ED0-5F86A9E78AAC}">
      <dsp:nvSpPr>
        <dsp:cNvPr id="0" name=""/>
        <dsp:cNvSpPr/>
      </dsp:nvSpPr>
      <dsp:spPr>
        <a:xfrm>
          <a:off x="3325267" y="4118549"/>
          <a:ext cx="1741914" cy="69676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$3,542M</a:t>
          </a:r>
        </a:p>
      </dsp:txBody>
      <dsp:txXfrm>
        <a:off x="3673650" y="4118549"/>
        <a:ext cx="1045149" cy="6967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1358" y="219179"/>
          <a:ext cx="2098692" cy="83947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421096" y="219179"/>
        <a:ext cx="1259216" cy="839476"/>
      </dsp:txXfrm>
    </dsp:sp>
    <dsp:sp modelId="{F5983728-5D0F-4338-BBC3-56205E5C0D81}">
      <dsp:nvSpPr>
        <dsp:cNvPr id="0" name=""/>
        <dsp:cNvSpPr/>
      </dsp:nvSpPr>
      <dsp:spPr>
        <a:xfrm>
          <a:off x="1827220" y="290534"/>
          <a:ext cx="1741914" cy="69676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175603" y="290534"/>
        <a:ext cx="1045149" cy="696765"/>
      </dsp:txXfrm>
    </dsp:sp>
    <dsp:sp modelId="{51EC903C-8A60-4649-A668-B2BB21BAB01A}">
      <dsp:nvSpPr>
        <dsp:cNvPr id="0" name=""/>
        <dsp:cNvSpPr/>
      </dsp:nvSpPr>
      <dsp:spPr>
        <a:xfrm>
          <a:off x="3325267" y="290534"/>
          <a:ext cx="1741914" cy="69676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WMT</a:t>
          </a:r>
        </a:p>
      </dsp:txBody>
      <dsp:txXfrm>
        <a:off x="3673650" y="290534"/>
        <a:ext cx="1045149" cy="696765"/>
      </dsp:txXfrm>
    </dsp:sp>
    <dsp:sp modelId="{EADC5FA9-716F-4CFA-A6E2-51C639E7D755}">
      <dsp:nvSpPr>
        <dsp:cNvPr id="0" name=""/>
        <dsp:cNvSpPr/>
      </dsp:nvSpPr>
      <dsp:spPr>
        <a:xfrm>
          <a:off x="1358" y="1176182"/>
          <a:ext cx="2098692" cy="839476"/>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Price/Sales</a:t>
          </a:r>
          <a:endParaRPr lang="en-US" sz="1600" kern="1200" dirty="0">
            <a:solidFill>
              <a:schemeClr val="tx1">
                <a:lumMod val="65000"/>
                <a:lumOff val="35000"/>
              </a:schemeClr>
            </a:solidFill>
            <a:latin typeface="Arial" charset="0"/>
            <a:ea typeface="Arial" charset="0"/>
            <a:cs typeface="Arial" charset="0"/>
          </a:endParaRPr>
        </a:p>
      </dsp:txBody>
      <dsp:txXfrm>
        <a:off x="421096" y="1176182"/>
        <a:ext cx="1259216" cy="839476"/>
      </dsp:txXfrm>
    </dsp:sp>
    <dsp:sp modelId="{541E66C2-FE8D-4A85-8F9E-9DE0F5E1BB1D}">
      <dsp:nvSpPr>
        <dsp:cNvPr id="0" name=""/>
        <dsp:cNvSpPr/>
      </dsp:nvSpPr>
      <dsp:spPr>
        <a:xfrm>
          <a:off x="1811086" y="1257836"/>
          <a:ext cx="1741914" cy="69676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0.5</a:t>
          </a:r>
        </a:p>
      </dsp:txBody>
      <dsp:txXfrm>
        <a:off x="2159469" y="1257836"/>
        <a:ext cx="1045149" cy="696765"/>
      </dsp:txXfrm>
    </dsp:sp>
    <dsp:sp modelId="{87A28677-5C43-4E41-83BA-D91394607A64}">
      <dsp:nvSpPr>
        <dsp:cNvPr id="0" name=""/>
        <dsp:cNvSpPr/>
      </dsp:nvSpPr>
      <dsp:spPr>
        <a:xfrm>
          <a:off x="3325267" y="1247538"/>
          <a:ext cx="1741914" cy="69676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0.5</a:t>
          </a:r>
        </a:p>
      </dsp:txBody>
      <dsp:txXfrm>
        <a:off x="3673650" y="1247538"/>
        <a:ext cx="1045149" cy="696765"/>
      </dsp:txXfrm>
    </dsp:sp>
    <dsp:sp modelId="{E141E35C-DBF6-4E91-9ACF-C2798F26A2DD}">
      <dsp:nvSpPr>
        <dsp:cNvPr id="0" name=""/>
        <dsp:cNvSpPr/>
      </dsp:nvSpPr>
      <dsp:spPr>
        <a:xfrm>
          <a:off x="1358" y="2133186"/>
          <a:ext cx="2098692" cy="839476"/>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Price/Book</a:t>
          </a:r>
          <a:endParaRPr lang="en-US" sz="1600" kern="1200" dirty="0">
            <a:solidFill>
              <a:schemeClr val="tx1">
                <a:lumMod val="65000"/>
                <a:lumOff val="35000"/>
              </a:schemeClr>
            </a:solidFill>
            <a:latin typeface="Arial" charset="0"/>
            <a:ea typeface="Arial" charset="0"/>
            <a:cs typeface="Arial" charset="0"/>
          </a:endParaRPr>
        </a:p>
      </dsp:txBody>
      <dsp:txXfrm>
        <a:off x="421096" y="2133186"/>
        <a:ext cx="1259216" cy="839476"/>
      </dsp:txXfrm>
    </dsp:sp>
    <dsp:sp modelId="{013CD3C3-7AD8-411F-8A7C-69BEA1DA9A5D}">
      <dsp:nvSpPr>
        <dsp:cNvPr id="0" name=""/>
        <dsp:cNvSpPr/>
      </dsp:nvSpPr>
      <dsp:spPr>
        <a:xfrm>
          <a:off x="1827220" y="2204542"/>
          <a:ext cx="1741914" cy="69676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3.4</a:t>
          </a:r>
        </a:p>
      </dsp:txBody>
      <dsp:txXfrm>
        <a:off x="2175603" y="2204542"/>
        <a:ext cx="1045149" cy="696765"/>
      </dsp:txXfrm>
    </dsp:sp>
    <dsp:sp modelId="{49D29610-DD67-4E9D-97A4-9730C769C272}">
      <dsp:nvSpPr>
        <dsp:cNvPr id="0" name=""/>
        <dsp:cNvSpPr/>
      </dsp:nvSpPr>
      <dsp:spPr>
        <a:xfrm>
          <a:off x="3325267" y="2204542"/>
          <a:ext cx="1741914" cy="69676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3.1</a:t>
          </a:r>
        </a:p>
      </dsp:txBody>
      <dsp:txXfrm>
        <a:off x="3673650" y="2204542"/>
        <a:ext cx="1045149" cy="696765"/>
      </dsp:txXfrm>
    </dsp:sp>
    <dsp:sp modelId="{FE41520E-6886-47EF-88A6-3D890CBA4F29}">
      <dsp:nvSpPr>
        <dsp:cNvPr id="0" name=""/>
        <dsp:cNvSpPr/>
      </dsp:nvSpPr>
      <dsp:spPr>
        <a:xfrm>
          <a:off x="1358" y="3090190"/>
          <a:ext cx="2098692" cy="839476"/>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Dividend Yield</a:t>
          </a:r>
        </a:p>
      </dsp:txBody>
      <dsp:txXfrm>
        <a:off x="421096" y="3090190"/>
        <a:ext cx="1259216" cy="839476"/>
      </dsp:txXfrm>
    </dsp:sp>
    <dsp:sp modelId="{3A980F5A-4466-452B-B914-3A9D26E3C528}">
      <dsp:nvSpPr>
        <dsp:cNvPr id="0" name=""/>
        <dsp:cNvSpPr/>
      </dsp:nvSpPr>
      <dsp:spPr>
        <a:xfrm>
          <a:off x="1827220" y="3161545"/>
          <a:ext cx="1741914" cy="69676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2.3%</a:t>
          </a:r>
        </a:p>
      </dsp:txBody>
      <dsp:txXfrm>
        <a:off x="2175603" y="3161545"/>
        <a:ext cx="1045149" cy="696765"/>
      </dsp:txXfrm>
    </dsp:sp>
    <dsp:sp modelId="{507D1F77-52C9-4EE5-93A1-911F8809EAB5}">
      <dsp:nvSpPr>
        <dsp:cNvPr id="0" name=""/>
        <dsp:cNvSpPr/>
      </dsp:nvSpPr>
      <dsp:spPr>
        <a:xfrm>
          <a:off x="3325267" y="3161545"/>
          <a:ext cx="1741914" cy="69676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2.7%</a:t>
          </a:r>
        </a:p>
      </dsp:txBody>
      <dsp:txXfrm>
        <a:off x="3673650" y="3161545"/>
        <a:ext cx="1045149" cy="696765"/>
      </dsp:txXfrm>
    </dsp:sp>
    <dsp:sp modelId="{86BDE5DD-6D0C-4F1B-8FF4-73DB6CBC77DD}">
      <dsp:nvSpPr>
        <dsp:cNvPr id="0" name=""/>
        <dsp:cNvSpPr/>
      </dsp:nvSpPr>
      <dsp:spPr>
        <a:xfrm>
          <a:off x="1358" y="4047193"/>
          <a:ext cx="2098692" cy="839476"/>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Positive</a:t>
          </a:r>
          <a:r>
            <a:rPr lang="en-US" sz="1600" kern="1200" baseline="0" dirty="0">
              <a:solidFill>
                <a:schemeClr val="tx1">
                  <a:lumMod val="65000"/>
                  <a:lumOff val="35000"/>
                </a:schemeClr>
              </a:solidFill>
              <a:latin typeface="Arial" charset="0"/>
              <a:ea typeface="Arial" charset="0"/>
              <a:cs typeface="Arial" charset="0"/>
            </a:rPr>
            <a:t> FCF</a:t>
          </a:r>
          <a:endParaRPr lang="en-US" sz="1600" kern="1200" dirty="0">
            <a:solidFill>
              <a:schemeClr val="tx1">
                <a:lumMod val="65000"/>
                <a:lumOff val="35000"/>
              </a:schemeClr>
            </a:solidFill>
            <a:latin typeface="Arial" charset="0"/>
            <a:ea typeface="Arial" charset="0"/>
            <a:cs typeface="Arial" charset="0"/>
          </a:endParaRPr>
        </a:p>
      </dsp:txBody>
      <dsp:txXfrm>
        <a:off x="421096" y="4047193"/>
        <a:ext cx="1259216" cy="839476"/>
      </dsp:txXfrm>
    </dsp:sp>
    <dsp:sp modelId="{BDF7F919-2FCE-4FC8-8F70-4D9B39CF80EB}">
      <dsp:nvSpPr>
        <dsp:cNvPr id="0" name=""/>
        <dsp:cNvSpPr/>
      </dsp:nvSpPr>
      <dsp:spPr>
        <a:xfrm>
          <a:off x="1827220" y="4118549"/>
          <a:ext cx="1741914" cy="69676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175603" y="4118549"/>
        <a:ext cx="1045149" cy="696765"/>
      </dsp:txXfrm>
    </dsp:sp>
    <dsp:sp modelId="{92466F7A-9F52-4D25-8ED0-5F86A9E78AAC}">
      <dsp:nvSpPr>
        <dsp:cNvPr id="0" name=""/>
        <dsp:cNvSpPr/>
      </dsp:nvSpPr>
      <dsp:spPr>
        <a:xfrm>
          <a:off x="3325267" y="4118549"/>
          <a:ext cx="1741914" cy="69676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$20,911M</a:t>
          </a:r>
        </a:p>
      </dsp:txBody>
      <dsp:txXfrm>
        <a:off x="3673650" y="4118549"/>
        <a:ext cx="1045149" cy="6967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725893" y="1666"/>
          <a:ext cx="1661997" cy="66479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1058293" y="1666"/>
        <a:ext cx="997198" cy="664799"/>
      </dsp:txXfrm>
    </dsp:sp>
    <dsp:sp modelId="{F5983728-5D0F-4338-BBC3-56205E5C0D81}">
      <dsp:nvSpPr>
        <dsp:cNvPr id="0" name=""/>
        <dsp:cNvSpPr/>
      </dsp:nvSpPr>
      <dsp:spPr>
        <a:xfrm>
          <a:off x="2171831" y="58174"/>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447723" y="58174"/>
        <a:ext cx="827675" cy="551783"/>
      </dsp:txXfrm>
    </dsp:sp>
    <dsp:sp modelId="{51EC903C-8A60-4649-A668-B2BB21BAB01A}">
      <dsp:nvSpPr>
        <dsp:cNvPr id="0" name=""/>
        <dsp:cNvSpPr/>
      </dsp:nvSpPr>
      <dsp:spPr>
        <a:xfrm>
          <a:off x="3358166" y="58174"/>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BX</a:t>
          </a:r>
        </a:p>
      </dsp:txBody>
      <dsp:txXfrm>
        <a:off x="3634058" y="58174"/>
        <a:ext cx="827675" cy="551783"/>
      </dsp:txXfrm>
    </dsp:sp>
    <dsp:sp modelId="{EADC5FA9-716F-4CFA-A6E2-51C639E7D755}">
      <dsp:nvSpPr>
        <dsp:cNvPr id="0" name=""/>
        <dsp:cNvSpPr/>
      </dsp:nvSpPr>
      <dsp:spPr>
        <a:xfrm>
          <a:off x="725893" y="759537"/>
          <a:ext cx="1661997" cy="66479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err="1">
              <a:solidFill>
                <a:schemeClr val="tx1">
                  <a:lumMod val="65000"/>
                  <a:lumOff val="35000"/>
                </a:schemeClr>
              </a:solidFill>
              <a:effectLst/>
              <a:latin typeface="Arial" charset="0"/>
              <a:ea typeface="Arial" charset="0"/>
              <a:cs typeface="Arial" charset="0"/>
            </a:rPr>
            <a:t>Div</a:t>
          </a:r>
          <a:r>
            <a:rPr lang="en-US" sz="1600" b="0" i="0" u="none" strike="noStrike" kern="1200" baseline="0" dirty="0">
              <a:solidFill>
                <a:schemeClr val="tx1">
                  <a:lumMod val="65000"/>
                  <a:lumOff val="35000"/>
                </a:schemeClr>
              </a:solidFill>
              <a:effectLst/>
              <a:latin typeface="Arial" charset="0"/>
              <a:ea typeface="Arial" charset="0"/>
              <a:cs typeface="Arial" charset="0"/>
            </a:rPr>
            <a:t> Yield </a:t>
          </a:r>
          <a:r>
            <a:rPr lang="en-US" altLang="en-US" sz="1600" kern="1200" dirty="0">
              <a:solidFill>
                <a:schemeClr val="tx1">
                  <a:lumMod val="65000"/>
                  <a:lumOff val="35000"/>
                </a:schemeClr>
              </a:solidFill>
              <a:latin typeface="Arial" charset="0"/>
              <a:ea typeface="Arial" charset="0"/>
              <a:cs typeface="Arial" charset="0"/>
            </a:rPr>
            <a:t>≥ SPDR </a:t>
          </a:r>
          <a:r>
            <a:rPr lang="en-US" altLang="en-US" sz="1600" kern="1200" dirty="0" err="1">
              <a:solidFill>
                <a:schemeClr val="tx1">
                  <a:lumMod val="65000"/>
                  <a:lumOff val="35000"/>
                </a:schemeClr>
              </a:solidFill>
              <a:latin typeface="Arial" charset="0"/>
              <a:ea typeface="Arial" charset="0"/>
              <a:cs typeface="Arial" charset="0"/>
            </a:rPr>
            <a:t>Div</a:t>
          </a:r>
          <a:r>
            <a:rPr lang="en-US" altLang="en-US" sz="1600" kern="1200" dirty="0">
              <a:solidFill>
                <a:schemeClr val="tx1">
                  <a:lumMod val="65000"/>
                  <a:lumOff val="35000"/>
                </a:schemeClr>
              </a:solidFill>
              <a:latin typeface="Arial" charset="0"/>
              <a:ea typeface="Arial" charset="0"/>
              <a:cs typeface="Arial" charset="0"/>
            </a:rPr>
            <a:t> ETF</a:t>
          </a:r>
          <a:r>
            <a:rPr lang="en-US" sz="1600" b="0" i="0" u="none" strike="noStrike" kern="1200" baseline="0" dirty="0">
              <a:solidFill>
                <a:schemeClr val="tx1">
                  <a:lumMod val="65000"/>
                  <a:lumOff val="35000"/>
                </a:schemeClr>
              </a:solidFill>
              <a:effectLst/>
              <a:latin typeface="Arial" charset="0"/>
              <a:ea typeface="Arial" charset="0"/>
              <a:cs typeface="Arial" charset="0"/>
            </a:rPr>
            <a:t> </a:t>
          </a:r>
          <a:endParaRPr lang="en-US" sz="1600" kern="1200" dirty="0">
            <a:solidFill>
              <a:schemeClr val="tx1">
                <a:lumMod val="65000"/>
                <a:lumOff val="35000"/>
              </a:schemeClr>
            </a:solidFill>
            <a:latin typeface="Arial" charset="0"/>
            <a:ea typeface="Arial" charset="0"/>
            <a:cs typeface="Arial" charset="0"/>
          </a:endParaRPr>
        </a:p>
      </dsp:txBody>
      <dsp:txXfrm>
        <a:off x="1058293" y="759537"/>
        <a:ext cx="997198" cy="664799"/>
      </dsp:txXfrm>
    </dsp:sp>
    <dsp:sp modelId="{541E66C2-FE8D-4A85-8F9E-9DE0F5E1BB1D}">
      <dsp:nvSpPr>
        <dsp:cNvPr id="0" name=""/>
        <dsp:cNvSpPr/>
      </dsp:nvSpPr>
      <dsp:spPr>
        <a:xfrm>
          <a:off x="2159054" y="824200"/>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2.53%</a:t>
          </a:r>
        </a:p>
      </dsp:txBody>
      <dsp:txXfrm>
        <a:off x="2434946" y="824200"/>
        <a:ext cx="827675" cy="551783"/>
      </dsp:txXfrm>
    </dsp:sp>
    <dsp:sp modelId="{87A28677-5C43-4E41-83BA-D91394607A64}">
      <dsp:nvSpPr>
        <dsp:cNvPr id="0" name=""/>
        <dsp:cNvSpPr/>
      </dsp:nvSpPr>
      <dsp:spPr>
        <a:xfrm>
          <a:off x="3358166" y="816045"/>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3.5%</a:t>
          </a:r>
        </a:p>
      </dsp:txBody>
      <dsp:txXfrm>
        <a:off x="3634058" y="816045"/>
        <a:ext cx="827675" cy="551783"/>
      </dsp:txXfrm>
    </dsp:sp>
    <dsp:sp modelId="{E141E35C-DBF6-4E91-9ACF-C2798F26A2DD}">
      <dsp:nvSpPr>
        <dsp:cNvPr id="0" name=""/>
        <dsp:cNvSpPr/>
      </dsp:nvSpPr>
      <dsp:spPr>
        <a:xfrm>
          <a:off x="725893" y="1517408"/>
          <a:ext cx="1661997" cy="664799"/>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u="none" strike="noStrike" kern="1200" dirty="0">
              <a:solidFill>
                <a:schemeClr val="tx1">
                  <a:lumMod val="65000"/>
                  <a:lumOff val="35000"/>
                </a:schemeClr>
              </a:solidFill>
              <a:effectLst/>
              <a:latin typeface="Arial" charset="0"/>
              <a:ea typeface="Arial" charset="0"/>
              <a:cs typeface="Arial" charset="0"/>
            </a:rPr>
            <a:t>Quick Ratio &gt; Industry</a:t>
          </a:r>
          <a:r>
            <a:rPr lang="en-US" sz="1400" b="0" i="0" u="none" strike="noStrike" kern="1200" baseline="0" dirty="0">
              <a:solidFill>
                <a:schemeClr val="tx1">
                  <a:lumMod val="65000"/>
                  <a:lumOff val="35000"/>
                </a:schemeClr>
              </a:solidFill>
              <a:effectLst/>
              <a:latin typeface="Arial" charset="0"/>
              <a:ea typeface="Arial" charset="0"/>
              <a:cs typeface="Arial" charset="0"/>
            </a:rPr>
            <a:t> Average</a:t>
          </a:r>
          <a:endParaRPr lang="en-US" sz="1400" kern="1200" dirty="0">
            <a:solidFill>
              <a:schemeClr val="tx1">
                <a:lumMod val="65000"/>
                <a:lumOff val="35000"/>
              </a:schemeClr>
            </a:solidFill>
            <a:latin typeface="Arial" charset="0"/>
            <a:ea typeface="Arial" charset="0"/>
            <a:cs typeface="Arial" charset="0"/>
          </a:endParaRPr>
        </a:p>
      </dsp:txBody>
      <dsp:txXfrm>
        <a:off x="1058293" y="1517408"/>
        <a:ext cx="997198" cy="664799"/>
      </dsp:txXfrm>
    </dsp:sp>
    <dsp:sp modelId="{013CD3C3-7AD8-411F-8A7C-69BEA1DA9A5D}">
      <dsp:nvSpPr>
        <dsp:cNvPr id="0" name=""/>
        <dsp:cNvSpPr/>
      </dsp:nvSpPr>
      <dsp:spPr>
        <a:xfrm>
          <a:off x="2171831" y="1573916"/>
          <a:ext cx="1379458" cy="55178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1.1</a:t>
          </a:r>
        </a:p>
      </dsp:txBody>
      <dsp:txXfrm>
        <a:off x="2447723" y="1573916"/>
        <a:ext cx="827675" cy="551783"/>
      </dsp:txXfrm>
    </dsp:sp>
    <dsp:sp modelId="{49D29610-DD67-4E9D-97A4-9730C769C272}">
      <dsp:nvSpPr>
        <dsp:cNvPr id="0" name=""/>
        <dsp:cNvSpPr/>
      </dsp:nvSpPr>
      <dsp:spPr>
        <a:xfrm>
          <a:off x="3358166" y="1573916"/>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1.0</a:t>
          </a:r>
        </a:p>
      </dsp:txBody>
      <dsp:txXfrm>
        <a:off x="3634058" y="1573916"/>
        <a:ext cx="827675" cy="551783"/>
      </dsp:txXfrm>
    </dsp:sp>
    <dsp:sp modelId="{FE41520E-6886-47EF-88A6-3D890CBA4F29}">
      <dsp:nvSpPr>
        <dsp:cNvPr id="0" name=""/>
        <dsp:cNvSpPr/>
      </dsp:nvSpPr>
      <dsp:spPr>
        <a:xfrm>
          <a:off x="725893" y="2275279"/>
          <a:ext cx="1661997" cy="66479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Total</a:t>
          </a:r>
          <a:r>
            <a:rPr lang="en-US" sz="1600" kern="1200" baseline="0" dirty="0">
              <a:solidFill>
                <a:schemeClr val="tx1">
                  <a:lumMod val="65000"/>
                  <a:lumOff val="35000"/>
                </a:schemeClr>
              </a:solidFill>
              <a:latin typeface="Arial" charset="0"/>
              <a:ea typeface="Arial" charset="0"/>
              <a:cs typeface="Arial" charset="0"/>
            </a:rPr>
            <a:t> Cash </a:t>
          </a:r>
          <a:r>
            <a:rPr lang="en-US" sz="1600" kern="1200" baseline="0" dirty="0" err="1">
              <a:solidFill>
                <a:schemeClr val="tx1">
                  <a:lumMod val="65000"/>
                  <a:lumOff val="35000"/>
                </a:schemeClr>
              </a:solidFill>
              <a:latin typeface="Arial" charset="0"/>
              <a:ea typeface="Arial" charset="0"/>
              <a:cs typeface="Arial" charset="0"/>
            </a:rPr>
            <a:t>Div</a:t>
          </a:r>
          <a:r>
            <a:rPr lang="en-US" sz="1600" kern="1200" baseline="0" dirty="0">
              <a:solidFill>
                <a:schemeClr val="tx1">
                  <a:lumMod val="65000"/>
                  <a:lumOff val="35000"/>
                </a:schemeClr>
              </a:solidFill>
              <a:latin typeface="Arial" charset="0"/>
              <a:ea typeface="Arial" charset="0"/>
              <a:cs typeface="Arial" charset="0"/>
            </a:rPr>
            <a:t> Paid Annually</a:t>
          </a:r>
          <a:endParaRPr lang="en-US" sz="1600" kern="1200" dirty="0">
            <a:solidFill>
              <a:schemeClr val="tx1">
                <a:lumMod val="65000"/>
                <a:lumOff val="35000"/>
              </a:schemeClr>
            </a:solidFill>
            <a:latin typeface="Arial" charset="0"/>
            <a:ea typeface="Arial" charset="0"/>
            <a:cs typeface="Arial" charset="0"/>
          </a:endParaRPr>
        </a:p>
      </dsp:txBody>
      <dsp:txXfrm>
        <a:off x="1058293" y="2275279"/>
        <a:ext cx="997198" cy="664799"/>
      </dsp:txXfrm>
    </dsp:sp>
    <dsp:sp modelId="{3A980F5A-4466-452B-B914-3A9D26E3C528}">
      <dsp:nvSpPr>
        <dsp:cNvPr id="0" name=""/>
        <dsp:cNvSpPr/>
      </dsp:nvSpPr>
      <dsp:spPr>
        <a:xfrm>
          <a:off x="2171831" y="2331787"/>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2331787"/>
        <a:ext cx="827675" cy="551783"/>
      </dsp:txXfrm>
    </dsp:sp>
    <dsp:sp modelId="{507D1F77-52C9-4EE5-93A1-911F8809EAB5}">
      <dsp:nvSpPr>
        <dsp:cNvPr id="0" name=""/>
        <dsp:cNvSpPr/>
      </dsp:nvSpPr>
      <dsp:spPr>
        <a:xfrm>
          <a:off x="3358166" y="2331787"/>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2331787"/>
        <a:ext cx="827675" cy="551783"/>
      </dsp:txXfrm>
    </dsp:sp>
    <dsp:sp modelId="{86BDE5DD-6D0C-4F1B-8FF4-73DB6CBC77DD}">
      <dsp:nvSpPr>
        <dsp:cNvPr id="0" name=""/>
        <dsp:cNvSpPr/>
      </dsp:nvSpPr>
      <dsp:spPr>
        <a:xfrm>
          <a:off x="725893" y="3033150"/>
          <a:ext cx="1661997" cy="664799"/>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Positive</a:t>
          </a:r>
          <a:r>
            <a:rPr lang="en-US" sz="1600" kern="1200" baseline="0" dirty="0">
              <a:solidFill>
                <a:schemeClr val="tx1">
                  <a:lumMod val="65000"/>
                  <a:lumOff val="35000"/>
                </a:schemeClr>
              </a:solidFill>
              <a:latin typeface="Arial" charset="0"/>
              <a:ea typeface="Arial" charset="0"/>
              <a:cs typeface="Arial" charset="0"/>
            </a:rPr>
            <a:t> Cash Flow</a:t>
          </a:r>
          <a:endParaRPr lang="en-US" sz="1600" kern="1200" dirty="0">
            <a:solidFill>
              <a:schemeClr val="tx1">
                <a:lumMod val="65000"/>
                <a:lumOff val="35000"/>
              </a:schemeClr>
            </a:solidFill>
            <a:latin typeface="Arial" charset="0"/>
            <a:ea typeface="Arial" charset="0"/>
            <a:cs typeface="Arial" charset="0"/>
          </a:endParaRPr>
        </a:p>
      </dsp:txBody>
      <dsp:txXfrm>
        <a:off x="1058293" y="3033150"/>
        <a:ext cx="997198" cy="664799"/>
      </dsp:txXfrm>
    </dsp:sp>
    <dsp:sp modelId="{BDF7F919-2FCE-4FC8-8F70-4D9B39CF80EB}">
      <dsp:nvSpPr>
        <dsp:cNvPr id="0" name=""/>
        <dsp:cNvSpPr/>
      </dsp:nvSpPr>
      <dsp:spPr>
        <a:xfrm>
          <a:off x="2171831" y="3089658"/>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3089658"/>
        <a:ext cx="827675" cy="551783"/>
      </dsp:txXfrm>
    </dsp:sp>
    <dsp:sp modelId="{92466F7A-9F52-4D25-8ED0-5F86A9E78AAC}">
      <dsp:nvSpPr>
        <dsp:cNvPr id="0" name=""/>
        <dsp:cNvSpPr/>
      </dsp:nvSpPr>
      <dsp:spPr>
        <a:xfrm>
          <a:off x="3358166" y="3089658"/>
          <a:ext cx="1379458" cy="55178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3089658"/>
        <a:ext cx="827675" cy="551783"/>
      </dsp:txXfrm>
    </dsp:sp>
    <dsp:sp modelId="{5F6C58FB-C10F-4021-A1F8-DAAB5D2C6382}">
      <dsp:nvSpPr>
        <dsp:cNvPr id="0" name=""/>
        <dsp:cNvSpPr/>
      </dsp:nvSpPr>
      <dsp:spPr>
        <a:xfrm>
          <a:off x="725893" y="3791021"/>
          <a:ext cx="1661997" cy="66479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Constant Dividend</a:t>
          </a:r>
        </a:p>
      </dsp:txBody>
      <dsp:txXfrm>
        <a:off x="1058293" y="3791021"/>
        <a:ext cx="997198" cy="664799"/>
      </dsp:txXfrm>
    </dsp:sp>
    <dsp:sp modelId="{0C59FC2A-F597-4047-84FE-899A6A74A0D1}">
      <dsp:nvSpPr>
        <dsp:cNvPr id="0" name=""/>
        <dsp:cNvSpPr/>
      </dsp:nvSpPr>
      <dsp:spPr>
        <a:xfrm>
          <a:off x="2171831" y="3847529"/>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3847529"/>
        <a:ext cx="827675" cy="551783"/>
      </dsp:txXfrm>
    </dsp:sp>
    <dsp:sp modelId="{B3D039EC-05A1-405B-9B3F-F15BCA2C1D6A}">
      <dsp:nvSpPr>
        <dsp:cNvPr id="0" name=""/>
        <dsp:cNvSpPr/>
      </dsp:nvSpPr>
      <dsp:spPr>
        <a:xfrm>
          <a:off x="3358166" y="3847529"/>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3847529"/>
        <a:ext cx="827675" cy="551783"/>
      </dsp:txXfrm>
    </dsp:sp>
    <dsp:sp modelId="{467251B7-9D40-E047-8F47-0EC082607F01}">
      <dsp:nvSpPr>
        <dsp:cNvPr id="0" name=""/>
        <dsp:cNvSpPr/>
      </dsp:nvSpPr>
      <dsp:spPr>
        <a:xfrm>
          <a:off x="725893" y="4548892"/>
          <a:ext cx="1661997" cy="66479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Historical</a:t>
          </a:r>
          <a:r>
            <a:rPr lang="en-US" sz="1400" kern="1200" baseline="0" dirty="0">
              <a:solidFill>
                <a:schemeClr val="tx1">
                  <a:lumMod val="65000"/>
                  <a:lumOff val="35000"/>
                </a:schemeClr>
              </a:solidFill>
              <a:latin typeface="Arial" charset="0"/>
              <a:ea typeface="Arial" charset="0"/>
              <a:cs typeface="Arial" charset="0"/>
            </a:rPr>
            <a:t> &amp; Potential </a:t>
          </a:r>
          <a:r>
            <a:rPr lang="en-US" sz="1400" kern="1200" baseline="0" dirty="0" err="1">
              <a:solidFill>
                <a:schemeClr val="tx1">
                  <a:lumMod val="65000"/>
                  <a:lumOff val="35000"/>
                </a:schemeClr>
              </a:solidFill>
              <a:latin typeface="Arial" charset="0"/>
              <a:ea typeface="Arial" charset="0"/>
              <a:cs typeface="Arial" charset="0"/>
            </a:rPr>
            <a:t>Div</a:t>
          </a:r>
          <a:r>
            <a:rPr lang="en-US" sz="1400" kern="1200" baseline="0" dirty="0">
              <a:solidFill>
                <a:schemeClr val="tx1">
                  <a:lumMod val="65000"/>
                  <a:lumOff val="35000"/>
                </a:schemeClr>
              </a:solidFill>
              <a:latin typeface="Arial" charset="0"/>
              <a:ea typeface="Arial" charset="0"/>
              <a:cs typeface="Arial" charset="0"/>
            </a:rPr>
            <a:t> Growth</a:t>
          </a:r>
          <a:endParaRPr lang="en-US" sz="1400" kern="1200" dirty="0">
            <a:solidFill>
              <a:schemeClr val="tx1">
                <a:lumMod val="65000"/>
                <a:lumOff val="35000"/>
              </a:schemeClr>
            </a:solidFill>
            <a:latin typeface="Arial" charset="0"/>
            <a:ea typeface="Arial" charset="0"/>
            <a:cs typeface="Arial" charset="0"/>
          </a:endParaRPr>
        </a:p>
      </dsp:txBody>
      <dsp:txXfrm>
        <a:off x="1058293" y="4548892"/>
        <a:ext cx="997198" cy="664799"/>
      </dsp:txXfrm>
    </dsp:sp>
    <dsp:sp modelId="{38BADE21-A146-064B-9AD2-129AAE31EF6D}">
      <dsp:nvSpPr>
        <dsp:cNvPr id="0" name=""/>
        <dsp:cNvSpPr/>
      </dsp:nvSpPr>
      <dsp:spPr>
        <a:xfrm>
          <a:off x="2171831" y="4605400"/>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447723" y="4605400"/>
        <a:ext cx="827675" cy="551783"/>
      </dsp:txXfrm>
    </dsp:sp>
    <dsp:sp modelId="{E8D355F0-2CF1-3D48-9652-66150F28661D}">
      <dsp:nvSpPr>
        <dsp:cNvPr id="0" name=""/>
        <dsp:cNvSpPr/>
      </dsp:nvSpPr>
      <dsp:spPr>
        <a:xfrm>
          <a:off x="3358166" y="4605400"/>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4605400"/>
        <a:ext cx="827675" cy="55178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725893" y="1666"/>
          <a:ext cx="1661997" cy="66479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1058293" y="1666"/>
        <a:ext cx="997198" cy="664799"/>
      </dsp:txXfrm>
    </dsp:sp>
    <dsp:sp modelId="{F5983728-5D0F-4338-BBC3-56205E5C0D81}">
      <dsp:nvSpPr>
        <dsp:cNvPr id="0" name=""/>
        <dsp:cNvSpPr/>
      </dsp:nvSpPr>
      <dsp:spPr>
        <a:xfrm>
          <a:off x="2171831" y="58174"/>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447723" y="58174"/>
        <a:ext cx="827675" cy="551783"/>
      </dsp:txXfrm>
    </dsp:sp>
    <dsp:sp modelId="{51EC903C-8A60-4649-A668-B2BB21BAB01A}">
      <dsp:nvSpPr>
        <dsp:cNvPr id="0" name=""/>
        <dsp:cNvSpPr/>
      </dsp:nvSpPr>
      <dsp:spPr>
        <a:xfrm>
          <a:off x="3358166" y="58174"/>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EXC</a:t>
          </a:r>
        </a:p>
      </dsp:txBody>
      <dsp:txXfrm>
        <a:off x="3634058" y="58174"/>
        <a:ext cx="827675" cy="551783"/>
      </dsp:txXfrm>
    </dsp:sp>
    <dsp:sp modelId="{EADC5FA9-716F-4CFA-A6E2-51C639E7D755}">
      <dsp:nvSpPr>
        <dsp:cNvPr id="0" name=""/>
        <dsp:cNvSpPr/>
      </dsp:nvSpPr>
      <dsp:spPr>
        <a:xfrm>
          <a:off x="725893" y="759537"/>
          <a:ext cx="1661997" cy="66479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err="1">
              <a:solidFill>
                <a:schemeClr val="tx1">
                  <a:lumMod val="65000"/>
                  <a:lumOff val="35000"/>
                </a:schemeClr>
              </a:solidFill>
              <a:effectLst/>
              <a:latin typeface="Arial" charset="0"/>
              <a:ea typeface="Arial" charset="0"/>
              <a:cs typeface="Arial" charset="0"/>
            </a:rPr>
            <a:t>Div</a:t>
          </a:r>
          <a:r>
            <a:rPr lang="en-US" sz="1600" b="0" i="0" u="none" strike="noStrike" kern="1200" baseline="0" dirty="0">
              <a:solidFill>
                <a:schemeClr val="tx1">
                  <a:lumMod val="65000"/>
                  <a:lumOff val="35000"/>
                </a:schemeClr>
              </a:solidFill>
              <a:effectLst/>
              <a:latin typeface="Arial" charset="0"/>
              <a:ea typeface="Arial" charset="0"/>
              <a:cs typeface="Arial" charset="0"/>
            </a:rPr>
            <a:t> Yield </a:t>
          </a:r>
          <a:r>
            <a:rPr lang="en-US" altLang="en-US" sz="1600" kern="1200" dirty="0">
              <a:solidFill>
                <a:schemeClr val="tx1">
                  <a:lumMod val="65000"/>
                  <a:lumOff val="35000"/>
                </a:schemeClr>
              </a:solidFill>
              <a:latin typeface="Arial" charset="0"/>
              <a:ea typeface="Arial" charset="0"/>
              <a:cs typeface="Arial" charset="0"/>
            </a:rPr>
            <a:t>≥ SPDR </a:t>
          </a:r>
          <a:r>
            <a:rPr lang="en-US" altLang="en-US" sz="1600" kern="1200" dirty="0" err="1">
              <a:solidFill>
                <a:schemeClr val="tx1">
                  <a:lumMod val="65000"/>
                  <a:lumOff val="35000"/>
                </a:schemeClr>
              </a:solidFill>
              <a:latin typeface="Arial" charset="0"/>
              <a:ea typeface="Arial" charset="0"/>
              <a:cs typeface="Arial" charset="0"/>
            </a:rPr>
            <a:t>Div</a:t>
          </a:r>
          <a:r>
            <a:rPr lang="en-US" altLang="en-US" sz="1600" kern="1200" dirty="0">
              <a:solidFill>
                <a:schemeClr val="tx1">
                  <a:lumMod val="65000"/>
                  <a:lumOff val="35000"/>
                </a:schemeClr>
              </a:solidFill>
              <a:latin typeface="Arial" charset="0"/>
              <a:ea typeface="Arial" charset="0"/>
              <a:cs typeface="Arial" charset="0"/>
            </a:rPr>
            <a:t> ETF</a:t>
          </a:r>
          <a:r>
            <a:rPr lang="en-US" sz="1600" b="0" i="0" u="none" strike="noStrike" kern="1200" baseline="0" dirty="0">
              <a:solidFill>
                <a:schemeClr val="tx1">
                  <a:lumMod val="65000"/>
                  <a:lumOff val="35000"/>
                </a:schemeClr>
              </a:solidFill>
              <a:effectLst/>
              <a:latin typeface="Arial" charset="0"/>
              <a:ea typeface="Arial" charset="0"/>
              <a:cs typeface="Arial" charset="0"/>
            </a:rPr>
            <a:t> </a:t>
          </a:r>
          <a:endParaRPr lang="en-US" sz="1600" kern="1200" dirty="0">
            <a:solidFill>
              <a:schemeClr val="tx1">
                <a:lumMod val="65000"/>
                <a:lumOff val="35000"/>
              </a:schemeClr>
            </a:solidFill>
            <a:latin typeface="Arial" charset="0"/>
            <a:ea typeface="Arial" charset="0"/>
            <a:cs typeface="Arial" charset="0"/>
          </a:endParaRPr>
        </a:p>
      </dsp:txBody>
      <dsp:txXfrm>
        <a:off x="1058293" y="759537"/>
        <a:ext cx="997198" cy="664799"/>
      </dsp:txXfrm>
    </dsp:sp>
    <dsp:sp modelId="{541E66C2-FE8D-4A85-8F9E-9DE0F5E1BB1D}">
      <dsp:nvSpPr>
        <dsp:cNvPr id="0" name=""/>
        <dsp:cNvSpPr/>
      </dsp:nvSpPr>
      <dsp:spPr>
        <a:xfrm>
          <a:off x="2159054" y="824200"/>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2.53%</a:t>
          </a:r>
        </a:p>
      </dsp:txBody>
      <dsp:txXfrm>
        <a:off x="2434946" y="824200"/>
        <a:ext cx="827675" cy="551783"/>
      </dsp:txXfrm>
    </dsp:sp>
    <dsp:sp modelId="{87A28677-5C43-4E41-83BA-D91394607A64}">
      <dsp:nvSpPr>
        <dsp:cNvPr id="0" name=""/>
        <dsp:cNvSpPr/>
      </dsp:nvSpPr>
      <dsp:spPr>
        <a:xfrm>
          <a:off x="3358166" y="816045"/>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3.53%</a:t>
          </a:r>
        </a:p>
      </dsp:txBody>
      <dsp:txXfrm>
        <a:off x="3634058" y="816045"/>
        <a:ext cx="827675" cy="551783"/>
      </dsp:txXfrm>
    </dsp:sp>
    <dsp:sp modelId="{E141E35C-DBF6-4E91-9ACF-C2798F26A2DD}">
      <dsp:nvSpPr>
        <dsp:cNvPr id="0" name=""/>
        <dsp:cNvSpPr/>
      </dsp:nvSpPr>
      <dsp:spPr>
        <a:xfrm>
          <a:off x="725893" y="1517408"/>
          <a:ext cx="1661997" cy="664799"/>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u="none" strike="noStrike" kern="1200" dirty="0">
              <a:solidFill>
                <a:schemeClr val="tx1">
                  <a:lumMod val="65000"/>
                  <a:lumOff val="35000"/>
                </a:schemeClr>
              </a:solidFill>
              <a:effectLst/>
              <a:latin typeface="Arial" charset="0"/>
              <a:ea typeface="Arial" charset="0"/>
              <a:cs typeface="Arial" charset="0"/>
            </a:rPr>
            <a:t>Quick Ratio &gt; Industry</a:t>
          </a:r>
          <a:r>
            <a:rPr lang="en-US" sz="1400" b="0" i="0" u="none" strike="noStrike" kern="1200" baseline="0" dirty="0">
              <a:solidFill>
                <a:schemeClr val="tx1">
                  <a:lumMod val="65000"/>
                  <a:lumOff val="35000"/>
                </a:schemeClr>
              </a:solidFill>
              <a:effectLst/>
              <a:latin typeface="Arial" charset="0"/>
              <a:ea typeface="Arial" charset="0"/>
              <a:cs typeface="Arial" charset="0"/>
            </a:rPr>
            <a:t> Average</a:t>
          </a:r>
          <a:endParaRPr lang="en-US" sz="1400" kern="1200" dirty="0">
            <a:solidFill>
              <a:schemeClr val="tx1">
                <a:lumMod val="65000"/>
                <a:lumOff val="35000"/>
              </a:schemeClr>
            </a:solidFill>
            <a:latin typeface="Arial" charset="0"/>
            <a:ea typeface="Arial" charset="0"/>
            <a:cs typeface="Arial" charset="0"/>
          </a:endParaRPr>
        </a:p>
      </dsp:txBody>
      <dsp:txXfrm>
        <a:off x="1058293" y="1517408"/>
        <a:ext cx="997198" cy="664799"/>
      </dsp:txXfrm>
    </dsp:sp>
    <dsp:sp modelId="{013CD3C3-7AD8-411F-8A7C-69BEA1DA9A5D}">
      <dsp:nvSpPr>
        <dsp:cNvPr id="0" name=""/>
        <dsp:cNvSpPr/>
      </dsp:nvSpPr>
      <dsp:spPr>
        <a:xfrm>
          <a:off x="2171831" y="1573916"/>
          <a:ext cx="1379458" cy="55178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0.3</a:t>
          </a:r>
        </a:p>
      </dsp:txBody>
      <dsp:txXfrm>
        <a:off x="2447723" y="1573916"/>
        <a:ext cx="827675" cy="551783"/>
      </dsp:txXfrm>
    </dsp:sp>
    <dsp:sp modelId="{49D29610-DD67-4E9D-97A4-9730C769C272}">
      <dsp:nvSpPr>
        <dsp:cNvPr id="0" name=""/>
        <dsp:cNvSpPr/>
      </dsp:nvSpPr>
      <dsp:spPr>
        <a:xfrm>
          <a:off x="3358166" y="1573916"/>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0.8</a:t>
          </a:r>
        </a:p>
      </dsp:txBody>
      <dsp:txXfrm>
        <a:off x="3634058" y="1573916"/>
        <a:ext cx="827675" cy="551783"/>
      </dsp:txXfrm>
    </dsp:sp>
    <dsp:sp modelId="{FE41520E-6886-47EF-88A6-3D890CBA4F29}">
      <dsp:nvSpPr>
        <dsp:cNvPr id="0" name=""/>
        <dsp:cNvSpPr/>
      </dsp:nvSpPr>
      <dsp:spPr>
        <a:xfrm>
          <a:off x="725893" y="2275279"/>
          <a:ext cx="1661997" cy="66479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Total</a:t>
          </a:r>
          <a:r>
            <a:rPr lang="en-US" sz="1600" kern="1200" baseline="0" dirty="0">
              <a:solidFill>
                <a:schemeClr val="tx1">
                  <a:lumMod val="65000"/>
                  <a:lumOff val="35000"/>
                </a:schemeClr>
              </a:solidFill>
              <a:latin typeface="Arial" charset="0"/>
              <a:ea typeface="Arial" charset="0"/>
              <a:cs typeface="Arial" charset="0"/>
            </a:rPr>
            <a:t> Cash </a:t>
          </a:r>
          <a:r>
            <a:rPr lang="en-US" sz="1600" kern="1200" baseline="0" dirty="0" err="1">
              <a:solidFill>
                <a:schemeClr val="tx1">
                  <a:lumMod val="65000"/>
                  <a:lumOff val="35000"/>
                </a:schemeClr>
              </a:solidFill>
              <a:latin typeface="Arial" charset="0"/>
              <a:ea typeface="Arial" charset="0"/>
              <a:cs typeface="Arial" charset="0"/>
            </a:rPr>
            <a:t>Div</a:t>
          </a:r>
          <a:r>
            <a:rPr lang="en-US" sz="1600" kern="1200" baseline="0" dirty="0">
              <a:solidFill>
                <a:schemeClr val="tx1">
                  <a:lumMod val="65000"/>
                  <a:lumOff val="35000"/>
                </a:schemeClr>
              </a:solidFill>
              <a:latin typeface="Arial" charset="0"/>
              <a:ea typeface="Arial" charset="0"/>
              <a:cs typeface="Arial" charset="0"/>
            </a:rPr>
            <a:t> Paid Annually</a:t>
          </a:r>
          <a:endParaRPr lang="en-US" sz="1600" kern="1200" dirty="0">
            <a:solidFill>
              <a:schemeClr val="tx1">
                <a:lumMod val="65000"/>
                <a:lumOff val="35000"/>
              </a:schemeClr>
            </a:solidFill>
            <a:latin typeface="Arial" charset="0"/>
            <a:ea typeface="Arial" charset="0"/>
            <a:cs typeface="Arial" charset="0"/>
          </a:endParaRPr>
        </a:p>
      </dsp:txBody>
      <dsp:txXfrm>
        <a:off x="1058293" y="2275279"/>
        <a:ext cx="997198" cy="664799"/>
      </dsp:txXfrm>
    </dsp:sp>
    <dsp:sp modelId="{3A980F5A-4466-452B-B914-3A9D26E3C528}">
      <dsp:nvSpPr>
        <dsp:cNvPr id="0" name=""/>
        <dsp:cNvSpPr/>
      </dsp:nvSpPr>
      <dsp:spPr>
        <a:xfrm>
          <a:off x="2171831" y="2331787"/>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2331787"/>
        <a:ext cx="827675" cy="551783"/>
      </dsp:txXfrm>
    </dsp:sp>
    <dsp:sp modelId="{507D1F77-52C9-4EE5-93A1-911F8809EAB5}">
      <dsp:nvSpPr>
        <dsp:cNvPr id="0" name=""/>
        <dsp:cNvSpPr/>
      </dsp:nvSpPr>
      <dsp:spPr>
        <a:xfrm>
          <a:off x="3358166" y="2331787"/>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2331787"/>
        <a:ext cx="827675" cy="551783"/>
      </dsp:txXfrm>
    </dsp:sp>
    <dsp:sp modelId="{86BDE5DD-6D0C-4F1B-8FF4-73DB6CBC77DD}">
      <dsp:nvSpPr>
        <dsp:cNvPr id="0" name=""/>
        <dsp:cNvSpPr/>
      </dsp:nvSpPr>
      <dsp:spPr>
        <a:xfrm>
          <a:off x="725893" y="3033150"/>
          <a:ext cx="1661997" cy="664799"/>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Positive</a:t>
          </a:r>
          <a:r>
            <a:rPr lang="en-US" sz="1600" kern="1200" baseline="0" dirty="0">
              <a:solidFill>
                <a:schemeClr val="tx1">
                  <a:lumMod val="65000"/>
                  <a:lumOff val="35000"/>
                </a:schemeClr>
              </a:solidFill>
              <a:latin typeface="Arial" charset="0"/>
              <a:ea typeface="Arial" charset="0"/>
              <a:cs typeface="Arial" charset="0"/>
            </a:rPr>
            <a:t> Cash Flow</a:t>
          </a:r>
          <a:endParaRPr lang="en-US" sz="1600" kern="1200" dirty="0">
            <a:solidFill>
              <a:schemeClr val="tx1">
                <a:lumMod val="65000"/>
                <a:lumOff val="35000"/>
              </a:schemeClr>
            </a:solidFill>
            <a:latin typeface="Arial" charset="0"/>
            <a:ea typeface="Arial" charset="0"/>
            <a:cs typeface="Arial" charset="0"/>
          </a:endParaRPr>
        </a:p>
      </dsp:txBody>
      <dsp:txXfrm>
        <a:off x="1058293" y="3033150"/>
        <a:ext cx="997198" cy="664799"/>
      </dsp:txXfrm>
    </dsp:sp>
    <dsp:sp modelId="{BDF7F919-2FCE-4FC8-8F70-4D9B39CF80EB}">
      <dsp:nvSpPr>
        <dsp:cNvPr id="0" name=""/>
        <dsp:cNvSpPr/>
      </dsp:nvSpPr>
      <dsp:spPr>
        <a:xfrm>
          <a:off x="2171831" y="3089658"/>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3089658"/>
        <a:ext cx="827675" cy="551783"/>
      </dsp:txXfrm>
    </dsp:sp>
    <dsp:sp modelId="{92466F7A-9F52-4D25-8ED0-5F86A9E78AAC}">
      <dsp:nvSpPr>
        <dsp:cNvPr id="0" name=""/>
        <dsp:cNvSpPr/>
      </dsp:nvSpPr>
      <dsp:spPr>
        <a:xfrm>
          <a:off x="3358166" y="3089658"/>
          <a:ext cx="1379458" cy="55178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3089658"/>
        <a:ext cx="827675" cy="551783"/>
      </dsp:txXfrm>
    </dsp:sp>
    <dsp:sp modelId="{5F6C58FB-C10F-4021-A1F8-DAAB5D2C6382}">
      <dsp:nvSpPr>
        <dsp:cNvPr id="0" name=""/>
        <dsp:cNvSpPr/>
      </dsp:nvSpPr>
      <dsp:spPr>
        <a:xfrm>
          <a:off x="725893" y="3791021"/>
          <a:ext cx="1661997" cy="66479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Constant Dividend</a:t>
          </a:r>
        </a:p>
      </dsp:txBody>
      <dsp:txXfrm>
        <a:off x="1058293" y="3791021"/>
        <a:ext cx="997198" cy="664799"/>
      </dsp:txXfrm>
    </dsp:sp>
    <dsp:sp modelId="{0C59FC2A-F597-4047-84FE-899A6A74A0D1}">
      <dsp:nvSpPr>
        <dsp:cNvPr id="0" name=""/>
        <dsp:cNvSpPr/>
      </dsp:nvSpPr>
      <dsp:spPr>
        <a:xfrm>
          <a:off x="2171831" y="3847529"/>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3847529"/>
        <a:ext cx="827675" cy="551783"/>
      </dsp:txXfrm>
    </dsp:sp>
    <dsp:sp modelId="{B3D039EC-05A1-405B-9B3F-F15BCA2C1D6A}">
      <dsp:nvSpPr>
        <dsp:cNvPr id="0" name=""/>
        <dsp:cNvSpPr/>
      </dsp:nvSpPr>
      <dsp:spPr>
        <a:xfrm>
          <a:off x="3358166" y="3847529"/>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3847529"/>
        <a:ext cx="827675" cy="551783"/>
      </dsp:txXfrm>
    </dsp:sp>
    <dsp:sp modelId="{467251B7-9D40-E047-8F47-0EC082607F01}">
      <dsp:nvSpPr>
        <dsp:cNvPr id="0" name=""/>
        <dsp:cNvSpPr/>
      </dsp:nvSpPr>
      <dsp:spPr>
        <a:xfrm>
          <a:off x="725893" y="4548892"/>
          <a:ext cx="1661997" cy="66479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Historical</a:t>
          </a:r>
          <a:r>
            <a:rPr lang="en-US" sz="1400" kern="1200" baseline="0" dirty="0">
              <a:solidFill>
                <a:schemeClr val="tx1">
                  <a:lumMod val="65000"/>
                  <a:lumOff val="35000"/>
                </a:schemeClr>
              </a:solidFill>
              <a:latin typeface="Arial" charset="0"/>
              <a:ea typeface="Arial" charset="0"/>
              <a:cs typeface="Arial" charset="0"/>
            </a:rPr>
            <a:t> &amp; Potential </a:t>
          </a:r>
          <a:r>
            <a:rPr lang="en-US" sz="1400" kern="1200" baseline="0" dirty="0" err="1">
              <a:solidFill>
                <a:schemeClr val="tx1">
                  <a:lumMod val="65000"/>
                  <a:lumOff val="35000"/>
                </a:schemeClr>
              </a:solidFill>
              <a:latin typeface="Arial" charset="0"/>
              <a:ea typeface="Arial" charset="0"/>
              <a:cs typeface="Arial" charset="0"/>
            </a:rPr>
            <a:t>Div</a:t>
          </a:r>
          <a:r>
            <a:rPr lang="en-US" sz="1400" kern="1200" baseline="0" dirty="0">
              <a:solidFill>
                <a:schemeClr val="tx1">
                  <a:lumMod val="65000"/>
                  <a:lumOff val="35000"/>
                </a:schemeClr>
              </a:solidFill>
              <a:latin typeface="Arial" charset="0"/>
              <a:ea typeface="Arial" charset="0"/>
              <a:cs typeface="Arial" charset="0"/>
            </a:rPr>
            <a:t> Growth</a:t>
          </a:r>
          <a:endParaRPr lang="en-US" sz="1400" kern="1200" dirty="0">
            <a:solidFill>
              <a:schemeClr val="tx1">
                <a:lumMod val="65000"/>
                <a:lumOff val="35000"/>
              </a:schemeClr>
            </a:solidFill>
            <a:latin typeface="Arial" charset="0"/>
            <a:ea typeface="Arial" charset="0"/>
            <a:cs typeface="Arial" charset="0"/>
          </a:endParaRPr>
        </a:p>
      </dsp:txBody>
      <dsp:txXfrm>
        <a:off x="1058293" y="4548892"/>
        <a:ext cx="997198" cy="664799"/>
      </dsp:txXfrm>
    </dsp:sp>
    <dsp:sp modelId="{38BADE21-A146-064B-9AD2-129AAE31EF6D}">
      <dsp:nvSpPr>
        <dsp:cNvPr id="0" name=""/>
        <dsp:cNvSpPr/>
      </dsp:nvSpPr>
      <dsp:spPr>
        <a:xfrm>
          <a:off x="2171831" y="4605400"/>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447723" y="4605400"/>
        <a:ext cx="827675" cy="551783"/>
      </dsp:txXfrm>
    </dsp:sp>
    <dsp:sp modelId="{E8D355F0-2CF1-3D48-9652-66150F28661D}">
      <dsp:nvSpPr>
        <dsp:cNvPr id="0" name=""/>
        <dsp:cNvSpPr/>
      </dsp:nvSpPr>
      <dsp:spPr>
        <a:xfrm>
          <a:off x="3358166" y="4605400"/>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4605400"/>
        <a:ext cx="827675" cy="5517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725893" y="1666"/>
          <a:ext cx="1661997" cy="66479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1058293" y="1666"/>
        <a:ext cx="997198" cy="664799"/>
      </dsp:txXfrm>
    </dsp:sp>
    <dsp:sp modelId="{F5983728-5D0F-4338-BBC3-56205E5C0D81}">
      <dsp:nvSpPr>
        <dsp:cNvPr id="0" name=""/>
        <dsp:cNvSpPr/>
      </dsp:nvSpPr>
      <dsp:spPr>
        <a:xfrm>
          <a:off x="2171831" y="58174"/>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447723" y="58174"/>
        <a:ext cx="827675" cy="551783"/>
      </dsp:txXfrm>
    </dsp:sp>
    <dsp:sp modelId="{51EC903C-8A60-4649-A668-B2BB21BAB01A}">
      <dsp:nvSpPr>
        <dsp:cNvPr id="0" name=""/>
        <dsp:cNvSpPr/>
      </dsp:nvSpPr>
      <dsp:spPr>
        <a:xfrm>
          <a:off x="3358166" y="58174"/>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SLG</a:t>
          </a:r>
        </a:p>
      </dsp:txBody>
      <dsp:txXfrm>
        <a:off x="3634058" y="58174"/>
        <a:ext cx="827675" cy="551783"/>
      </dsp:txXfrm>
    </dsp:sp>
    <dsp:sp modelId="{EADC5FA9-716F-4CFA-A6E2-51C639E7D755}">
      <dsp:nvSpPr>
        <dsp:cNvPr id="0" name=""/>
        <dsp:cNvSpPr/>
      </dsp:nvSpPr>
      <dsp:spPr>
        <a:xfrm>
          <a:off x="725893" y="759537"/>
          <a:ext cx="1661997" cy="66479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err="1">
              <a:solidFill>
                <a:schemeClr val="tx1">
                  <a:lumMod val="65000"/>
                  <a:lumOff val="35000"/>
                </a:schemeClr>
              </a:solidFill>
              <a:effectLst/>
              <a:latin typeface="Arial" charset="0"/>
              <a:ea typeface="Arial" charset="0"/>
              <a:cs typeface="Arial" charset="0"/>
            </a:rPr>
            <a:t>Div</a:t>
          </a:r>
          <a:r>
            <a:rPr lang="en-US" sz="1600" b="0" i="0" u="none" strike="noStrike" kern="1200" baseline="0" dirty="0">
              <a:solidFill>
                <a:schemeClr val="tx1">
                  <a:lumMod val="65000"/>
                  <a:lumOff val="35000"/>
                </a:schemeClr>
              </a:solidFill>
              <a:effectLst/>
              <a:latin typeface="Arial" charset="0"/>
              <a:ea typeface="Arial" charset="0"/>
              <a:cs typeface="Arial" charset="0"/>
            </a:rPr>
            <a:t> Yield </a:t>
          </a:r>
          <a:r>
            <a:rPr lang="en-US" altLang="en-US" sz="1600" kern="1200" dirty="0">
              <a:solidFill>
                <a:schemeClr val="tx1">
                  <a:lumMod val="65000"/>
                  <a:lumOff val="35000"/>
                </a:schemeClr>
              </a:solidFill>
              <a:latin typeface="Arial" charset="0"/>
              <a:ea typeface="Arial" charset="0"/>
              <a:cs typeface="Arial" charset="0"/>
            </a:rPr>
            <a:t>≥ SPDR </a:t>
          </a:r>
          <a:r>
            <a:rPr lang="en-US" altLang="en-US" sz="1600" kern="1200" dirty="0" err="1">
              <a:solidFill>
                <a:schemeClr val="tx1">
                  <a:lumMod val="65000"/>
                  <a:lumOff val="35000"/>
                </a:schemeClr>
              </a:solidFill>
              <a:latin typeface="Arial" charset="0"/>
              <a:ea typeface="Arial" charset="0"/>
              <a:cs typeface="Arial" charset="0"/>
            </a:rPr>
            <a:t>Div</a:t>
          </a:r>
          <a:r>
            <a:rPr lang="en-US" altLang="en-US" sz="1600" kern="1200" dirty="0">
              <a:solidFill>
                <a:schemeClr val="tx1">
                  <a:lumMod val="65000"/>
                  <a:lumOff val="35000"/>
                </a:schemeClr>
              </a:solidFill>
              <a:latin typeface="Arial" charset="0"/>
              <a:ea typeface="Arial" charset="0"/>
              <a:cs typeface="Arial" charset="0"/>
            </a:rPr>
            <a:t> ETF</a:t>
          </a:r>
          <a:r>
            <a:rPr lang="en-US" sz="1600" b="0" i="0" u="none" strike="noStrike" kern="1200" baseline="0" dirty="0">
              <a:solidFill>
                <a:schemeClr val="tx1">
                  <a:lumMod val="65000"/>
                  <a:lumOff val="35000"/>
                </a:schemeClr>
              </a:solidFill>
              <a:effectLst/>
              <a:latin typeface="Arial" charset="0"/>
              <a:ea typeface="Arial" charset="0"/>
              <a:cs typeface="Arial" charset="0"/>
            </a:rPr>
            <a:t> </a:t>
          </a:r>
          <a:endParaRPr lang="en-US" sz="1600" kern="1200" dirty="0">
            <a:solidFill>
              <a:schemeClr val="tx1">
                <a:lumMod val="65000"/>
                <a:lumOff val="35000"/>
              </a:schemeClr>
            </a:solidFill>
            <a:latin typeface="Arial" charset="0"/>
            <a:ea typeface="Arial" charset="0"/>
            <a:cs typeface="Arial" charset="0"/>
          </a:endParaRPr>
        </a:p>
      </dsp:txBody>
      <dsp:txXfrm>
        <a:off x="1058293" y="759537"/>
        <a:ext cx="997198" cy="664799"/>
      </dsp:txXfrm>
    </dsp:sp>
    <dsp:sp modelId="{541E66C2-FE8D-4A85-8F9E-9DE0F5E1BB1D}">
      <dsp:nvSpPr>
        <dsp:cNvPr id="0" name=""/>
        <dsp:cNvSpPr/>
      </dsp:nvSpPr>
      <dsp:spPr>
        <a:xfrm>
          <a:off x="2159054" y="824200"/>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2.53%</a:t>
          </a:r>
        </a:p>
      </dsp:txBody>
      <dsp:txXfrm>
        <a:off x="2434946" y="824200"/>
        <a:ext cx="827675" cy="551783"/>
      </dsp:txXfrm>
    </dsp:sp>
    <dsp:sp modelId="{87A28677-5C43-4E41-83BA-D91394607A64}">
      <dsp:nvSpPr>
        <dsp:cNvPr id="0" name=""/>
        <dsp:cNvSpPr/>
      </dsp:nvSpPr>
      <dsp:spPr>
        <a:xfrm>
          <a:off x="3358166" y="816045"/>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2.82%</a:t>
          </a:r>
        </a:p>
      </dsp:txBody>
      <dsp:txXfrm>
        <a:off x="3634058" y="816045"/>
        <a:ext cx="827675" cy="551783"/>
      </dsp:txXfrm>
    </dsp:sp>
    <dsp:sp modelId="{E141E35C-DBF6-4E91-9ACF-C2798F26A2DD}">
      <dsp:nvSpPr>
        <dsp:cNvPr id="0" name=""/>
        <dsp:cNvSpPr/>
      </dsp:nvSpPr>
      <dsp:spPr>
        <a:xfrm>
          <a:off x="725893" y="1517408"/>
          <a:ext cx="1661997" cy="664799"/>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u="none" strike="noStrike" kern="1200" dirty="0">
              <a:solidFill>
                <a:schemeClr val="tx1">
                  <a:lumMod val="65000"/>
                  <a:lumOff val="35000"/>
                </a:schemeClr>
              </a:solidFill>
              <a:effectLst/>
              <a:latin typeface="Arial" charset="0"/>
              <a:ea typeface="Arial" charset="0"/>
              <a:cs typeface="Arial" charset="0"/>
            </a:rPr>
            <a:t>Quick Ratio &gt; Industry</a:t>
          </a:r>
          <a:r>
            <a:rPr lang="en-US" sz="1400" b="0" i="0" u="none" strike="noStrike" kern="1200" baseline="0" dirty="0">
              <a:solidFill>
                <a:schemeClr val="tx1">
                  <a:lumMod val="65000"/>
                  <a:lumOff val="35000"/>
                </a:schemeClr>
              </a:solidFill>
              <a:effectLst/>
              <a:latin typeface="Arial" charset="0"/>
              <a:ea typeface="Arial" charset="0"/>
              <a:cs typeface="Arial" charset="0"/>
            </a:rPr>
            <a:t> Average</a:t>
          </a:r>
          <a:endParaRPr lang="en-US" sz="1400" kern="1200" dirty="0">
            <a:solidFill>
              <a:schemeClr val="tx1">
                <a:lumMod val="65000"/>
                <a:lumOff val="35000"/>
              </a:schemeClr>
            </a:solidFill>
            <a:latin typeface="Arial" charset="0"/>
            <a:ea typeface="Arial" charset="0"/>
            <a:cs typeface="Arial" charset="0"/>
          </a:endParaRPr>
        </a:p>
      </dsp:txBody>
      <dsp:txXfrm>
        <a:off x="1058293" y="1517408"/>
        <a:ext cx="997198" cy="664799"/>
      </dsp:txXfrm>
    </dsp:sp>
    <dsp:sp modelId="{013CD3C3-7AD8-411F-8A7C-69BEA1DA9A5D}">
      <dsp:nvSpPr>
        <dsp:cNvPr id="0" name=""/>
        <dsp:cNvSpPr/>
      </dsp:nvSpPr>
      <dsp:spPr>
        <a:xfrm>
          <a:off x="2171831" y="1573916"/>
          <a:ext cx="1379458" cy="55178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0.2</a:t>
          </a:r>
        </a:p>
      </dsp:txBody>
      <dsp:txXfrm>
        <a:off x="2447723" y="1573916"/>
        <a:ext cx="827675" cy="551783"/>
      </dsp:txXfrm>
    </dsp:sp>
    <dsp:sp modelId="{49D29610-DD67-4E9D-97A4-9730C769C272}">
      <dsp:nvSpPr>
        <dsp:cNvPr id="0" name=""/>
        <dsp:cNvSpPr/>
      </dsp:nvSpPr>
      <dsp:spPr>
        <a:xfrm>
          <a:off x="3358166" y="1573916"/>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1.38</a:t>
          </a:r>
        </a:p>
      </dsp:txBody>
      <dsp:txXfrm>
        <a:off x="3634058" y="1573916"/>
        <a:ext cx="827675" cy="551783"/>
      </dsp:txXfrm>
    </dsp:sp>
    <dsp:sp modelId="{FE41520E-6886-47EF-88A6-3D890CBA4F29}">
      <dsp:nvSpPr>
        <dsp:cNvPr id="0" name=""/>
        <dsp:cNvSpPr/>
      </dsp:nvSpPr>
      <dsp:spPr>
        <a:xfrm>
          <a:off x="725893" y="2275279"/>
          <a:ext cx="1661997" cy="66479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Total</a:t>
          </a:r>
          <a:r>
            <a:rPr lang="en-US" sz="1600" kern="1200" baseline="0" dirty="0">
              <a:solidFill>
                <a:schemeClr val="tx1">
                  <a:lumMod val="65000"/>
                  <a:lumOff val="35000"/>
                </a:schemeClr>
              </a:solidFill>
              <a:latin typeface="Arial" charset="0"/>
              <a:ea typeface="Arial" charset="0"/>
              <a:cs typeface="Arial" charset="0"/>
            </a:rPr>
            <a:t> Cash </a:t>
          </a:r>
          <a:r>
            <a:rPr lang="en-US" sz="1600" kern="1200" baseline="0" dirty="0" err="1">
              <a:solidFill>
                <a:schemeClr val="tx1">
                  <a:lumMod val="65000"/>
                  <a:lumOff val="35000"/>
                </a:schemeClr>
              </a:solidFill>
              <a:latin typeface="Arial" charset="0"/>
              <a:ea typeface="Arial" charset="0"/>
              <a:cs typeface="Arial" charset="0"/>
            </a:rPr>
            <a:t>Div</a:t>
          </a:r>
          <a:r>
            <a:rPr lang="en-US" sz="1600" kern="1200" baseline="0" dirty="0">
              <a:solidFill>
                <a:schemeClr val="tx1">
                  <a:lumMod val="65000"/>
                  <a:lumOff val="35000"/>
                </a:schemeClr>
              </a:solidFill>
              <a:latin typeface="Arial" charset="0"/>
              <a:ea typeface="Arial" charset="0"/>
              <a:cs typeface="Arial" charset="0"/>
            </a:rPr>
            <a:t> Paid Annually</a:t>
          </a:r>
          <a:endParaRPr lang="en-US" sz="1600" kern="1200" dirty="0">
            <a:solidFill>
              <a:schemeClr val="tx1">
                <a:lumMod val="65000"/>
                <a:lumOff val="35000"/>
              </a:schemeClr>
            </a:solidFill>
            <a:latin typeface="Arial" charset="0"/>
            <a:ea typeface="Arial" charset="0"/>
            <a:cs typeface="Arial" charset="0"/>
          </a:endParaRPr>
        </a:p>
      </dsp:txBody>
      <dsp:txXfrm>
        <a:off x="1058293" y="2275279"/>
        <a:ext cx="997198" cy="664799"/>
      </dsp:txXfrm>
    </dsp:sp>
    <dsp:sp modelId="{3A980F5A-4466-452B-B914-3A9D26E3C528}">
      <dsp:nvSpPr>
        <dsp:cNvPr id="0" name=""/>
        <dsp:cNvSpPr/>
      </dsp:nvSpPr>
      <dsp:spPr>
        <a:xfrm>
          <a:off x="2171831" y="2331787"/>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2331787"/>
        <a:ext cx="827675" cy="551783"/>
      </dsp:txXfrm>
    </dsp:sp>
    <dsp:sp modelId="{507D1F77-52C9-4EE5-93A1-911F8809EAB5}">
      <dsp:nvSpPr>
        <dsp:cNvPr id="0" name=""/>
        <dsp:cNvSpPr/>
      </dsp:nvSpPr>
      <dsp:spPr>
        <a:xfrm>
          <a:off x="3358166" y="2331787"/>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2331787"/>
        <a:ext cx="827675" cy="551783"/>
      </dsp:txXfrm>
    </dsp:sp>
    <dsp:sp modelId="{86BDE5DD-6D0C-4F1B-8FF4-73DB6CBC77DD}">
      <dsp:nvSpPr>
        <dsp:cNvPr id="0" name=""/>
        <dsp:cNvSpPr/>
      </dsp:nvSpPr>
      <dsp:spPr>
        <a:xfrm>
          <a:off x="725893" y="3033150"/>
          <a:ext cx="1661997" cy="664799"/>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Positive</a:t>
          </a:r>
          <a:r>
            <a:rPr lang="en-US" sz="1600" kern="1200" baseline="0" dirty="0">
              <a:solidFill>
                <a:schemeClr val="tx1">
                  <a:lumMod val="65000"/>
                  <a:lumOff val="35000"/>
                </a:schemeClr>
              </a:solidFill>
              <a:latin typeface="Arial" charset="0"/>
              <a:ea typeface="Arial" charset="0"/>
              <a:cs typeface="Arial" charset="0"/>
            </a:rPr>
            <a:t> Cash Flow</a:t>
          </a:r>
          <a:endParaRPr lang="en-US" sz="1600" kern="1200" dirty="0">
            <a:solidFill>
              <a:schemeClr val="tx1">
                <a:lumMod val="65000"/>
                <a:lumOff val="35000"/>
              </a:schemeClr>
            </a:solidFill>
            <a:latin typeface="Arial" charset="0"/>
            <a:ea typeface="Arial" charset="0"/>
            <a:cs typeface="Arial" charset="0"/>
          </a:endParaRPr>
        </a:p>
      </dsp:txBody>
      <dsp:txXfrm>
        <a:off x="1058293" y="3033150"/>
        <a:ext cx="997198" cy="664799"/>
      </dsp:txXfrm>
    </dsp:sp>
    <dsp:sp modelId="{BDF7F919-2FCE-4FC8-8F70-4D9B39CF80EB}">
      <dsp:nvSpPr>
        <dsp:cNvPr id="0" name=""/>
        <dsp:cNvSpPr/>
      </dsp:nvSpPr>
      <dsp:spPr>
        <a:xfrm>
          <a:off x="2171831" y="3089658"/>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3089658"/>
        <a:ext cx="827675" cy="551783"/>
      </dsp:txXfrm>
    </dsp:sp>
    <dsp:sp modelId="{92466F7A-9F52-4D25-8ED0-5F86A9E78AAC}">
      <dsp:nvSpPr>
        <dsp:cNvPr id="0" name=""/>
        <dsp:cNvSpPr/>
      </dsp:nvSpPr>
      <dsp:spPr>
        <a:xfrm>
          <a:off x="3358166" y="3089658"/>
          <a:ext cx="1379458" cy="55178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3089658"/>
        <a:ext cx="827675" cy="551783"/>
      </dsp:txXfrm>
    </dsp:sp>
    <dsp:sp modelId="{5F6C58FB-C10F-4021-A1F8-DAAB5D2C6382}">
      <dsp:nvSpPr>
        <dsp:cNvPr id="0" name=""/>
        <dsp:cNvSpPr/>
      </dsp:nvSpPr>
      <dsp:spPr>
        <a:xfrm>
          <a:off x="725893" y="3791021"/>
          <a:ext cx="1661997" cy="66479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Constant Dividend</a:t>
          </a:r>
        </a:p>
      </dsp:txBody>
      <dsp:txXfrm>
        <a:off x="1058293" y="3791021"/>
        <a:ext cx="997198" cy="664799"/>
      </dsp:txXfrm>
    </dsp:sp>
    <dsp:sp modelId="{0C59FC2A-F597-4047-84FE-899A6A74A0D1}">
      <dsp:nvSpPr>
        <dsp:cNvPr id="0" name=""/>
        <dsp:cNvSpPr/>
      </dsp:nvSpPr>
      <dsp:spPr>
        <a:xfrm>
          <a:off x="2171831" y="3847529"/>
          <a:ext cx="1379458" cy="5517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447723" y="3847529"/>
        <a:ext cx="827675" cy="551783"/>
      </dsp:txXfrm>
    </dsp:sp>
    <dsp:sp modelId="{B3D039EC-05A1-405B-9B3F-F15BCA2C1D6A}">
      <dsp:nvSpPr>
        <dsp:cNvPr id="0" name=""/>
        <dsp:cNvSpPr/>
      </dsp:nvSpPr>
      <dsp:spPr>
        <a:xfrm>
          <a:off x="3358166" y="3847529"/>
          <a:ext cx="1379458" cy="55178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3847529"/>
        <a:ext cx="827675" cy="551783"/>
      </dsp:txXfrm>
    </dsp:sp>
    <dsp:sp modelId="{467251B7-9D40-E047-8F47-0EC082607F01}">
      <dsp:nvSpPr>
        <dsp:cNvPr id="0" name=""/>
        <dsp:cNvSpPr/>
      </dsp:nvSpPr>
      <dsp:spPr>
        <a:xfrm>
          <a:off x="725893" y="4548892"/>
          <a:ext cx="1661997" cy="66479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Historical</a:t>
          </a:r>
          <a:r>
            <a:rPr lang="en-US" sz="1400" kern="1200" baseline="0" dirty="0">
              <a:solidFill>
                <a:schemeClr val="tx1">
                  <a:lumMod val="65000"/>
                  <a:lumOff val="35000"/>
                </a:schemeClr>
              </a:solidFill>
              <a:latin typeface="Arial" charset="0"/>
              <a:ea typeface="Arial" charset="0"/>
              <a:cs typeface="Arial" charset="0"/>
            </a:rPr>
            <a:t> &amp; Potential </a:t>
          </a:r>
          <a:r>
            <a:rPr lang="en-US" sz="1400" kern="1200" baseline="0" dirty="0" err="1">
              <a:solidFill>
                <a:schemeClr val="tx1">
                  <a:lumMod val="65000"/>
                  <a:lumOff val="35000"/>
                </a:schemeClr>
              </a:solidFill>
              <a:latin typeface="Arial" charset="0"/>
              <a:ea typeface="Arial" charset="0"/>
              <a:cs typeface="Arial" charset="0"/>
            </a:rPr>
            <a:t>Div</a:t>
          </a:r>
          <a:r>
            <a:rPr lang="en-US" sz="1400" kern="1200" baseline="0" dirty="0">
              <a:solidFill>
                <a:schemeClr val="tx1">
                  <a:lumMod val="65000"/>
                  <a:lumOff val="35000"/>
                </a:schemeClr>
              </a:solidFill>
              <a:latin typeface="Arial" charset="0"/>
              <a:ea typeface="Arial" charset="0"/>
              <a:cs typeface="Arial" charset="0"/>
            </a:rPr>
            <a:t> Growth</a:t>
          </a:r>
          <a:endParaRPr lang="en-US" sz="1400" kern="1200" dirty="0">
            <a:solidFill>
              <a:schemeClr val="tx1">
                <a:lumMod val="65000"/>
                <a:lumOff val="35000"/>
              </a:schemeClr>
            </a:solidFill>
            <a:latin typeface="Arial" charset="0"/>
            <a:ea typeface="Arial" charset="0"/>
            <a:cs typeface="Arial" charset="0"/>
          </a:endParaRPr>
        </a:p>
      </dsp:txBody>
      <dsp:txXfrm>
        <a:off x="1058293" y="4548892"/>
        <a:ext cx="997198" cy="664799"/>
      </dsp:txXfrm>
    </dsp:sp>
    <dsp:sp modelId="{38BADE21-A146-064B-9AD2-129AAE31EF6D}">
      <dsp:nvSpPr>
        <dsp:cNvPr id="0" name=""/>
        <dsp:cNvSpPr/>
      </dsp:nvSpPr>
      <dsp:spPr>
        <a:xfrm>
          <a:off x="2171831" y="4605400"/>
          <a:ext cx="1379458" cy="55178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447723" y="4605400"/>
        <a:ext cx="827675" cy="551783"/>
      </dsp:txXfrm>
    </dsp:sp>
    <dsp:sp modelId="{E8D355F0-2CF1-3D48-9652-66150F28661D}">
      <dsp:nvSpPr>
        <dsp:cNvPr id="0" name=""/>
        <dsp:cNvSpPr/>
      </dsp:nvSpPr>
      <dsp:spPr>
        <a:xfrm>
          <a:off x="3358166" y="4605400"/>
          <a:ext cx="1379458" cy="55178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Yes</a:t>
          </a:r>
        </a:p>
      </dsp:txBody>
      <dsp:txXfrm>
        <a:off x="3634058" y="4605400"/>
        <a:ext cx="827675" cy="55178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537164" y="742"/>
          <a:ext cx="3156079" cy="48933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Consumer Discretionary ETF (XLY)</a:t>
          </a:r>
        </a:p>
      </dsp:txBody>
      <dsp:txXfrm>
        <a:off x="781834" y="742"/>
        <a:ext cx="2666740" cy="489339"/>
      </dsp:txXfrm>
    </dsp:sp>
    <dsp:sp modelId="{F5983728-5D0F-4338-BBC3-56205E5C0D81}">
      <dsp:nvSpPr>
        <dsp:cNvPr id="0" name=""/>
        <dsp:cNvSpPr/>
      </dsp:nvSpPr>
      <dsp:spPr>
        <a:xfrm>
          <a:off x="3534208" y="42336"/>
          <a:ext cx="1015378" cy="406151"/>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3.29</a:t>
          </a:r>
        </a:p>
      </dsp:txBody>
      <dsp:txXfrm>
        <a:off x="3737284" y="42336"/>
        <a:ext cx="609227" cy="406151"/>
      </dsp:txXfrm>
    </dsp:sp>
    <dsp:sp modelId="{51EC903C-8A60-4649-A668-B2BB21BAB01A}">
      <dsp:nvSpPr>
        <dsp:cNvPr id="0" name=""/>
        <dsp:cNvSpPr/>
      </dsp:nvSpPr>
      <dsp:spPr>
        <a:xfrm>
          <a:off x="4407434" y="42336"/>
          <a:ext cx="1061477" cy="406151"/>
        </a:xfrm>
        <a:prstGeom prst="chevron">
          <a:avLst/>
        </a:prstGeom>
        <a:solidFill>
          <a:schemeClr val="accent2">
            <a:tint val="40000"/>
            <a:alpha val="90000"/>
            <a:hueOff val="-132716"/>
            <a:satOff val="1552"/>
            <a:lumOff val="171"/>
            <a:alphaOff val="0"/>
          </a:schemeClr>
        </a:solidFill>
        <a:ln w="12700" cap="flat" cmpd="sng" algn="ctr">
          <a:solidFill>
            <a:schemeClr val="accent2">
              <a:tint val="40000"/>
              <a:alpha val="90000"/>
              <a:hueOff val="-132716"/>
              <a:satOff val="1552"/>
              <a:lumOff val="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65000"/>
                  <a:lumOff val="35000"/>
                </a:schemeClr>
              </a:solidFill>
              <a:latin typeface="Arial" charset="0"/>
              <a:ea typeface="Arial" charset="0"/>
              <a:cs typeface="Arial" charset="0"/>
            </a:rPr>
            <a:t>6.11</a:t>
          </a:r>
        </a:p>
      </dsp:txBody>
      <dsp:txXfrm>
        <a:off x="4610510" y="42336"/>
        <a:ext cx="655326" cy="406151"/>
      </dsp:txXfrm>
    </dsp:sp>
    <dsp:sp modelId="{EADC5FA9-716F-4CFA-A6E2-51C639E7D755}">
      <dsp:nvSpPr>
        <dsp:cNvPr id="0" name=""/>
        <dsp:cNvSpPr/>
      </dsp:nvSpPr>
      <dsp:spPr>
        <a:xfrm>
          <a:off x="537164" y="558589"/>
          <a:ext cx="3156079" cy="489339"/>
        </a:xfrm>
        <a:prstGeom prst="chevron">
          <a:avLst/>
        </a:prstGeom>
        <a:solidFill>
          <a:schemeClr val="accent2">
            <a:hueOff val="-220674"/>
            <a:satOff val="1055"/>
            <a:lumOff val="1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Consumer Staples ETF (XLP)</a:t>
          </a:r>
        </a:p>
      </dsp:txBody>
      <dsp:txXfrm>
        <a:off x="781834" y="558589"/>
        <a:ext cx="2666740" cy="489339"/>
      </dsp:txXfrm>
    </dsp:sp>
    <dsp:sp modelId="{541E66C2-FE8D-4A85-8F9E-9DE0F5E1BB1D}">
      <dsp:nvSpPr>
        <dsp:cNvPr id="0" name=""/>
        <dsp:cNvSpPr/>
      </dsp:nvSpPr>
      <dsp:spPr>
        <a:xfrm>
          <a:off x="3534208" y="600183"/>
          <a:ext cx="1015378" cy="406151"/>
        </a:xfrm>
        <a:prstGeom prst="chevron">
          <a:avLst/>
        </a:prstGeom>
        <a:solidFill>
          <a:schemeClr val="accent2">
            <a:tint val="40000"/>
            <a:alpha val="90000"/>
            <a:hueOff val="-265431"/>
            <a:satOff val="3104"/>
            <a:lumOff val="341"/>
            <a:alphaOff val="0"/>
          </a:schemeClr>
        </a:solidFill>
        <a:ln w="12700" cap="flat" cmpd="sng" algn="ctr">
          <a:solidFill>
            <a:schemeClr val="accent2">
              <a:tint val="40000"/>
              <a:alpha val="90000"/>
              <a:hueOff val="-265431"/>
              <a:satOff val="3104"/>
              <a:lumOff val="3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3.44</a:t>
          </a:r>
        </a:p>
      </dsp:txBody>
      <dsp:txXfrm>
        <a:off x="3737284" y="600183"/>
        <a:ext cx="609227" cy="406151"/>
      </dsp:txXfrm>
    </dsp:sp>
    <dsp:sp modelId="{87A28677-5C43-4E41-83BA-D91394607A64}">
      <dsp:nvSpPr>
        <dsp:cNvPr id="0" name=""/>
        <dsp:cNvSpPr/>
      </dsp:nvSpPr>
      <dsp:spPr>
        <a:xfrm>
          <a:off x="4407434" y="600183"/>
          <a:ext cx="1015378" cy="406151"/>
        </a:xfrm>
        <a:prstGeom prst="chevron">
          <a:avLst/>
        </a:prstGeom>
        <a:solidFill>
          <a:schemeClr val="accent2">
            <a:tint val="40000"/>
            <a:alpha val="90000"/>
            <a:hueOff val="-398147"/>
            <a:satOff val="4656"/>
            <a:lumOff val="512"/>
            <a:alphaOff val="0"/>
          </a:schemeClr>
        </a:solidFill>
        <a:ln w="12700" cap="flat" cmpd="sng" algn="ctr">
          <a:solidFill>
            <a:schemeClr val="accent2">
              <a:tint val="40000"/>
              <a:alpha val="90000"/>
              <a:hueOff val="-398147"/>
              <a:satOff val="4656"/>
              <a:lumOff val="5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6.01</a:t>
          </a:r>
          <a:endParaRPr lang="en-US" sz="1200" b="1" kern="1200" dirty="0">
            <a:solidFill>
              <a:schemeClr val="tx1">
                <a:lumMod val="65000"/>
                <a:lumOff val="35000"/>
              </a:schemeClr>
            </a:solidFill>
            <a:latin typeface="Arial" charset="0"/>
            <a:ea typeface="Arial" charset="0"/>
            <a:cs typeface="Arial" charset="0"/>
          </a:endParaRPr>
        </a:p>
      </dsp:txBody>
      <dsp:txXfrm>
        <a:off x="4610510" y="600183"/>
        <a:ext cx="609227" cy="406151"/>
      </dsp:txXfrm>
    </dsp:sp>
    <dsp:sp modelId="{E141E35C-DBF6-4E91-9ACF-C2798F26A2DD}">
      <dsp:nvSpPr>
        <dsp:cNvPr id="0" name=""/>
        <dsp:cNvSpPr/>
      </dsp:nvSpPr>
      <dsp:spPr>
        <a:xfrm>
          <a:off x="537164" y="1116436"/>
          <a:ext cx="3156079" cy="489339"/>
        </a:xfrm>
        <a:prstGeom prst="chevron">
          <a:avLst/>
        </a:prstGeom>
        <a:solidFill>
          <a:schemeClr val="accent2">
            <a:hueOff val="-441348"/>
            <a:satOff val="2109"/>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Energy ETF (XLE)</a:t>
          </a:r>
        </a:p>
      </dsp:txBody>
      <dsp:txXfrm>
        <a:off x="781834" y="1116436"/>
        <a:ext cx="2666740" cy="489339"/>
      </dsp:txXfrm>
    </dsp:sp>
    <dsp:sp modelId="{013CD3C3-7AD8-411F-8A7C-69BEA1DA9A5D}">
      <dsp:nvSpPr>
        <dsp:cNvPr id="0" name=""/>
        <dsp:cNvSpPr/>
      </dsp:nvSpPr>
      <dsp:spPr>
        <a:xfrm>
          <a:off x="3534208" y="1158030"/>
          <a:ext cx="1015378" cy="406151"/>
        </a:xfrm>
        <a:prstGeom prst="chevron">
          <a:avLst/>
        </a:prstGeom>
        <a:solidFill>
          <a:schemeClr val="accent2">
            <a:tint val="40000"/>
            <a:alpha val="90000"/>
            <a:hueOff val="-530862"/>
            <a:satOff val="6208"/>
            <a:lumOff val="682"/>
            <a:alphaOff val="0"/>
          </a:schemeClr>
        </a:solidFill>
        <a:ln w="12700" cap="flat" cmpd="sng" algn="ctr">
          <a:solidFill>
            <a:schemeClr val="accent2">
              <a:tint val="40000"/>
              <a:alpha val="90000"/>
              <a:hueOff val="-530862"/>
              <a:satOff val="6208"/>
              <a:lumOff val="6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2.05</a:t>
          </a:r>
        </a:p>
      </dsp:txBody>
      <dsp:txXfrm>
        <a:off x="3737284" y="1158030"/>
        <a:ext cx="609227" cy="406151"/>
      </dsp:txXfrm>
    </dsp:sp>
    <dsp:sp modelId="{49D29610-DD67-4E9D-97A4-9730C769C272}">
      <dsp:nvSpPr>
        <dsp:cNvPr id="0" name=""/>
        <dsp:cNvSpPr/>
      </dsp:nvSpPr>
      <dsp:spPr>
        <a:xfrm>
          <a:off x="4407434" y="1158030"/>
          <a:ext cx="1078037" cy="406151"/>
        </a:xfrm>
        <a:prstGeom prst="chevron">
          <a:avLst/>
        </a:prstGeom>
        <a:solidFill>
          <a:schemeClr val="accent2">
            <a:tint val="40000"/>
            <a:alpha val="90000"/>
            <a:hueOff val="-663578"/>
            <a:satOff val="7761"/>
            <a:lumOff val="853"/>
            <a:alphaOff val="0"/>
          </a:schemeClr>
        </a:solidFill>
        <a:ln w="12700" cap="flat" cmpd="sng" algn="ctr">
          <a:solidFill>
            <a:schemeClr val="accent2">
              <a:tint val="40000"/>
              <a:alpha val="90000"/>
              <a:hueOff val="-663578"/>
              <a:satOff val="7761"/>
              <a:lumOff val="8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C00000"/>
              </a:solidFill>
              <a:latin typeface="Arial" charset="0"/>
              <a:ea typeface="Arial" charset="0"/>
              <a:cs typeface="Arial" charset="0"/>
            </a:rPr>
            <a:t>-10.66</a:t>
          </a:r>
        </a:p>
      </dsp:txBody>
      <dsp:txXfrm>
        <a:off x="4610510" y="1158030"/>
        <a:ext cx="671886" cy="406151"/>
      </dsp:txXfrm>
    </dsp:sp>
    <dsp:sp modelId="{FE41520E-6886-47EF-88A6-3D890CBA4F29}">
      <dsp:nvSpPr>
        <dsp:cNvPr id="0" name=""/>
        <dsp:cNvSpPr/>
      </dsp:nvSpPr>
      <dsp:spPr>
        <a:xfrm>
          <a:off x="537164" y="1674283"/>
          <a:ext cx="3184522" cy="489339"/>
        </a:xfrm>
        <a:prstGeom prst="chevron">
          <a:avLst/>
        </a:prstGeom>
        <a:solidFill>
          <a:schemeClr val="accent2">
            <a:hueOff val="-662022"/>
            <a:satOff val="3164"/>
            <a:lumOff val="4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Financials ETF (XLF)</a:t>
          </a:r>
        </a:p>
      </dsp:txBody>
      <dsp:txXfrm>
        <a:off x="781834" y="1674283"/>
        <a:ext cx="2695183" cy="489339"/>
      </dsp:txXfrm>
    </dsp:sp>
    <dsp:sp modelId="{3A980F5A-4466-452B-B914-3A9D26E3C528}">
      <dsp:nvSpPr>
        <dsp:cNvPr id="0" name=""/>
        <dsp:cNvSpPr/>
      </dsp:nvSpPr>
      <dsp:spPr>
        <a:xfrm>
          <a:off x="3562651" y="1715876"/>
          <a:ext cx="1015378" cy="406151"/>
        </a:xfrm>
        <a:prstGeom prst="chevron">
          <a:avLst/>
        </a:prstGeom>
        <a:solidFill>
          <a:schemeClr val="accent2">
            <a:tint val="40000"/>
            <a:alpha val="90000"/>
            <a:hueOff val="-796293"/>
            <a:satOff val="9313"/>
            <a:lumOff val="1023"/>
            <a:alphaOff val="0"/>
          </a:schemeClr>
        </a:solidFill>
        <a:ln w="12700" cap="flat" cmpd="sng" algn="ctr">
          <a:solidFill>
            <a:schemeClr val="accent2">
              <a:tint val="40000"/>
              <a:alpha val="90000"/>
              <a:hueOff val="-796293"/>
              <a:satOff val="9313"/>
              <a:lumOff val="10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9.85</a:t>
          </a:r>
        </a:p>
      </dsp:txBody>
      <dsp:txXfrm>
        <a:off x="3765727" y="1715876"/>
        <a:ext cx="609227" cy="406151"/>
      </dsp:txXfrm>
    </dsp:sp>
    <dsp:sp modelId="{507D1F77-52C9-4EE5-93A1-911F8809EAB5}">
      <dsp:nvSpPr>
        <dsp:cNvPr id="0" name=""/>
        <dsp:cNvSpPr/>
      </dsp:nvSpPr>
      <dsp:spPr>
        <a:xfrm>
          <a:off x="4457717" y="1715876"/>
          <a:ext cx="977474" cy="406151"/>
        </a:xfrm>
        <a:prstGeom prst="chevron">
          <a:avLst/>
        </a:prstGeom>
        <a:solidFill>
          <a:schemeClr val="accent2">
            <a:tint val="40000"/>
            <a:alpha val="90000"/>
            <a:hueOff val="-929009"/>
            <a:satOff val="10865"/>
            <a:lumOff val="1194"/>
            <a:alphaOff val="0"/>
          </a:schemeClr>
        </a:solidFill>
        <a:ln w="12700" cap="flat" cmpd="sng" algn="ctr">
          <a:solidFill>
            <a:schemeClr val="accent2">
              <a:tint val="40000"/>
              <a:alpha val="90000"/>
              <a:hueOff val="-929009"/>
              <a:satOff val="10865"/>
              <a:lumOff val="11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3.48</a:t>
          </a:r>
          <a:endParaRPr lang="en-US" sz="1200" b="1" kern="1200" dirty="0">
            <a:solidFill>
              <a:schemeClr val="tx1">
                <a:lumMod val="65000"/>
                <a:lumOff val="35000"/>
              </a:schemeClr>
            </a:solidFill>
            <a:latin typeface="Arial" charset="0"/>
            <a:ea typeface="Arial" charset="0"/>
            <a:cs typeface="Arial" charset="0"/>
          </a:endParaRPr>
        </a:p>
      </dsp:txBody>
      <dsp:txXfrm>
        <a:off x="4660793" y="1715876"/>
        <a:ext cx="571323" cy="406151"/>
      </dsp:txXfrm>
    </dsp:sp>
    <dsp:sp modelId="{86BDE5DD-6D0C-4F1B-8FF4-73DB6CBC77DD}">
      <dsp:nvSpPr>
        <dsp:cNvPr id="0" name=""/>
        <dsp:cNvSpPr/>
      </dsp:nvSpPr>
      <dsp:spPr>
        <a:xfrm>
          <a:off x="537164" y="2232129"/>
          <a:ext cx="3163761" cy="489339"/>
        </a:xfrm>
        <a:prstGeom prst="chevron">
          <a:avLst/>
        </a:prstGeom>
        <a:solidFill>
          <a:schemeClr val="accent2">
            <a:hueOff val="-882696"/>
            <a:satOff val="4218"/>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Arial" charset="0"/>
              <a:ea typeface="Arial" charset="0"/>
              <a:cs typeface="Arial" charset="0"/>
            </a:rPr>
            <a:t>Health Care ETF (XLV) </a:t>
          </a:r>
        </a:p>
      </dsp:txBody>
      <dsp:txXfrm>
        <a:off x="781834" y="2232129"/>
        <a:ext cx="2674422" cy="489339"/>
      </dsp:txXfrm>
    </dsp:sp>
    <dsp:sp modelId="{BDF7F919-2FCE-4FC8-8F70-4D9B39CF80EB}">
      <dsp:nvSpPr>
        <dsp:cNvPr id="0" name=""/>
        <dsp:cNvSpPr/>
      </dsp:nvSpPr>
      <dsp:spPr>
        <a:xfrm>
          <a:off x="3541891" y="2273723"/>
          <a:ext cx="1015378" cy="406151"/>
        </a:xfrm>
        <a:prstGeom prst="chevron">
          <a:avLst/>
        </a:prstGeom>
        <a:solidFill>
          <a:schemeClr val="accent2">
            <a:tint val="40000"/>
            <a:alpha val="90000"/>
            <a:hueOff val="-1061724"/>
            <a:satOff val="12417"/>
            <a:lumOff val="1364"/>
            <a:alphaOff val="0"/>
          </a:schemeClr>
        </a:solidFill>
        <a:ln w="12700" cap="flat" cmpd="sng" algn="ctr">
          <a:solidFill>
            <a:schemeClr val="accent2">
              <a:tint val="40000"/>
              <a:alpha val="90000"/>
              <a:hueOff val="-1061724"/>
              <a:satOff val="12417"/>
              <a:lumOff val="13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3.51</a:t>
          </a:r>
        </a:p>
      </dsp:txBody>
      <dsp:txXfrm>
        <a:off x="3744967" y="2273723"/>
        <a:ext cx="609227" cy="406151"/>
      </dsp:txXfrm>
    </dsp:sp>
    <dsp:sp modelId="{92466F7A-9F52-4D25-8ED0-5F86A9E78AAC}">
      <dsp:nvSpPr>
        <dsp:cNvPr id="0" name=""/>
        <dsp:cNvSpPr/>
      </dsp:nvSpPr>
      <dsp:spPr>
        <a:xfrm>
          <a:off x="4415117" y="2273723"/>
          <a:ext cx="1024263" cy="406151"/>
        </a:xfrm>
        <a:prstGeom prst="chevron">
          <a:avLst/>
        </a:prstGeom>
        <a:solidFill>
          <a:schemeClr val="accent2">
            <a:tint val="40000"/>
            <a:alpha val="90000"/>
            <a:hueOff val="-1194440"/>
            <a:satOff val="13969"/>
            <a:lumOff val="1535"/>
            <a:alphaOff val="0"/>
          </a:schemeClr>
        </a:solidFill>
        <a:ln w="12700" cap="flat" cmpd="sng" algn="ctr">
          <a:solidFill>
            <a:schemeClr val="accent2">
              <a:tint val="40000"/>
              <a:alpha val="90000"/>
              <a:hueOff val="-1194440"/>
              <a:satOff val="13969"/>
              <a:lumOff val="15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13.59</a:t>
          </a:r>
          <a:endParaRPr lang="en-US" sz="1200" b="1" kern="1200" dirty="0">
            <a:solidFill>
              <a:schemeClr val="tx1">
                <a:lumMod val="65000"/>
                <a:lumOff val="35000"/>
              </a:schemeClr>
            </a:solidFill>
            <a:latin typeface="Arial" charset="0"/>
            <a:ea typeface="Arial" charset="0"/>
            <a:cs typeface="Arial" charset="0"/>
          </a:endParaRPr>
        </a:p>
      </dsp:txBody>
      <dsp:txXfrm>
        <a:off x="4618193" y="2273723"/>
        <a:ext cx="618112" cy="40615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864889" y="230"/>
          <a:ext cx="3150570" cy="488485"/>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Industrials ETF</a:t>
          </a:r>
          <a:r>
            <a:rPr lang="en-US" sz="1400" kern="1200" baseline="0" dirty="0">
              <a:solidFill>
                <a:schemeClr val="tx1">
                  <a:lumMod val="65000"/>
                  <a:lumOff val="35000"/>
                </a:schemeClr>
              </a:solidFill>
              <a:latin typeface="Arial" charset="0"/>
              <a:ea typeface="Arial" charset="0"/>
              <a:cs typeface="Arial" charset="0"/>
            </a:rPr>
            <a:t> (XLI)</a:t>
          </a:r>
          <a:endParaRPr lang="en-US" sz="1400" kern="1200" dirty="0">
            <a:solidFill>
              <a:schemeClr val="tx1">
                <a:lumMod val="65000"/>
                <a:lumOff val="35000"/>
              </a:schemeClr>
            </a:solidFill>
            <a:latin typeface="Arial" charset="0"/>
            <a:ea typeface="Arial" charset="0"/>
            <a:cs typeface="Arial" charset="0"/>
          </a:endParaRPr>
        </a:p>
      </dsp:txBody>
      <dsp:txXfrm>
        <a:off x="1109132" y="230"/>
        <a:ext cx="2662085" cy="488485"/>
      </dsp:txXfrm>
    </dsp:sp>
    <dsp:sp modelId="{F5983728-5D0F-4338-BBC3-56205E5C0D81}">
      <dsp:nvSpPr>
        <dsp:cNvPr id="0" name=""/>
        <dsp:cNvSpPr/>
      </dsp:nvSpPr>
      <dsp:spPr>
        <a:xfrm>
          <a:off x="3856702" y="41751"/>
          <a:ext cx="1013606" cy="40544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5.94</a:t>
          </a:r>
        </a:p>
      </dsp:txBody>
      <dsp:txXfrm>
        <a:off x="4059423" y="41751"/>
        <a:ext cx="608164" cy="405442"/>
      </dsp:txXfrm>
    </dsp:sp>
    <dsp:sp modelId="{51EC903C-8A60-4649-A668-B2BB21BAB01A}">
      <dsp:nvSpPr>
        <dsp:cNvPr id="0" name=""/>
        <dsp:cNvSpPr/>
      </dsp:nvSpPr>
      <dsp:spPr>
        <a:xfrm>
          <a:off x="4728403" y="41751"/>
          <a:ext cx="1059624" cy="405442"/>
        </a:xfrm>
        <a:prstGeom prst="chevron">
          <a:avLst/>
        </a:prstGeom>
        <a:solidFill>
          <a:schemeClr val="accent2">
            <a:tint val="40000"/>
            <a:alpha val="90000"/>
            <a:hueOff val="-132716"/>
            <a:satOff val="1552"/>
            <a:lumOff val="171"/>
            <a:alphaOff val="0"/>
          </a:schemeClr>
        </a:solidFill>
        <a:ln w="12700" cap="flat" cmpd="sng" algn="ctr">
          <a:solidFill>
            <a:schemeClr val="accent2">
              <a:tint val="40000"/>
              <a:alpha val="90000"/>
              <a:hueOff val="-132716"/>
              <a:satOff val="1552"/>
              <a:lumOff val="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7.87</a:t>
          </a:r>
          <a:endParaRPr lang="en-US" sz="1200" b="1" kern="1200" dirty="0">
            <a:solidFill>
              <a:schemeClr val="tx1">
                <a:lumMod val="65000"/>
                <a:lumOff val="35000"/>
              </a:schemeClr>
            </a:solidFill>
            <a:latin typeface="Arial" charset="0"/>
            <a:ea typeface="Arial" charset="0"/>
            <a:cs typeface="Arial" charset="0"/>
          </a:endParaRPr>
        </a:p>
      </dsp:txBody>
      <dsp:txXfrm>
        <a:off x="4931124" y="41751"/>
        <a:ext cx="654182" cy="405442"/>
      </dsp:txXfrm>
    </dsp:sp>
    <dsp:sp modelId="{EADC5FA9-716F-4CFA-A6E2-51C639E7D755}">
      <dsp:nvSpPr>
        <dsp:cNvPr id="0" name=""/>
        <dsp:cNvSpPr/>
      </dsp:nvSpPr>
      <dsp:spPr>
        <a:xfrm>
          <a:off x="864889" y="557103"/>
          <a:ext cx="3150570" cy="488485"/>
        </a:xfrm>
        <a:prstGeom prst="chevron">
          <a:avLst/>
        </a:prstGeom>
        <a:solidFill>
          <a:schemeClr val="accent2">
            <a:hueOff val="-220674"/>
            <a:satOff val="1055"/>
            <a:lumOff val="1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Technology ETF (XLK)</a:t>
          </a:r>
        </a:p>
      </dsp:txBody>
      <dsp:txXfrm>
        <a:off x="1109132" y="557103"/>
        <a:ext cx="2662085" cy="488485"/>
      </dsp:txXfrm>
    </dsp:sp>
    <dsp:sp modelId="{541E66C2-FE8D-4A85-8F9E-9DE0F5E1BB1D}">
      <dsp:nvSpPr>
        <dsp:cNvPr id="0" name=""/>
        <dsp:cNvSpPr/>
      </dsp:nvSpPr>
      <dsp:spPr>
        <a:xfrm>
          <a:off x="3856702" y="598624"/>
          <a:ext cx="1013606" cy="405442"/>
        </a:xfrm>
        <a:prstGeom prst="chevron">
          <a:avLst/>
        </a:prstGeom>
        <a:solidFill>
          <a:schemeClr val="accent2">
            <a:tint val="40000"/>
            <a:alpha val="90000"/>
            <a:hueOff val="-265431"/>
            <a:satOff val="3104"/>
            <a:lumOff val="341"/>
            <a:alphaOff val="0"/>
          </a:schemeClr>
        </a:solidFill>
        <a:ln w="12700" cap="flat" cmpd="sng" algn="ctr">
          <a:solidFill>
            <a:schemeClr val="accent2">
              <a:tint val="40000"/>
              <a:alpha val="90000"/>
              <a:hueOff val="-265431"/>
              <a:satOff val="3104"/>
              <a:lumOff val="3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5.89</a:t>
          </a:r>
        </a:p>
      </dsp:txBody>
      <dsp:txXfrm>
        <a:off x="4059423" y="598624"/>
        <a:ext cx="608164" cy="405442"/>
      </dsp:txXfrm>
    </dsp:sp>
    <dsp:sp modelId="{87A28677-5C43-4E41-83BA-D91394607A64}">
      <dsp:nvSpPr>
        <dsp:cNvPr id="0" name=""/>
        <dsp:cNvSpPr/>
      </dsp:nvSpPr>
      <dsp:spPr>
        <a:xfrm>
          <a:off x="4728403" y="598624"/>
          <a:ext cx="1013606" cy="405442"/>
        </a:xfrm>
        <a:prstGeom prst="chevron">
          <a:avLst/>
        </a:prstGeom>
        <a:solidFill>
          <a:schemeClr val="accent2">
            <a:tint val="40000"/>
            <a:alpha val="90000"/>
            <a:hueOff val="-398147"/>
            <a:satOff val="4656"/>
            <a:lumOff val="512"/>
            <a:alphaOff val="0"/>
          </a:schemeClr>
        </a:solidFill>
        <a:ln w="12700" cap="flat" cmpd="sng" algn="ctr">
          <a:solidFill>
            <a:schemeClr val="accent2">
              <a:tint val="40000"/>
              <a:alpha val="90000"/>
              <a:hueOff val="-398147"/>
              <a:satOff val="4656"/>
              <a:lumOff val="5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11.44</a:t>
          </a:r>
          <a:endParaRPr lang="en-US" sz="1200" b="1" kern="1200" dirty="0">
            <a:solidFill>
              <a:schemeClr val="tx1">
                <a:lumMod val="65000"/>
                <a:lumOff val="35000"/>
              </a:schemeClr>
            </a:solidFill>
            <a:latin typeface="Arial" charset="0"/>
            <a:ea typeface="Arial" charset="0"/>
            <a:cs typeface="Arial" charset="0"/>
          </a:endParaRPr>
        </a:p>
      </dsp:txBody>
      <dsp:txXfrm>
        <a:off x="4931124" y="598624"/>
        <a:ext cx="608164" cy="405442"/>
      </dsp:txXfrm>
    </dsp:sp>
    <dsp:sp modelId="{E141E35C-DBF6-4E91-9ACF-C2798F26A2DD}">
      <dsp:nvSpPr>
        <dsp:cNvPr id="0" name=""/>
        <dsp:cNvSpPr/>
      </dsp:nvSpPr>
      <dsp:spPr>
        <a:xfrm>
          <a:off x="864889" y="1113976"/>
          <a:ext cx="3150570" cy="488485"/>
        </a:xfrm>
        <a:prstGeom prst="chevron">
          <a:avLst/>
        </a:prstGeom>
        <a:solidFill>
          <a:schemeClr val="accent2">
            <a:hueOff val="-441348"/>
            <a:satOff val="2109"/>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Materials ETF (XLB)</a:t>
          </a:r>
        </a:p>
      </dsp:txBody>
      <dsp:txXfrm>
        <a:off x="1109132" y="1113976"/>
        <a:ext cx="2662085" cy="488485"/>
      </dsp:txXfrm>
    </dsp:sp>
    <dsp:sp modelId="{013CD3C3-7AD8-411F-8A7C-69BEA1DA9A5D}">
      <dsp:nvSpPr>
        <dsp:cNvPr id="0" name=""/>
        <dsp:cNvSpPr/>
      </dsp:nvSpPr>
      <dsp:spPr>
        <a:xfrm>
          <a:off x="3856702" y="1155497"/>
          <a:ext cx="1013606" cy="405442"/>
        </a:xfrm>
        <a:prstGeom prst="chevron">
          <a:avLst/>
        </a:prstGeom>
        <a:solidFill>
          <a:schemeClr val="accent2">
            <a:tint val="40000"/>
            <a:alpha val="90000"/>
            <a:hueOff val="-530862"/>
            <a:satOff val="6208"/>
            <a:lumOff val="682"/>
            <a:alphaOff val="0"/>
          </a:schemeClr>
        </a:solidFill>
        <a:ln w="12700" cap="flat" cmpd="sng" algn="ctr">
          <a:solidFill>
            <a:schemeClr val="accent2">
              <a:tint val="40000"/>
              <a:alpha val="90000"/>
              <a:hueOff val="-530862"/>
              <a:satOff val="6208"/>
              <a:lumOff val="6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2.82</a:t>
          </a:r>
        </a:p>
      </dsp:txBody>
      <dsp:txXfrm>
        <a:off x="4059423" y="1155497"/>
        <a:ext cx="608164" cy="405442"/>
      </dsp:txXfrm>
    </dsp:sp>
    <dsp:sp modelId="{49D29610-DD67-4E9D-97A4-9730C769C272}">
      <dsp:nvSpPr>
        <dsp:cNvPr id="0" name=""/>
        <dsp:cNvSpPr/>
      </dsp:nvSpPr>
      <dsp:spPr>
        <a:xfrm>
          <a:off x="4728403" y="1155497"/>
          <a:ext cx="1076156" cy="405442"/>
        </a:xfrm>
        <a:prstGeom prst="chevron">
          <a:avLst/>
        </a:prstGeom>
        <a:solidFill>
          <a:schemeClr val="accent2">
            <a:tint val="40000"/>
            <a:alpha val="90000"/>
            <a:hueOff val="-663578"/>
            <a:satOff val="7761"/>
            <a:lumOff val="853"/>
            <a:alphaOff val="0"/>
          </a:schemeClr>
        </a:solidFill>
        <a:ln w="12700" cap="flat" cmpd="sng" algn="ctr">
          <a:solidFill>
            <a:schemeClr val="accent2">
              <a:tint val="40000"/>
              <a:alpha val="90000"/>
              <a:hueOff val="-663578"/>
              <a:satOff val="7761"/>
              <a:lumOff val="8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4.03</a:t>
          </a:r>
          <a:endParaRPr lang="en-US" sz="1200" b="1" kern="1200" dirty="0">
            <a:solidFill>
              <a:schemeClr val="tx1">
                <a:lumMod val="65000"/>
                <a:lumOff val="35000"/>
              </a:schemeClr>
            </a:solidFill>
            <a:latin typeface="Arial" charset="0"/>
            <a:ea typeface="Arial" charset="0"/>
            <a:cs typeface="Arial" charset="0"/>
          </a:endParaRPr>
        </a:p>
      </dsp:txBody>
      <dsp:txXfrm>
        <a:off x="4931124" y="1155497"/>
        <a:ext cx="670714" cy="405442"/>
      </dsp:txXfrm>
    </dsp:sp>
    <dsp:sp modelId="{FE41520E-6886-47EF-88A6-3D890CBA4F29}">
      <dsp:nvSpPr>
        <dsp:cNvPr id="0" name=""/>
        <dsp:cNvSpPr/>
      </dsp:nvSpPr>
      <dsp:spPr>
        <a:xfrm>
          <a:off x="864889" y="1670849"/>
          <a:ext cx="3178963" cy="488485"/>
        </a:xfrm>
        <a:prstGeom prst="chevron">
          <a:avLst/>
        </a:prstGeom>
        <a:solidFill>
          <a:schemeClr val="accent2">
            <a:hueOff val="-662022"/>
            <a:satOff val="3164"/>
            <a:lumOff val="4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Arial" charset="0"/>
              <a:ea typeface="Arial" charset="0"/>
              <a:cs typeface="Arial" charset="0"/>
            </a:rPr>
            <a:t>Real Estate ETF (XLRE)</a:t>
          </a:r>
        </a:p>
      </dsp:txBody>
      <dsp:txXfrm>
        <a:off x="1109132" y="1670849"/>
        <a:ext cx="2690478" cy="488485"/>
      </dsp:txXfrm>
    </dsp:sp>
    <dsp:sp modelId="{3A980F5A-4466-452B-B914-3A9D26E3C528}">
      <dsp:nvSpPr>
        <dsp:cNvPr id="0" name=""/>
        <dsp:cNvSpPr/>
      </dsp:nvSpPr>
      <dsp:spPr>
        <a:xfrm>
          <a:off x="3885095" y="1712370"/>
          <a:ext cx="1013606" cy="405442"/>
        </a:xfrm>
        <a:prstGeom prst="chevron">
          <a:avLst/>
        </a:prstGeom>
        <a:solidFill>
          <a:schemeClr val="accent2">
            <a:tint val="40000"/>
            <a:alpha val="90000"/>
            <a:hueOff val="-796293"/>
            <a:satOff val="9313"/>
            <a:lumOff val="1023"/>
            <a:alphaOff val="0"/>
          </a:schemeClr>
        </a:solidFill>
        <a:ln w="12700" cap="flat" cmpd="sng" algn="ctr">
          <a:solidFill>
            <a:schemeClr val="accent2">
              <a:tint val="40000"/>
              <a:alpha val="90000"/>
              <a:hueOff val="-796293"/>
              <a:satOff val="9313"/>
              <a:lumOff val="10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2.00</a:t>
          </a:r>
        </a:p>
      </dsp:txBody>
      <dsp:txXfrm>
        <a:off x="4087816" y="1712370"/>
        <a:ext cx="608164" cy="405442"/>
      </dsp:txXfrm>
    </dsp:sp>
    <dsp:sp modelId="{507D1F77-52C9-4EE5-93A1-911F8809EAB5}">
      <dsp:nvSpPr>
        <dsp:cNvPr id="0" name=""/>
        <dsp:cNvSpPr/>
      </dsp:nvSpPr>
      <dsp:spPr>
        <a:xfrm>
          <a:off x="4778599" y="1712370"/>
          <a:ext cx="975768" cy="405442"/>
        </a:xfrm>
        <a:prstGeom prst="chevron">
          <a:avLst/>
        </a:prstGeom>
        <a:solidFill>
          <a:schemeClr val="accent2">
            <a:tint val="40000"/>
            <a:alpha val="90000"/>
            <a:hueOff val="-929009"/>
            <a:satOff val="10865"/>
            <a:lumOff val="1194"/>
            <a:alphaOff val="0"/>
          </a:schemeClr>
        </a:solidFill>
        <a:ln w="12700" cap="flat" cmpd="sng" algn="ctr">
          <a:solidFill>
            <a:schemeClr val="accent2">
              <a:tint val="40000"/>
              <a:alpha val="90000"/>
              <a:hueOff val="-929009"/>
              <a:satOff val="10865"/>
              <a:lumOff val="11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6.78</a:t>
          </a:r>
          <a:endParaRPr lang="en-US" sz="1200" b="1" kern="1200" dirty="0">
            <a:solidFill>
              <a:schemeClr val="tx1">
                <a:lumMod val="65000"/>
                <a:lumOff val="35000"/>
              </a:schemeClr>
            </a:solidFill>
            <a:latin typeface="Arial" charset="0"/>
            <a:ea typeface="Arial" charset="0"/>
            <a:cs typeface="Arial" charset="0"/>
          </a:endParaRPr>
        </a:p>
      </dsp:txBody>
      <dsp:txXfrm>
        <a:off x="4981320" y="1712370"/>
        <a:ext cx="570326" cy="405442"/>
      </dsp:txXfrm>
    </dsp:sp>
    <dsp:sp modelId="{86BDE5DD-6D0C-4F1B-8FF4-73DB6CBC77DD}">
      <dsp:nvSpPr>
        <dsp:cNvPr id="0" name=""/>
        <dsp:cNvSpPr/>
      </dsp:nvSpPr>
      <dsp:spPr>
        <a:xfrm>
          <a:off x="864889" y="2227722"/>
          <a:ext cx="3158239" cy="488485"/>
        </a:xfrm>
        <a:prstGeom prst="chevron">
          <a:avLst/>
        </a:prstGeom>
        <a:solidFill>
          <a:schemeClr val="accent2">
            <a:hueOff val="-882696"/>
            <a:satOff val="4218"/>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Arial" charset="0"/>
              <a:ea typeface="Arial" charset="0"/>
              <a:cs typeface="Arial" charset="0"/>
            </a:rPr>
            <a:t>Utilities ETF (XLU)</a:t>
          </a:r>
        </a:p>
      </dsp:txBody>
      <dsp:txXfrm>
        <a:off x="1109132" y="2227722"/>
        <a:ext cx="2669754" cy="488485"/>
      </dsp:txXfrm>
    </dsp:sp>
    <dsp:sp modelId="{BDF7F919-2FCE-4FC8-8F70-4D9B39CF80EB}">
      <dsp:nvSpPr>
        <dsp:cNvPr id="0" name=""/>
        <dsp:cNvSpPr/>
      </dsp:nvSpPr>
      <dsp:spPr>
        <a:xfrm>
          <a:off x="3864371" y="2269243"/>
          <a:ext cx="1013606" cy="405442"/>
        </a:xfrm>
        <a:prstGeom prst="chevron">
          <a:avLst/>
        </a:prstGeom>
        <a:solidFill>
          <a:schemeClr val="accent2">
            <a:tint val="40000"/>
            <a:alpha val="90000"/>
            <a:hueOff val="-1061724"/>
            <a:satOff val="12417"/>
            <a:lumOff val="1364"/>
            <a:alphaOff val="0"/>
          </a:schemeClr>
        </a:solidFill>
        <a:ln w="12700" cap="flat" cmpd="sng" algn="ctr">
          <a:solidFill>
            <a:schemeClr val="accent2">
              <a:tint val="40000"/>
              <a:alpha val="90000"/>
              <a:hueOff val="-1061724"/>
              <a:satOff val="12417"/>
              <a:lumOff val="13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65000"/>
                  <a:lumOff val="35000"/>
                </a:schemeClr>
              </a:solidFill>
              <a:latin typeface="Arial" charset="0"/>
              <a:ea typeface="Arial" charset="0"/>
              <a:cs typeface="Arial" charset="0"/>
            </a:rPr>
            <a:t>2.58</a:t>
          </a:r>
        </a:p>
      </dsp:txBody>
      <dsp:txXfrm>
        <a:off x="4067092" y="2269243"/>
        <a:ext cx="608164" cy="405442"/>
      </dsp:txXfrm>
    </dsp:sp>
    <dsp:sp modelId="{92466F7A-9F52-4D25-8ED0-5F86A9E78AAC}">
      <dsp:nvSpPr>
        <dsp:cNvPr id="0" name=""/>
        <dsp:cNvSpPr/>
      </dsp:nvSpPr>
      <dsp:spPr>
        <a:xfrm>
          <a:off x="4736073" y="2269243"/>
          <a:ext cx="1022475" cy="405442"/>
        </a:xfrm>
        <a:prstGeom prst="chevron">
          <a:avLst/>
        </a:prstGeom>
        <a:solidFill>
          <a:schemeClr val="accent2">
            <a:tint val="40000"/>
            <a:alpha val="90000"/>
            <a:hueOff val="-1194440"/>
            <a:satOff val="13969"/>
            <a:lumOff val="1535"/>
            <a:alphaOff val="0"/>
          </a:schemeClr>
        </a:solidFill>
        <a:ln w="12700" cap="flat" cmpd="sng" algn="ctr">
          <a:solidFill>
            <a:schemeClr val="accent2">
              <a:tint val="40000"/>
              <a:alpha val="90000"/>
              <a:hueOff val="-1194440"/>
              <a:satOff val="13969"/>
              <a:lumOff val="15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65000"/>
                  <a:lumOff val="35000"/>
                </a:schemeClr>
              </a:solidFill>
              <a:latin typeface="Arial" charset="0"/>
              <a:ea typeface="Arial" charset="0"/>
              <a:cs typeface="Arial" charset="0"/>
            </a:rPr>
            <a:t>10.96</a:t>
          </a:r>
          <a:endParaRPr lang="en-US" sz="1200" b="1" kern="1200" dirty="0">
            <a:solidFill>
              <a:schemeClr val="tx1">
                <a:lumMod val="65000"/>
                <a:lumOff val="35000"/>
              </a:schemeClr>
            </a:solidFill>
            <a:latin typeface="Arial" charset="0"/>
            <a:ea typeface="Arial" charset="0"/>
            <a:cs typeface="Arial" charset="0"/>
          </a:endParaRPr>
        </a:p>
      </dsp:txBody>
      <dsp:txXfrm>
        <a:off x="4938794" y="2269243"/>
        <a:ext cx="617033" cy="40544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0D22-1D82-124D-B77E-6998BAAC654F}">
      <dsp:nvSpPr>
        <dsp:cNvPr id="0" name=""/>
        <dsp:cNvSpPr/>
      </dsp:nvSpPr>
      <dsp:spPr>
        <a:xfrm rot="5400000">
          <a:off x="6976115" y="-2995274"/>
          <a:ext cx="910656"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Arial" charset="0"/>
              <a:ea typeface="Arial" charset="0"/>
              <a:cs typeface="Arial" charset="0"/>
            </a:rPr>
            <a:t>A young, undervalued IT company that is disrupting the industry by producing high-performance, low-cost products so wireless networking can be a reality for everyone.  </a:t>
          </a:r>
        </a:p>
      </dsp:txBody>
      <dsp:txXfrm rot="-5400000">
        <a:off x="3934294" y="91002"/>
        <a:ext cx="6949845" cy="821746"/>
      </dsp:txXfrm>
    </dsp:sp>
    <dsp:sp modelId="{84EB9908-8873-CF45-A276-D9A5DF4A9727}">
      <dsp:nvSpPr>
        <dsp:cNvPr id="0" name=""/>
        <dsp:cNvSpPr/>
      </dsp:nvSpPr>
      <dsp:spPr>
        <a:xfrm>
          <a:off x="0" y="2515"/>
          <a:ext cx="3934293" cy="9987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Ubiquiti Networks </a:t>
          </a:r>
          <a:r>
            <a:rPr lang="en-US" sz="2000" kern="1200" dirty="0" err="1">
              <a:latin typeface="Arial" charset="0"/>
              <a:ea typeface="Arial" charset="0"/>
              <a:cs typeface="Arial" charset="0"/>
            </a:rPr>
            <a:t>Inc</a:t>
          </a:r>
          <a:r>
            <a:rPr lang="en-US" sz="2000" kern="1200" dirty="0">
              <a:latin typeface="Arial" charset="0"/>
              <a:ea typeface="Arial" charset="0"/>
              <a:cs typeface="Arial" charset="0"/>
            </a:rPr>
            <a:t> (UBQT)</a:t>
          </a:r>
        </a:p>
      </dsp:txBody>
      <dsp:txXfrm>
        <a:off x="48753" y="51268"/>
        <a:ext cx="3836787" cy="901213"/>
      </dsp:txXfrm>
    </dsp:sp>
    <dsp:sp modelId="{2E663728-AF29-344C-A1B7-A11D9912EF0B}">
      <dsp:nvSpPr>
        <dsp:cNvPr id="0" name=""/>
        <dsp:cNvSpPr/>
      </dsp:nvSpPr>
      <dsp:spPr>
        <a:xfrm rot="5400000">
          <a:off x="7041543" y="-1946619"/>
          <a:ext cx="779800"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endParaRPr lang="en-US" sz="1400" kern="1200" dirty="0">
            <a:latin typeface="Arial" charset="0"/>
            <a:ea typeface="Arial" charset="0"/>
            <a:cs typeface="Arial" charset="0"/>
          </a:endParaRP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 A global pharmaceutical company developing innovative products for unmet medical needs.  AGN has strong top-line growth and margins, and a diversified product offering with leading global brands that are protected by a strong patent portfolio. </a:t>
          </a:r>
        </a:p>
        <a:p>
          <a:pPr marL="57150" lvl="1" indent="-57150" algn="l" defTabSz="444500">
            <a:lnSpc>
              <a:spcPct val="90000"/>
            </a:lnSpc>
            <a:spcBef>
              <a:spcPct val="0"/>
            </a:spcBef>
            <a:spcAft>
              <a:spcPct val="15000"/>
            </a:spcAft>
            <a:buChar char="•"/>
          </a:pPr>
          <a:endParaRPr lang="en-US" sz="1000" kern="1200" dirty="0">
            <a:latin typeface="Arial" charset="0"/>
            <a:ea typeface="Arial" charset="0"/>
            <a:cs typeface="Arial" charset="0"/>
          </a:endParaRPr>
        </a:p>
      </dsp:txBody>
      <dsp:txXfrm rot="-5400000">
        <a:off x="3934294" y="1198697"/>
        <a:ext cx="6956233" cy="703666"/>
      </dsp:txXfrm>
    </dsp:sp>
    <dsp:sp modelId="{54F2B940-23A0-6840-BD8B-DDDE3A4BF622}">
      <dsp:nvSpPr>
        <dsp:cNvPr id="0" name=""/>
        <dsp:cNvSpPr/>
      </dsp:nvSpPr>
      <dsp:spPr>
        <a:xfrm>
          <a:off x="0" y="1051171"/>
          <a:ext cx="3934293" cy="9987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Allergan PLC (AGN)</a:t>
          </a:r>
        </a:p>
      </dsp:txBody>
      <dsp:txXfrm>
        <a:off x="48753" y="1099924"/>
        <a:ext cx="3836787" cy="901213"/>
      </dsp:txXfrm>
    </dsp:sp>
    <dsp:sp modelId="{EB932547-FF0E-094C-B985-378A15B143F1}">
      <dsp:nvSpPr>
        <dsp:cNvPr id="0" name=""/>
        <dsp:cNvSpPr/>
      </dsp:nvSpPr>
      <dsp:spPr>
        <a:xfrm rot="5400000">
          <a:off x="6884207" y="-853928"/>
          <a:ext cx="1079959"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Arial" charset="0"/>
              <a:ea typeface="Arial" charset="0"/>
              <a:cs typeface="Arial" charset="0"/>
            </a:rPr>
            <a:t> A leading pharmaceutical company in immuno-oncology, BMY researches, develops and manufactures therapeutic prescription drugs to help patients prevail over serious disease.  Recognized as one of the world’s most innovative companies in 2016 and in the top ten most innovative biotech firms.</a:t>
          </a:r>
        </a:p>
      </dsp:txBody>
      <dsp:txXfrm rot="-5400000">
        <a:off x="3930453" y="2152545"/>
        <a:ext cx="6934750" cy="974521"/>
      </dsp:txXfrm>
    </dsp:sp>
    <dsp:sp modelId="{CE4709E3-3C35-5649-BFF5-FD4CFA1F49AA}">
      <dsp:nvSpPr>
        <dsp:cNvPr id="0" name=""/>
        <dsp:cNvSpPr/>
      </dsp:nvSpPr>
      <dsp:spPr>
        <a:xfrm>
          <a:off x="0" y="2140446"/>
          <a:ext cx="3930451" cy="9987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Bristol-Myers Squibb Company (BMY)</a:t>
          </a:r>
        </a:p>
      </dsp:txBody>
      <dsp:txXfrm>
        <a:off x="48753" y="2189199"/>
        <a:ext cx="3832945" cy="901213"/>
      </dsp:txXfrm>
    </dsp:sp>
    <dsp:sp modelId="{529972AA-D80B-AD4A-96EC-32E594034306}">
      <dsp:nvSpPr>
        <dsp:cNvPr id="0" name=""/>
        <dsp:cNvSpPr/>
      </dsp:nvSpPr>
      <dsp:spPr>
        <a:xfrm rot="5400000">
          <a:off x="6938979" y="231931"/>
          <a:ext cx="984929"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 Tyson Foods produces approximately 1 in 5 pounds of chicken, beef, and pork in the U.S. and contains many of the best brands in the business.  FY16 finished as the best year ever with 26% YOY growth in adjusted operating income and 39% YOY growth in adjusted EPS with a 2017 outlook continuing this trend.</a:t>
          </a:r>
        </a:p>
      </dsp:txBody>
      <dsp:txXfrm rot="-5400000">
        <a:off x="3934294" y="3284696"/>
        <a:ext cx="6946220" cy="888769"/>
      </dsp:txXfrm>
    </dsp:sp>
    <dsp:sp modelId="{A87BB83E-4265-1F45-9C00-9122E7D01DFA}">
      <dsp:nvSpPr>
        <dsp:cNvPr id="0" name=""/>
        <dsp:cNvSpPr/>
      </dsp:nvSpPr>
      <dsp:spPr>
        <a:xfrm>
          <a:off x="0" y="3229721"/>
          <a:ext cx="3934293" cy="9987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 Tyson Foods </a:t>
          </a:r>
          <a:r>
            <a:rPr lang="en-US" sz="2000" kern="1200" dirty="0" err="1">
              <a:latin typeface="Arial" charset="0"/>
              <a:ea typeface="Arial" charset="0"/>
              <a:cs typeface="Arial" charset="0"/>
            </a:rPr>
            <a:t>Inc</a:t>
          </a:r>
          <a:r>
            <a:rPr lang="en-US" sz="2000" kern="1200" dirty="0">
              <a:latin typeface="Arial" charset="0"/>
              <a:ea typeface="Arial" charset="0"/>
              <a:cs typeface="Arial" charset="0"/>
            </a:rPr>
            <a:t> (TSN)</a:t>
          </a:r>
        </a:p>
      </dsp:txBody>
      <dsp:txXfrm>
        <a:off x="48753" y="3278474"/>
        <a:ext cx="3836787" cy="901213"/>
      </dsp:txXfrm>
    </dsp:sp>
    <dsp:sp modelId="{60681074-CCFB-9042-8D51-CBB8AFC9FCFC}">
      <dsp:nvSpPr>
        <dsp:cNvPr id="0" name=""/>
        <dsp:cNvSpPr/>
      </dsp:nvSpPr>
      <dsp:spPr>
        <a:xfrm rot="5400000">
          <a:off x="6915143" y="1293685"/>
          <a:ext cx="1004320" cy="6973704"/>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Arial" charset="0"/>
              <a:ea typeface="Arial" charset="0"/>
              <a:cs typeface="Arial" charset="0"/>
            </a:rPr>
            <a:t>An established, global enterprise consulting firm for major corporations and government agencies that drives business transformation through best practices and operational excellence from technology investments.  This company is positioned to capitalize on infrastructure services and emerging technologies.</a:t>
          </a:r>
        </a:p>
      </dsp:txBody>
      <dsp:txXfrm rot="-5400000">
        <a:off x="3930452" y="4327404"/>
        <a:ext cx="6924677" cy="906266"/>
      </dsp:txXfrm>
    </dsp:sp>
    <dsp:sp modelId="{18BACF26-55AD-F34B-82D5-23433D637FDC}">
      <dsp:nvSpPr>
        <dsp:cNvPr id="0" name=""/>
        <dsp:cNvSpPr/>
      </dsp:nvSpPr>
      <dsp:spPr>
        <a:xfrm>
          <a:off x="0" y="4281177"/>
          <a:ext cx="3930451" cy="9987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The Hackett Group, </a:t>
          </a:r>
          <a:r>
            <a:rPr lang="en-US" sz="2000" kern="1200" dirty="0" err="1">
              <a:latin typeface="Arial" charset="0"/>
              <a:ea typeface="Arial" charset="0"/>
              <a:cs typeface="Arial" charset="0"/>
            </a:rPr>
            <a:t>Inc</a:t>
          </a:r>
          <a:r>
            <a:rPr lang="en-US" sz="2000" kern="1200" dirty="0">
              <a:latin typeface="Arial" charset="0"/>
              <a:ea typeface="Arial" charset="0"/>
              <a:cs typeface="Arial" charset="0"/>
            </a:rPr>
            <a:t> (HCKT)</a:t>
          </a:r>
        </a:p>
      </dsp:txBody>
      <dsp:txXfrm>
        <a:off x="48753" y="4329930"/>
        <a:ext cx="3832945" cy="901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F695D-FBC2-4233-B412-39E099B05C9F}">
      <dsp:nvSpPr>
        <dsp:cNvPr id="0" name=""/>
        <dsp:cNvSpPr/>
      </dsp:nvSpPr>
      <dsp:spPr>
        <a:xfrm>
          <a:off x="819644" y="0"/>
          <a:ext cx="9289304" cy="317767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767FC-0C9A-40DE-9290-8471C746B7FD}">
      <dsp:nvSpPr>
        <dsp:cNvPr id="0" name=""/>
        <dsp:cNvSpPr/>
      </dsp:nvSpPr>
      <dsp:spPr>
        <a:xfrm>
          <a:off x="5469" y="953301"/>
          <a:ext cx="2630760" cy="12710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Voted Upon Sector Weightings &amp; Rebalanced The Initial Portfolio Accordingly</a:t>
          </a:r>
        </a:p>
      </dsp:txBody>
      <dsp:txXfrm>
        <a:off x="67517" y="1015349"/>
        <a:ext cx="2506664" cy="1146973"/>
      </dsp:txXfrm>
    </dsp:sp>
    <dsp:sp modelId="{D22B6908-7129-4432-96AB-3CDE22520BC5}">
      <dsp:nvSpPr>
        <dsp:cNvPr id="0" name=""/>
        <dsp:cNvSpPr/>
      </dsp:nvSpPr>
      <dsp:spPr>
        <a:xfrm>
          <a:off x="2767767" y="953301"/>
          <a:ext cx="2630760" cy="1271069"/>
        </a:xfrm>
        <a:prstGeom prst="roundRect">
          <a:avLst/>
        </a:prstGeom>
        <a:solidFill>
          <a:schemeClr val="accent3">
            <a:hueOff val="2019711"/>
            <a:satOff val="12180"/>
            <a:lumOff val="-7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Investment Recommendations Presented</a:t>
          </a:r>
        </a:p>
      </dsp:txBody>
      <dsp:txXfrm>
        <a:off x="2829815" y="1015349"/>
        <a:ext cx="2506664" cy="1146973"/>
      </dsp:txXfrm>
    </dsp:sp>
    <dsp:sp modelId="{36F7CB6A-B631-4891-B5F7-C2A94FE5F4EF}">
      <dsp:nvSpPr>
        <dsp:cNvPr id="0" name=""/>
        <dsp:cNvSpPr/>
      </dsp:nvSpPr>
      <dsp:spPr>
        <a:xfrm>
          <a:off x="5530066" y="953301"/>
          <a:ext cx="2630760" cy="1271069"/>
        </a:xfrm>
        <a:prstGeom prst="roundRect">
          <a:avLst/>
        </a:prstGeom>
        <a:solidFill>
          <a:schemeClr val="accent3">
            <a:hueOff val="4039423"/>
            <a:satOff val="24360"/>
            <a:lumOff val="-14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Voted Upon Investment Recommendations &amp; Purchased If Majority Were In Favor</a:t>
          </a:r>
        </a:p>
      </dsp:txBody>
      <dsp:txXfrm>
        <a:off x="5592114" y="1015349"/>
        <a:ext cx="2506664" cy="1146973"/>
      </dsp:txXfrm>
    </dsp:sp>
    <dsp:sp modelId="{95A447EC-9765-425E-AD74-A8AE0BFE0EF5}">
      <dsp:nvSpPr>
        <dsp:cNvPr id="0" name=""/>
        <dsp:cNvSpPr/>
      </dsp:nvSpPr>
      <dsp:spPr>
        <a:xfrm>
          <a:off x="8292364" y="953301"/>
          <a:ext cx="2630760" cy="1271069"/>
        </a:xfrm>
        <a:prstGeom prst="roundRect">
          <a:avLst/>
        </a:prstGeom>
        <a:solidFill>
          <a:schemeClr val="accent3">
            <a:hueOff val="6059134"/>
            <a:satOff val="36540"/>
            <a:lumOff val="-221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Unproductive Assets Were Sold To Accommodate Recommendations &amp; The Final Portfolio Was Assessed</a:t>
          </a:r>
        </a:p>
      </dsp:txBody>
      <dsp:txXfrm>
        <a:off x="8354412" y="1015349"/>
        <a:ext cx="2506664" cy="11469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0D22-1D82-124D-B77E-6998BAAC654F}">
      <dsp:nvSpPr>
        <dsp:cNvPr id="0" name=""/>
        <dsp:cNvSpPr/>
      </dsp:nvSpPr>
      <dsp:spPr>
        <a:xfrm rot="5400000">
          <a:off x="7032472" y="-2997667"/>
          <a:ext cx="797943"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r>
            <a:rPr lang="en-US" sz="1400" kern="1200" dirty="0">
              <a:latin typeface="Arial" charset="0"/>
              <a:ea typeface="Arial" charset="0"/>
              <a:cs typeface="Arial" charset="0"/>
            </a:rPr>
            <a:t> A consumer products giant with leading brand name recognition globally.  PG has simplified its product lineup and streamlined operations to improve cash flow and profitability. Dividends increased by 3% for 61 consecutive years of dividend increases.</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4294" y="139463"/>
        <a:ext cx="6955348" cy="720039"/>
      </dsp:txXfrm>
    </dsp:sp>
    <dsp:sp modelId="{84EB9908-8873-CF45-A276-D9A5DF4A9727}">
      <dsp:nvSpPr>
        <dsp:cNvPr id="0" name=""/>
        <dsp:cNvSpPr/>
      </dsp:nvSpPr>
      <dsp:spPr>
        <a:xfrm>
          <a:off x="0" y="767"/>
          <a:ext cx="3934293"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The Procter &amp; Gamble Company (PG)</a:t>
          </a:r>
        </a:p>
      </dsp:txBody>
      <dsp:txXfrm>
        <a:off x="48690" y="49457"/>
        <a:ext cx="3836913" cy="900049"/>
      </dsp:txXfrm>
    </dsp:sp>
    <dsp:sp modelId="{2E663728-AF29-344C-A1B7-A11D9912EF0B}">
      <dsp:nvSpPr>
        <dsp:cNvPr id="0" name=""/>
        <dsp:cNvSpPr/>
      </dsp:nvSpPr>
      <dsp:spPr>
        <a:xfrm rot="5400000">
          <a:off x="7032472" y="-1950367"/>
          <a:ext cx="797943"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r>
            <a:rPr lang="en-US" sz="1400" kern="1200" dirty="0">
              <a:latin typeface="Arial" charset="0"/>
              <a:ea typeface="Arial" charset="0"/>
              <a:cs typeface="Arial" charset="0"/>
            </a:rPr>
            <a:t>The world’s largest independent refinery and leading ethanol producer.  Since 2011 VLO has returned capital to shareholders through an 18% reduction of outstanding shares and a 300% increase in quarterly dividends.</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57150" marR="0" lvl="1" indent="-57150" algn="l" defTabSz="444500" rtl="0" eaLnBrk="1" fontAlgn="auto" latinLnBrk="0" hangingPunct="1">
            <a:lnSpc>
              <a:spcPct val="90000"/>
            </a:lnSpc>
            <a:spcBef>
              <a:spcPct val="0"/>
            </a:spcBef>
            <a:spcAft>
              <a:spcPct val="15000"/>
            </a:spcAft>
            <a:buClrTx/>
            <a:buSzTx/>
            <a:buFontTx/>
            <a:buNone/>
            <a:tabLst/>
            <a:defRPr/>
          </a:pPr>
          <a:endParaRPr lang="en-US" sz="1000" kern="1200" dirty="0">
            <a:latin typeface="Arial" charset="0"/>
            <a:ea typeface="Arial" charset="0"/>
            <a:cs typeface="Arial" charset="0"/>
          </a:endParaRPr>
        </a:p>
      </dsp:txBody>
      <dsp:txXfrm rot="-5400000">
        <a:off x="3934294" y="1186763"/>
        <a:ext cx="6955348" cy="720039"/>
      </dsp:txXfrm>
    </dsp:sp>
    <dsp:sp modelId="{54F2B940-23A0-6840-BD8B-DDDE3A4BF622}">
      <dsp:nvSpPr>
        <dsp:cNvPr id="0" name=""/>
        <dsp:cNvSpPr/>
      </dsp:nvSpPr>
      <dsp:spPr>
        <a:xfrm>
          <a:off x="0" y="1048068"/>
          <a:ext cx="3934293"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Valero Energy Corp (VLO)</a:t>
          </a:r>
        </a:p>
      </dsp:txBody>
      <dsp:txXfrm>
        <a:off x="48690" y="1096758"/>
        <a:ext cx="3836913" cy="900049"/>
      </dsp:txXfrm>
    </dsp:sp>
    <dsp:sp modelId="{EB932547-FF0E-094C-B985-378A15B143F1}">
      <dsp:nvSpPr>
        <dsp:cNvPr id="0" name=""/>
        <dsp:cNvSpPr/>
      </dsp:nvSpPr>
      <dsp:spPr>
        <a:xfrm rot="5400000">
          <a:off x="6884904" y="-859083"/>
          <a:ext cx="1078563"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r>
            <a:rPr lang="en-US" sz="1400" kern="1200" dirty="0">
              <a:latin typeface="Arial" charset="0"/>
              <a:ea typeface="Arial" charset="0"/>
              <a:cs typeface="Arial" charset="0"/>
            </a:rPr>
            <a:t>Retail innovator Sam Walton created a chain of discount stores that today is the largest retailer in the world with in-store sales growth of 3% and online sales of +63% YOY. E-commerce investments and an established supply chain make it best positioned to compete with Amazon.</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0452" y="2148020"/>
        <a:ext cx="6934818" cy="973261"/>
      </dsp:txXfrm>
    </dsp:sp>
    <dsp:sp modelId="{CE4709E3-3C35-5649-BFF5-FD4CFA1F49AA}">
      <dsp:nvSpPr>
        <dsp:cNvPr id="0" name=""/>
        <dsp:cNvSpPr/>
      </dsp:nvSpPr>
      <dsp:spPr>
        <a:xfrm>
          <a:off x="0" y="2135936"/>
          <a:ext cx="3930451"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Wal-Mart Stores </a:t>
          </a:r>
          <a:r>
            <a:rPr lang="en-US" sz="2000" kern="1200" dirty="0" err="1">
              <a:latin typeface="Arial" charset="0"/>
              <a:ea typeface="Arial" charset="0"/>
              <a:cs typeface="Arial" charset="0"/>
            </a:rPr>
            <a:t>Inc</a:t>
          </a:r>
          <a:r>
            <a:rPr lang="en-US" sz="2000" kern="1200" dirty="0">
              <a:latin typeface="Arial" charset="0"/>
              <a:ea typeface="Arial" charset="0"/>
              <a:cs typeface="Arial" charset="0"/>
            </a:rPr>
            <a:t> (WMT)</a:t>
          </a:r>
        </a:p>
      </dsp:txBody>
      <dsp:txXfrm>
        <a:off x="48690" y="2184626"/>
        <a:ext cx="3833071" cy="900049"/>
      </dsp:txXfrm>
    </dsp:sp>
    <dsp:sp modelId="{529972AA-D80B-AD4A-96EC-32E594034306}">
      <dsp:nvSpPr>
        <dsp:cNvPr id="0" name=""/>
        <dsp:cNvSpPr/>
      </dsp:nvSpPr>
      <dsp:spPr>
        <a:xfrm rot="5400000">
          <a:off x="6938386" y="225368"/>
          <a:ext cx="986114"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0" algn="l" defTabSz="622300">
            <a:lnSpc>
              <a:spcPct val="90000"/>
            </a:lnSpc>
            <a:spcBef>
              <a:spcPct val="0"/>
            </a:spcBef>
            <a:spcAft>
              <a:spcPct val="15000"/>
            </a:spcAft>
            <a:buChar char="•"/>
          </a:pPr>
          <a:r>
            <a:rPr lang="en-US" sz="1400" kern="1200" dirty="0">
              <a:latin typeface="Arial" charset="0"/>
              <a:ea typeface="Arial" charset="0"/>
              <a:cs typeface="Arial" charset="0"/>
            </a:rPr>
            <a:t> A leading global, diversified investment firm creating returns for investors and securing retirement for millions.  This company is positioned for future industrial infrastructure upgrades.  Dividends paid every year since its 2007 IPO with increases for the past four years.</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4293" y="3277599"/>
        <a:ext cx="6946162" cy="889838"/>
      </dsp:txXfrm>
    </dsp:sp>
    <dsp:sp modelId="{A87BB83E-4265-1F45-9C00-9122E7D01DFA}">
      <dsp:nvSpPr>
        <dsp:cNvPr id="0" name=""/>
        <dsp:cNvSpPr/>
      </dsp:nvSpPr>
      <dsp:spPr>
        <a:xfrm>
          <a:off x="0" y="3223804"/>
          <a:ext cx="3934293"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 The Blackstone Group (BX)</a:t>
          </a:r>
        </a:p>
      </dsp:txBody>
      <dsp:txXfrm>
        <a:off x="48690" y="3272494"/>
        <a:ext cx="3836913" cy="900049"/>
      </dsp:txXfrm>
    </dsp:sp>
    <dsp:sp modelId="{60681074-CCFB-9042-8D51-CBB8AFC9FCFC}">
      <dsp:nvSpPr>
        <dsp:cNvPr id="0" name=""/>
        <dsp:cNvSpPr/>
      </dsp:nvSpPr>
      <dsp:spPr>
        <a:xfrm rot="5400000">
          <a:off x="6917516" y="1284040"/>
          <a:ext cx="1013340"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0" algn="l" defTabSz="622300" rtl="0">
            <a:lnSpc>
              <a:spcPct val="90000"/>
            </a:lnSpc>
            <a:spcBef>
              <a:spcPct val="0"/>
            </a:spcBef>
            <a:spcAft>
              <a:spcPct val="15000"/>
            </a:spcAft>
            <a:buNone/>
          </a:pPr>
          <a:r>
            <a:rPr lang="en-US" sz="1200" kern="1200" dirty="0">
              <a:latin typeface="Arial" charset="0"/>
              <a:ea typeface="Arial" charset="0"/>
              <a:cs typeface="Arial" charset="0"/>
            </a:rPr>
            <a:t> A diversified Energy Company with operations in conventional and renewable power generation, utilities, and supply. Exelon serves more than two-thirds of the Fortune 100 companies and is the only utility company in the Fortune 100 and delivered 3.6% dividend yield and 32.8% total shareholder return in 2016, when natural gas prices reached their lowest levels since 1999.</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0452" y="4320572"/>
        <a:ext cx="6938002" cy="914406"/>
      </dsp:txXfrm>
    </dsp:sp>
    <dsp:sp modelId="{18BACF26-55AD-F34B-82D5-23433D637FDC}">
      <dsp:nvSpPr>
        <dsp:cNvPr id="0" name=""/>
        <dsp:cNvSpPr/>
      </dsp:nvSpPr>
      <dsp:spPr>
        <a:xfrm>
          <a:off x="0" y="4279060"/>
          <a:ext cx="3930451"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Exelon Corp (EXC)</a:t>
          </a:r>
        </a:p>
      </dsp:txBody>
      <dsp:txXfrm>
        <a:off x="48690" y="4327750"/>
        <a:ext cx="3833071" cy="90004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0D22-1D82-124D-B77E-6998BAAC654F}">
      <dsp:nvSpPr>
        <dsp:cNvPr id="0" name=""/>
        <dsp:cNvSpPr/>
      </dsp:nvSpPr>
      <dsp:spPr>
        <a:xfrm rot="5400000">
          <a:off x="6963250" y="-2997667"/>
          <a:ext cx="936386"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r>
            <a:rPr lang="en-US" sz="1400" kern="1200" dirty="0">
              <a:latin typeface="Arial" charset="0"/>
              <a:ea typeface="Arial" charset="0"/>
              <a:cs typeface="Arial" charset="0"/>
            </a:rPr>
            <a:t>A Real Estate Investment Trust specializing in high quality commercial and high-end retail properties in Manhattan and Suburban areas. SLG has achieved EPA and Sustainable REIT recognition. One-year dividend growth of 13.26% and high property occupancy rates will provide consistent dividend income.</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4294" y="77000"/>
        <a:ext cx="6948589" cy="844964"/>
      </dsp:txXfrm>
    </dsp:sp>
    <dsp:sp modelId="{84EB9908-8873-CF45-A276-D9A5DF4A9727}">
      <dsp:nvSpPr>
        <dsp:cNvPr id="0" name=""/>
        <dsp:cNvSpPr/>
      </dsp:nvSpPr>
      <dsp:spPr>
        <a:xfrm>
          <a:off x="0" y="767"/>
          <a:ext cx="3934293"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SL Green Realty Corp (SLG)</a:t>
          </a:r>
        </a:p>
      </dsp:txBody>
      <dsp:txXfrm>
        <a:off x="48690" y="49457"/>
        <a:ext cx="3836913" cy="900049"/>
      </dsp:txXfrm>
    </dsp:sp>
    <dsp:sp modelId="{2E663728-AF29-344C-A1B7-A11D9912EF0B}">
      <dsp:nvSpPr>
        <dsp:cNvPr id="0" name=""/>
        <dsp:cNvSpPr/>
      </dsp:nvSpPr>
      <dsp:spPr>
        <a:xfrm rot="5400000">
          <a:off x="7032472" y="-1950367"/>
          <a:ext cx="797943"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r>
            <a:rPr lang="en-US" sz="1400" kern="1200">
              <a:latin typeface="Arial" charset="0"/>
              <a:ea typeface="Arial" charset="0"/>
              <a:cs typeface="Arial" charset="0"/>
            </a:rPr>
            <a:t>With 1.49 billion active users, the number of people using Facebook exceeds the population of China.</a:t>
          </a: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57150" marR="0" lvl="1" indent="-57150" algn="l" defTabSz="444500" rtl="0" eaLnBrk="1" fontAlgn="auto" latinLnBrk="0" hangingPunct="1">
            <a:lnSpc>
              <a:spcPct val="90000"/>
            </a:lnSpc>
            <a:spcBef>
              <a:spcPct val="0"/>
            </a:spcBef>
            <a:spcAft>
              <a:spcPct val="15000"/>
            </a:spcAft>
            <a:buClrTx/>
            <a:buSzTx/>
            <a:buFontTx/>
            <a:buNone/>
            <a:tabLst/>
            <a:defRPr/>
          </a:pPr>
          <a:endParaRPr lang="en-US" sz="1000" kern="1200" dirty="0">
            <a:latin typeface="Arial" charset="0"/>
            <a:ea typeface="Arial" charset="0"/>
            <a:cs typeface="Arial" charset="0"/>
          </a:endParaRPr>
        </a:p>
      </dsp:txBody>
      <dsp:txXfrm rot="-5400000">
        <a:off x="3934294" y="1186763"/>
        <a:ext cx="6955348" cy="720039"/>
      </dsp:txXfrm>
    </dsp:sp>
    <dsp:sp modelId="{54F2B940-23A0-6840-BD8B-DDDE3A4BF622}">
      <dsp:nvSpPr>
        <dsp:cNvPr id="0" name=""/>
        <dsp:cNvSpPr/>
      </dsp:nvSpPr>
      <dsp:spPr>
        <a:xfrm>
          <a:off x="0" y="1048068"/>
          <a:ext cx="3934293"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Facebook (FB)</a:t>
          </a:r>
        </a:p>
      </dsp:txBody>
      <dsp:txXfrm>
        <a:off x="48690" y="1096758"/>
        <a:ext cx="3836913" cy="900049"/>
      </dsp:txXfrm>
    </dsp:sp>
    <dsp:sp modelId="{EB932547-FF0E-094C-B985-378A15B143F1}">
      <dsp:nvSpPr>
        <dsp:cNvPr id="0" name=""/>
        <dsp:cNvSpPr/>
      </dsp:nvSpPr>
      <dsp:spPr>
        <a:xfrm rot="5400000">
          <a:off x="6884904" y="-859083"/>
          <a:ext cx="1078563"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r>
            <a:rPr lang="en-US" sz="1400" kern="1200" dirty="0">
              <a:latin typeface="Arial" charset="0"/>
              <a:ea typeface="Arial" charset="0"/>
              <a:cs typeface="Arial" charset="0"/>
            </a:rPr>
            <a:t> An internet-based mailing and shipping solution provider that is integrated in over 400 e-commerce marketplaces and online stores including eBay, PayPal, and Amazon. A small growth stock with large capabilities, STMP supports USPS and over 40 parcel carriers with over 20 million potential customers STMP printed $5.5B in postage in FY16.</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0452" y="2148020"/>
        <a:ext cx="6934818" cy="973261"/>
      </dsp:txXfrm>
    </dsp:sp>
    <dsp:sp modelId="{CE4709E3-3C35-5649-BFF5-FD4CFA1F49AA}">
      <dsp:nvSpPr>
        <dsp:cNvPr id="0" name=""/>
        <dsp:cNvSpPr/>
      </dsp:nvSpPr>
      <dsp:spPr>
        <a:xfrm>
          <a:off x="0" y="2135936"/>
          <a:ext cx="3930451"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Arial" charset="0"/>
              <a:ea typeface="Arial" charset="0"/>
              <a:cs typeface="Arial" charset="0"/>
            </a:rPr>
            <a:t>Stamps.com</a:t>
          </a:r>
          <a:r>
            <a:rPr lang="en-US" sz="2000" kern="1200" dirty="0">
              <a:latin typeface="Arial" charset="0"/>
              <a:ea typeface="Arial" charset="0"/>
              <a:cs typeface="Arial" charset="0"/>
            </a:rPr>
            <a:t> </a:t>
          </a:r>
          <a:r>
            <a:rPr lang="en-US" sz="2000" kern="1200" dirty="0" err="1">
              <a:latin typeface="Arial" charset="0"/>
              <a:ea typeface="Arial" charset="0"/>
              <a:cs typeface="Arial" charset="0"/>
            </a:rPr>
            <a:t>Inc</a:t>
          </a:r>
          <a:r>
            <a:rPr lang="en-US" sz="2000" kern="1200" dirty="0">
              <a:latin typeface="Arial" charset="0"/>
              <a:ea typeface="Arial" charset="0"/>
              <a:cs typeface="Arial" charset="0"/>
            </a:rPr>
            <a:t> (STMP)</a:t>
          </a:r>
        </a:p>
      </dsp:txBody>
      <dsp:txXfrm>
        <a:off x="48690" y="2184626"/>
        <a:ext cx="3833071" cy="900049"/>
      </dsp:txXfrm>
    </dsp:sp>
    <dsp:sp modelId="{529972AA-D80B-AD4A-96EC-32E594034306}">
      <dsp:nvSpPr>
        <dsp:cNvPr id="0" name=""/>
        <dsp:cNvSpPr/>
      </dsp:nvSpPr>
      <dsp:spPr>
        <a:xfrm rot="5400000">
          <a:off x="6938386" y="225368"/>
          <a:ext cx="986114"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0" algn="l" defTabSz="622300">
            <a:lnSpc>
              <a:spcPct val="90000"/>
            </a:lnSpc>
            <a:spcBef>
              <a:spcPct val="0"/>
            </a:spcBef>
            <a:spcAft>
              <a:spcPct val="15000"/>
            </a:spcAft>
            <a:buChar char="•"/>
          </a:pPr>
          <a:r>
            <a:rPr lang="en-US" sz="1400" kern="1200" dirty="0">
              <a:latin typeface="Arial" charset="0"/>
              <a:ea typeface="Arial" charset="0"/>
              <a:cs typeface="Arial" charset="0"/>
            </a:rPr>
            <a:t>  One of the largest diversified financial services companies in the U.S. with longevity and a consistent operating history.</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4293" y="3277599"/>
        <a:ext cx="6946162" cy="889838"/>
      </dsp:txXfrm>
    </dsp:sp>
    <dsp:sp modelId="{A87BB83E-4265-1F45-9C00-9122E7D01DFA}">
      <dsp:nvSpPr>
        <dsp:cNvPr id="0" name=""/>
        <dsp:cNvSpPr/>
      </dsp:nvSpPr>
      <dsp:spPr>
        <a:xfrm>
          <a:off x="0" y="3223804"/>
          <a:ext cx="3934293"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 The PNC Financial Services Group (PNC)</a:t>
          </a:r>
        </a:p>
      </dsp:txBody>
      <dsp:txXfrm>
        <a:off x="48690" y="3272494"/>
        <a:ext cx="3836913" cy="900049"/>
      </dsp:txXfrm>
    </dsp:sp>
    <dsp:sp modelId="{60681074-CCFB-9042-8D51-CBB8AFC9FCFC}">
      <dsp:nvSpPr>
        <dsp:cNvPr id="0" name=""/>
        <dsp:cNvSpPr/>
      </dsp:nvSpPr>
      <dsp:spPr>
        <a:xfrm rot="5400000">
          <a:off x="6917516" y="1284040"/>
          <a:ext cx="1013340"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0" algn="l" defTabSz="622300" rtl="0">
            <a:lnSpc>
              <a:spcPct val="90000"/>
            </a:lnSpc>
            <a:spcBef>
              <a:spcPct val="0"/>
            </a:spcBef>
            <a:spcAft>
              <a:spcPct val="15000"/>
            </a:spcAft>
            <a:buNone/>
          </a:pPr>
          <a:r>
            <a:rPr lang="en-US" sz="1200" kern="1200" dirty="0">
              <a:latin typeface="Arial" charset="0"/>
              <a:ea typeface="Arial" charset="0"/>
              <a:cs typeface="Arial" charset="0"/>
            </a:rPr>
            <a:t>One of the best-managed airlines with the highest operating margins among U.S. network carriers, Delta remains committed to returning 70% of its free cash flow to investors.  DAL maintains the oldest fleet at over 16 years on average with low capital costs but high maintenance and fuel costs, which aligns well with the current low oil prices.</a:t>
          </a:r>
        </a:p>
        <a:p>
          <a:pPr marL="114300" marR="0" lvl="1" indent="-114300" algn="l" defTabSz="533400" rtl="0" eaLnBrk="1" fontAlgn="auto" latinLnBrk="0" hangingPunct="1">
            <a:lnSpc>
              <a:spcPct val="90000"/>
            </a:lnSpc>
            <a:spcBef>
              <a:spcPct val="0"/>
            </a:spcBef>
            <a:spcAft>
              <a:spcPct val="15000"/>
            </a:spcAft>
            <a:buClrTx/>
            <a:buSzTx/>
            <a:buFontTx/>
            <a:buNone/>
            <a:tabLst/>
            <a:defRPr/>
          </a:pPr>
          <a:endParaRPr lang="en-US" sz="12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0452" y="4320572"/>
        <a:ext cx="6938002" cy="914406"/>
      </dsp:txXfrm>
    </dsp:sp>
    <dsp:sp modelId="{18BACF26-55AD-F34B-82D5-23433D637FDC}">
      <dsp:nvSpPr>
        <dsp:cNvPr id="0" name=""/>
        <dsp:cNvSpPr/>
      </dsp:nvSpPr>
      <dsp:spPr>
        <a:xfrm>
          <a:off x="0" y="4279060"/>
          <a:ext cx="3930451" cy="9974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Delta Airlines (DAL)</a:t>
          </a:r>
        </a:p>
      </dsp:txBody>
      <dsp:txXfrm>
        <a:off x="48690" y="4327750"/>
        <a:ext cx="3833071" cy="90004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0D22-1D82-124D-B77E-6998BAAC654F}">
      <dsp:nvSpPr>
        <dsp:cNvPr id="0" name=""/>
        <dsp:cNvSpPr/>
      </dsp:nvSpPr>
      <dsp:spPr>
        <a:xfrm rot="5400000">
          <a:off x="7040778" y="-3079730"/>
          <a:ext cx="781331"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r>
            <a:rPr lang="en-US" sz="1400" kern="1200">
              <a:latin typeface="Arial" charset="0"/>
              <a:ea typeface="Arial" charset="0"/>
              <a:cs typeface="Arial" charset="0"/>
            </a:rPr>
            <a:t> The company is the #1 supplier of power and hand tools in the world and the second largest U.S. supplier of commercial electronic security devices. </a:t>
          </a: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4294" y="64895"/>
        <a:ext cx="6956159" cy="705049"/>
      </dsp:txXfrm>
    </dsp:sp>
    <dsp:sp modelId="{84EB9908-8873-CF45-A276-D9A5DF4A9727}">
      <dsp:nvSpPr>
        <dsp:cNvPr id="0" name=""/>
        <dsp:cNvSpPr/>
      </dsp:nvSpPr>
      <dsp:spPr>
        <a:xfrm>
          <a:off x="0" y="1286"/>
          <a:ext cx="3934293" cy="8322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Stanley Black &amp; Decker (SWK)</a:t>
          </a:r>
        </a:p>
      </dsp:txBody>
      <dsp:txXfrm>
        <a:off x="40628" y="41914"/>
        <a:ext cx="3853037" cy="751010"/>
      </dsp:txXfrm>
    </dsp:sp>
    <dsp:sp modelId="{2E663728-AF29-344C-A1B7-A11D9912EF0B}">
      <dsp:nvSpPr>
        <dsp:cNvPr id="0" name=""/>
        <dsp:cNvSpPr/>
      </dsp:nvSpPr>
      <dsp:spPr>
        <a:xfrm rot="5400000">
          <a:off x="7098537" y="-2205850"/>
          <a:ext cx="665812"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r>
            <a:rPr lang="en-US" sz="1400" kern="1200" dirty="0">
              <a:latin typeface="Arial" charset="0"/>
              <a:ea typeface="Arial" charset="0"/>
              <a:cs typeface="Arial" charset="0"/>
            </a:rPr>
            <a:t>One of the largest most diversified auto-parts suppliers in the world that prides itself on its entrepreneurial culture.  MGA has 321 manufacturing operations and 102 product development, engineering and sales centers in 29 countries.</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lvl="1" indent="0" algn="l" defTabSz="622300">
            <a:lnSpc>
              <a:spcPct val="90000"/>
            </a:lnSpc>
            <a:spcBef>
              <a:spcPct val="0"/>
            </a:spcBef>
            <a:spcAft>
              <a:spcPct val="15000"/>
            </a:spcAft>
            <a:buNone/>
          </a:pPr>
          <a:endParaRPr lang="en-US" sz="1400" kern="1200" dirty="0">
            <a:latin typeface="Arial" charset="0"/>
            <a:ea typeface="Arial" charset="0"/>
            <a:cs typeface="Arial" charset="0"/>
          </a:endParaRPr>
        </a:p>
        <a:p>
          <a:pPr marL="57150" marR="0" lvl="1" indent="-57150" algn="l" defTabSz="444500" rtl="0" eaLnBrk="1" fontAlgn="auto" latinLnBrk="0" hangingPunct="1">
            <a:lnSpc>
              <a:spcPct val="90000"/>
            </a:lnSpc>
            <a:spcBef>
              <a:spcPct val="0"/>
            </a:spcBef>
            <a:spcAft>
              <a:spcPct val="15000"/>
            </a:spcAft>
            <a:buClrTx/>
            <a:buSzTx/>
            <a:buFontTx/>
            <a:buNone/>
            <a:tabLst/>
            <a:defRPr/>
          </a:pPr>
          <a:endParaRPr lang="en-US" sz="1000" kern="1200" dirty="0">
            <a:latin typeface="Arial" charset="0"/>
            <a:ea typeface="Arial" charset="0"/>
            <a:cs typeface="Arial" charset="0"/>
          </a:endParaRPr>
        </a:p>
      </dsp:txBody>
      <dsp:txXfrm rot="-5400000">
        <a:off x="3934293" y="990896"/>
        <a:ext cx="6961798" cy="600808"/>
      </dsp:txXfrm>
    </dsp:sp>
    <dsp:sp modelId="{54F2B940-23A0-6840-BD8B-DDDE3A4BF622}">
      <dsp:nvSpPr>
        <dsp:cNvPr id="0" name=""/>
        <dsp:cNvSpPr/>
      </dsp:nvSpPr>
      <dsp:spPr>
        <a:xfrm>
          <a:off x="0" y="875166"/>
          <a:ext cx="3934293" cy="8322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Magna International (MGA)</a:t>
          </a:r>
        </a:p>
      </dsp:txBody>
      <dsp:txXfrm>
        <a:off x="40628" y="915794"/>
        <a:ext cx="3853037" cy="751010"/>
      </dsp:txXfrm>
    </dsp:sp>
    <dsp:sp modelId="{EB932547-FF0E-094C-B985-378A15B143F1}">
      <dsp:nvSpPr>
        <dsp:cNvPr id="0" name=""/>
        <dsp:cNvSpPr/>
      </dsp:nvSpPr>
      <dsp:spPr>
        <a:xfrm rot="5400000">
          <a:off x="6974203" y="-1294706"/>
          <a:ext cx="899966"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622300" rtl="0">
            <a:lnSpc>
              <a:spcPct val="90000"/>
            </a:lnSpc>
            <a:spcBef>
              <a:spcPct val="0"/>
            </a:spcBef>
            <a:spcAft>
              <a:spcPct val="15000"/>
            </a:spcAft>
            <a:buNone/>
          </a:pPr>
          <a:endParaRPr lang="en-US" sz="1400" kern="1200" dirty="0">
            <a:latin typeface="Arial" charset="0"/>
            <a:ea typeface="Arial" charset="0"/>
            <a:cs typeface="Arial" charset="0"/>
          </a:endParaRPr>
        </a:p>
        <a:p>
          <a:pPr marL="114300" lvl="1" indent="0" algn="l" defTabSz="622300" rtl="0">
            <a:lnSpc>
              <a:spcPct val="90000"/>
            </a:lnSpc>
            <a:spcBef>
              <a:spcPct val="0"/>
            </a:spcBef>
            <a:spcAft>
              <a:spcPct val="15000"/>
            </a:spcAft>
            <a:buNone/>
          </a:pPr>
          <a:r>
            <a:rPr lang="en-US" sz="1200" kern="1200" dirty="0">
              <a:latin typeface="Arial" charset="0"/>
              <a:ea typeface="Arial" charset="0"/>
              <a:cs typeface="Arial" charset="0"/>
            </a:rPr>
            <a:t> A media and technology company with a network advantage, Comcast is the only carrier able to provide pay television, internet access, and phone services in almost 50% of its service area with a network platform that should meet customer demands far into the future.</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0452" y="1792978"/>
        <a:ext cx="6943536" cy="812100"/>
      </dsp:txXfrm>
    </dsp:sp>
    <dsp:sp modelId="{CE4709E3-3C35-5649-BFF5-FD4CFA1F49AA}">
      <dsp:nvSpPr>
        <dsp:cNvPr id="0" name=""/>
        <dsp:cNvSpPr/>
      </dsp:nvSpPr>
      <dsp:spPr>
        <a:xfrm>
          <a:off x="0" y="1782895"/>
          <a:ext cx="3930451" cy="8322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Comcast (CMCSA)</a:t>
          </a:r>
        </a:p>
      </dsp:txBody>
      <dsp:txXfrm>
        <a:off x="40628" y="1823523"/>
        <a:ext cx="3849195" cy="751010"/>
      </dsp:txXfrm>
    </dsp:sp>
    <dsp:sp modelId="{529972AA-D80B-AD4A-96EC-32E594034306}">
      <dsp:nvSpPr>
        <dsp:cNvPr id="0" name=""/>
        <dsp:cNvSpPr/>
      </dsp:nvSpPr>
      <dsp:spPr>
        <a:xfrm rot="5400000">
          <a:off x="7020031" y="-390392"/>
          <a:ext cx="822824"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0" algn="l" defTabSz="622300">
            <a:lnSpc>
              <a:spcPct val="90000"/>
            </a:lnSpc>
            <a:spcBef>
              <a:spcPct val="0"/>
            </a:spcBef>
            <a:spcAft>
              <a:spcPct val="15000"/>
            </a:spcAft>
            <a:buChar char="•"/>
          </a:pPr>
          <a:r>
            <a:rPr lang="en-US" sz="1400" kern="1200" dirty="0">
              <a:latin typeface="Arial" charset="0"/>
              <a:ea typeface="Arial" charset="0"/>
              <a:cs typeface="Arial" charset="0"/>
            </a:rPr>
            <a:t>A world leader in the entertainment industry with high brand loyalty and diversified products and services.  DIS parks and resorts number of visitors are unmatched by its competitors.</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4294" y="2735512"/>
        <a:ext cx="6954133" cy="742490"/>
      </dsp:txXfrm>
    </dsp:sp>
    <dsp:sp modelId="{A87BB83E-4265-1F45-9C00-9122E7D01DFA}">
      <dsp:nvSpPr>
        <dsp:cNvPr id="0" name=""/>
        <dsp:cNvSpPr/>
      </dsp:nvSpPr>
      <dsp:spPr>
        <a:xfrm>
          <a:off x="0" y="2690624"/>
          <a:ext cx="3934293" cy="8322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The Walt Disney Company (DIS)</a:t>
          </a:r>
        </a:p>
      </dsp:txBody>
      <dsp:txXfrm>
        <a:off x="40628" y="2731252"/>
        <a:ext cx="3853037" cy="751010"/>
      </dsp:txXfrm>
    </dsp:sp>
    <dsp:sp modelId="{60681074-CCFB-9042-8D51-CBB8AFC9FCFC}">
      <dsp:nvSpPr>
        <dsp:cNvPr id="0" name=""/>
        <dsp:cNvSpPr/>
      </dsp:nvSpPr>
      <dsp:spPr>
        <a:xfrm rot="5400000">
          <a:off x="7001415" y="493540"/>
          <a:ext cx="845542" cy="6987469"/>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0" algn="l" defTabSz="622300" rtl="0">
            <a:lnSpc>
              <a:spcPct val="90000"/>
            </a:lnSpc>
            <a:spcBef>
              <a:spcPct val="0"/>
            </a:spcBef>
            <a:spcAft>
              <a:spcPct val="15000"/>
            </a:spcAft>
            <a:buNone/>
          </a:pPr>
          <a:r>
            <a:rPr lang="en-US" sz="1200" kern="1200" dirty="0">
              <a:latin typeface="Arial" charset="0"/>
              <a:ea typeface="Arial" charset="0"/>
              <a:cs typeface="Arial" charset="0"/>
            </a:rPr>
            <a:t>A strong brand that successfully transformed from desktop to cloud computing, Adobe is the only company that provides an integrated solution of content creation with advertising and marketing management. ADBE has increased its subscribers by 30%, providing a recurring and highly predictable revenue stream and 22% growth in 2016.</a:t>
          </a:r>
        </a:p>
        <a:p>
          <a:pPr marL="114300" marR="0" lvl="1" indent="-114300" algn="l" defTabSz="533400" rtl="0" eaLnBrk="1" fontAlgn="auto" latinLnBrk="0" hangingPunct="1">
            <a:lnSpc>
              <a:spcPct val="90000"/>
            </a:lnSpc>
            <a:spcBef>
              <a:spcPct val="0"/>
            </a:spcBef>
            <a:spcAft>
              <a:spcPct val="15000"/>
            </a:spcAft>
            <a:buClrTx/>
            <a:buSzTx/>
            <a:buFontTx/>
            <a:buNone/>
            <a:tabLst/>
            <a:defRPr/>
          </a:pPr>
          <a:endParaRPr lang="en-US" sz="1200" kern="1200" dirty="0">
            <a:latin typeface="Arial" charset="0"/>
            <a:ea typeface="Arial" charset="0"/>
            <a:cs typeface="Arial" charset="0"/>
          </a:endParaRPr>
        </a:p>
        <a:p>
          <a:pPr marL="114300" marR="0" lvl="1" indent="-114300" algn="l" defTabSz="533400" rtl="0" eaLnBrk="1" fontAlgn="auto" latinLnBrk="0" hangingPunct="1">
            <a:lnSpc>
              <a:spcPct val="90000"/>
            </a:lnSpc>
            <a:spcBef>
              <a:spcPct val="0"/>
            </a:spcBef>
            <a:spcAft>
              <a:spcPct val="15000"/>
            </a:spcAft>
            <a:buClrTx/>
            <a:buSzTx/>
            <a:buFontTx/>
            <a:buNone/>
            <a:tabLst/>
            <a:defRPr/>
          </a:pPr>
          <a:endParaRPr lang="en-US" sz="1200" kern="1200" dirty="0">
            <a:latin typeface="Arial" charset="0"/>
            <a:ea typeface="Arial" charset="0"/>
            <a:cs typeface="Arial" charset="0"/>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latin typeface="Arial" charset="0"/>
            <a:ea typeface="Arial" charset="0"/>
            <a:cs typeface="Arial" charset="0"/>
          </a:endParaRPr>
        </a:p>
      </dsp:txBody>
      <dsp:txXfrm rot="-5400000">
        <a:off x="3930452" y="3605779"/>
        <a:ext cx="6946193" cy="762990"/>
      </dsp:txXfrm>
    </dsp:sp>
    <dsp:sp modelId="{18BACF26-55AD-F34B-82D5-23433D637FDC}">
      <dsp:nvSpPr>
        <dsp:cNvPr id="0" name=""/>
        <dsp:cNvSpPr/>
      </dsp:nvSpPr>
      <dsp:spPr>
        <a:xfrm>
          <a:off x="0" y="3571142"/>
          <a:ext cx="3930451" cy="8322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Adobe Systems </a:t>
          </a:r>
          <a:r>
            <a:rPr lang="en-US" sz="2000" kern="1200" dirty="0" err="1">
              <a:latin typeface="Arial" charset="0"/>
              <a:ea typeface="Arial" charset="0"/>
              <a:cs typeface="Arial" charset="0"/>
            </a:rPr>
            <a:t>Inc</a:t>
          </a:r>
          <a:r>
            <a:rPr lang="en-US" sz="2000" kern="1200" dirty="0">
              <a:latin typeface="Arial" charset="0"/>
              <a:ea typeface="Arial" charset="0"/>
              <a:cs typeface="Arial" charset="0"/>
            </a:rPr>
            <a:t> (ADBE)</a:t>
          </a:r>
        </a:p>
      </dsp:txBody>
      <dsp:txXfrm>
        <a:off x="40628" y="3611770"/>
        <a:ext cx="3849195" cy="751010"/>
      </dsp:txXfrm>
    </dsp:sp>
    <dsp:sp modelId="{F7417BC5-F8CB-7B40-97FE-FF9525978731}">
      <dsp:nvSpPr>
        <dsp:cNvPr id="0" name=""/>
        <dsp:cNvSpPr/>
      </dsp:nvSpPr>
      <dsp:spPr>
        <a:xfrm rot="5400000">
          <a:off x="7098537" y="1370643"/>
          <a:ext cx="665812" cy="699430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endParaRPr lang="en-US"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n-US" sz="1100" kern="1200" dirty="0">
              <a:latin typeface="Arial" charset="0"/>
              <a:ea typeface="Arial" charset="0"/>
              <a:cs typeface="Arial" charset="0"/>
            </a:rPr>
            <a:t>One of the world’s largest chemical and materials companies with products and solutions serving automotive, agriculture, industrial, construction, health care, and consumer industries. The Dow-DuPont merger should close in Aug-17 with the entity preparing for a split into 3 separate companies: agriculture, material science and specialty products, producing long-term value.</a:t>
          </a:r>
        </a:p>
        <a:p>
          <a:pPr marL="57150" lvl="1" indent="-57150" algn="l" defTabSz="311150">
            <a:lnSpc>
              <a:spcPct val="90000"/>
            </a:lnSpc>
            <a:spcBef>
              <a:spcPct val="0"/>
            </a:spcBef>
            <a:spcAft>
              <a:spcPct val="15000"/>
            </a:spcAft>
            <a:buChar char="•"/>
          </a:pPr>
          <a:endParaRPr lang="en-US" sz="700" kern="1200" dirty="0"/>
        </a:p>
      </dsp:txBody>
      <dsp:txXfrm rot="-5400000">
        <a:off x="3934293" y="4567389"/>
        <a:ext cx="6961798" cy="600808"/>
      </dsp:txXfrm>
    </dsp:sp>
    <dsp:sp modelId="{B7EAF00C-C616-2D43-B9D4-7C7C0EE3DBF7}">
      <dsp:nvSpPr>
        <dsp:cNvPr id="0" name=""/>
        <dsp:cNvSpPr/>
      </dsp:nvSpPr>
      <dsp:spPr>
        <a:xfrm>
          <a:off x="0" y="4451660"/>
          <a:ext cx="3934293" cy="8322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charset="0"/>
              <a:ea typeface="Arial" charset="0"/>
              <a:cs typeface="Arial" charset="0"/>
            </a:rPr>
            <a:t>Dow</a:t>
          </a:r>
          <a:r>
            <a:rPr lang="en-US" sz="2000" kern="1200" baseline="0" dirty="0">
              <a:latin typeface="Arial" charset="0"/>
              <a:ea typeface="Arial" charset="0"/>
              <a:cs typeface="Arial" charset="0"/>
            </a:rPr>
            <a:t> Chemicals (DOW)</a:t>
          </a:r>
          <a:endParaRPr lang="en-US" sz="2000" kern="1200" dirty="0">
            <a:latin typeface="Arial" charset="0"/>
            <a:ea typeface="Arial" charset="0"/>
            <a:cs typeface="Arial" charset="0"/>
          </a:endParaRPr>
        </a:p>
      </dsp:txBody>
      <dsp:txXfrm>
        <a:off x="40628" y="4492288"/>
        <a:ext cx="3853037" cy="7510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D2357-7031-4805-8406-83129F91B102}">
      <dsp:nvSpPr>
        <dsp:cNvPr id="0" name=""/>
        <dsp:cNvSpPr/>
      </dsp:nvSpPr>
      <dsp:spPr>
        <a:xfrm>
          <a:off x="992" y="188688"/>
          <a:ext cx="3611562" cy="1805781"/>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Sharpe Ratio</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Sharpe Ratio measures the return relative to each increment of total risk.  Over the summer holding period, our return relative to systematic risk exceeded the SPY benchmark. </a:t>
          </a:r>
        </a:p>
      </dsp:txBody>
      <dsp:txXfrm>
        <a:off x="53882" y="241578"/>
        <a:ext cx="3505782" cy="1700001"/>
      </dsp:txXfrm>
    </dsp:sp>
    <dsp:sp modelId="{58EB9E1A-CD88-4A26-A4CC-B30128317DD1}">
      <dsp:nvSpPr>
        <dsp:cNvPr id="0" name=""/>
        <dsp:cNvSpPr/>
      </dsp:nvSpPr>
      <dsp:spPr>
        <a:xfrm>
          <a:off x="362148" y="1994469"/>
          <a:ext cx="361156" cy="1044662"/>
        </a:xfrm>
        <a:custGeom>
          <a:avLst/>
          <a:gdLst/>
          <a:ahLst/>
          <a:cxnLst/>
          <a:rect l="0" t="0" r="0" b="0"/>
          <a:pathLst>
            <a:path>
              <a:moveTo>
                <a:pt x="0" y="0"/>
              </a:moveTo>
              <a:lnTo>
                <a:pt x="0" y="1044662"/>
              </a:lnTo>
              <a:lnTo>
                <a:pt x="361156" y="10446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BA82F9-CB66-4BC7-9A59-DE40111D730B}">
      <dsp:nvSpPr>
        <dsp:cNvPr id="0" name=""/>
        <dsp:cNvSpPr/>
      </dsp:nvSpPr>
      <dsp:spPr>
        <a:xfrm>
          <a:off x="723304" y="2445915"/>
          <a:ext cx="2889249" cy="11864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65000"/>
                  <a:lumOff val="35000"/>
                </a:schemeClr>
              </a:solidFill>
            </a:rPr>
            <a:t>SAP: -1.53</a:t>
          </a:r>
        </a:p>
      </dsp:txBody>
      <dsp:txXfrm>
        <a:off x="758053" y="2480664"/>
        <a:ext cx="2819751" cy="1116936"/>
      </dsp:txXfrm>
    </dsp:sp>
    <dsp:sp modelId="{721BF5BB-6363-4210-9685-3656170EE9FC}">
      <dsp:nvSpPr>
        <dsp:cNvPr id="0" name=""/>
        <dsp:cNvSpPr/>
      </dsp:nvSpPr>
      <dsp:spPr>
        <a:xfrm>
          <a:off x="362148" y="1994469"/>
          <a:ext cx="361156" cy="2640900"/>
        </a:xfrm>
        <a:custGeom>
          <a:avLst/>
          <a:gdLst/>
          <a:ahLst/>
          <a:cxnLst/>
          <a:rect l="0" t="0" r="0" b="0"/>
          <a:pathLst>
            <a:path>
              <a:moveTo>
                <a:pt x="0" y="0"/>
              </a:moveTo>
              <a:lnTo>
                <a:pt x="0" y="2640900"/>
              </a:lnTo>
              <a:lnTo>
                <a:pt x="361156" y="264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1898F5-0F04-4CDC-9B89-6B88E4ED3AF0}">
      <dsp:nvSpPr>
        <dsp:cNvPr id="0" name=""/>
        <dsp:cNvSpPr/>
      </dsp:nvSpPr>
      <dsp:spPr>
        <a:xfrm>
          <a:off x="723304" y="4083794"/>
          <a:ext cx="2889249" cy="11031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65000"/>
                  <a:lumOff val="35000"/>
                </a:schemeClr>
              </a:solidFill>
            </a:rPr>
            <a:t>S&amp;P 500: -1.94</a:t>
          </a:r>
        </a:p>
      </dsp:txBody>
      <dsp:txXfrm>
        <a:off x="755614" y="4116104"/>
        <a:ext cx="2824629" cy="1038531"/>
      </dsp:txXfrm>
    </dsp:sp>
    <dsp:sp modelId="{3AFF92E0-9607-4792-A7D2-BA0255B72170}">
      <dsp:nvSpPr>
        <dsp:cNvPr id="0" name=""/>
        <dsp:cNvSpPr/>
      </dsp:nvSpPr>
      <dsp:spPr>
        <a:xfrm>
          <a:off x="4515445" y="188688"/>
          <a:ext cx="3611562" cy="1805781"/>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Arial" panose="020B0604020202020204" pitchFamily="34" charset="0"/>
              <a:cs typeface="Arial" panose="020B0604020202020204" pitchFamily="34" charset="0"/>
            </a:rPr>
            <a:t>Treynor</a:t>
          </a:r>
          <a:r>
            <a:rPr lang="en-US" sz="1400" b="1" kern="1200" dirty="0">
              <a:latin typeface="Arial" panose="020B0604020202020204" pitchFamily="34" charset="0"/>
              <a:cs typeface="Arial" panose="020B0604020202020204" pitchFamily="34" charset="0"/>
            </a:rPr>
            <a:t> Ratio</a:t>
          </a:r>
        </a:p>
        <a:p>
          <a:pPr marL="0" lvl="0" indent="0" algn="ctr" defTabSz="62230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Treynor</a:t>
          </a:r>
          <a:r>
            <a:rPr lang="en-US" sz="1400" kern="1200" dirty="0">
              <a:latin typeface="Arial" panose="020B0604020202020204" pitchFamily="34" charset="0"/>
              <a:cs typeface="Arial" panose="020B0604020202020204" pitchFamily="34" charset="0"/>
            </a:rPr>
            <a:t> Ratio measures the return relative to each increment of systematic or undiversifiable risk.  Over the summer holding period, our return relative to systematic risk trailed the SPY benchmark.</a:t>
          </a:r>
        </a:p>
        <a:p>
          <a:pPr marL="0" lvl="0" indent="0" algn="ctr" defTabSz="622300">
            <a:lnSpc>
              <a:spcPct val="90000"/>
            </a:lnSpc>
            <a:spcBef>
              <a:spcPct val="0"/>
            </a:spcBef>
            <a:spcAft>
              <a:spcPct val="35000"/>
            </a:spcAft>
            <a:buNone/>
          </a:pPr>
          <a:endParaRPr lang="en-US" sz="1400" kern="1200" dirty="0"/>
        </a:p>
      </dsp:txBody>
      <dsp:txXfrm>
        <a:off x="4568335" y="241578"/>
        <a:ext cx="3505782" cy="1700001"/>
      </dsp:txXfrm>
    </dsp:sp>
    <dsp:sp modelId="{31E1464A-5BE0-493D-A254-D70BCE04A74C}">
      <dsp:nvSpPr>
        <dsp:cNvPr id="0" name=""/>
        <dsp:cNvSpPr/>
      </dsp:nvSpPr>
      <dsp:spPr>
        <a:xfrm>
          <a:off x="4876601" y="1994469"/>
          <a:ext cx="361156" cy="1046766"/>
        </a:xfrm>
        <a:custGeom>
          <a:avLst/>
          <a:gdLst/>
          <a:ahLst/>
          <a:cxnLst/>
          <a:rect l="0" t="0" r="0" b="0"/>
          <a:pathLst>
            <a:path>
              <a:moveTo>
                <a:pt x="0" y="0"/>
              </a:moveTo>
              <a:lnTo>
                <a:pt x="0" y="1046766"/>
              </a:lnTo>
              <a:lnTo>
                <a:pt x="361156" y="10467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4C94D5-0F3B-4A2E-96EB-179E1D9A524D}">
      <dsp:nvSpPr>
        <dsp:cNvPr id="0" name=""/>
        <dsp:cNvSpPr/>
      </dsp:nvSpPr>
      <dsp:spPr>
        <a:xfrm>
          <a:off x="5237757" y="2445915"/>
          <a:ext cx="2889249" cy="1190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65000"/>
                  <a:lumOff val="35000"/>
                </a:schemeClr>
              </a:solidFill>
            </a:rPr>
            <a:t>SAP: -0.0178</a:t>
          </a:r>
          <a:endParaRPr lang="en-US" sz="2400" kern="1200" dirty="0"/>
        </a:p>
      </dsp:txBody>
      <dsp:txXfrm>
        <a:off x="5272630" y="2480788"/>
        <a:ext cx="2819503" cy="1120895"/>
      </dsp:txXfrm>
    </dsp:sp>
    <dsp:sp modelId="{FBFFBDD3-3A7C-4A76-8C2F-30E343D94189}">
      <dsp:nvSpPr>
        <dsp:cNvPr id="0" name=""/>
        <dsp:cNvSpPr/>
      </dsp:nvSpPr>
      <dsp:spPr>
        <a:xfrm>
          <a:off x="4876601" y="1994469"/>
          <a:ext cx="361156" cy="2664520"/>
        </a:xfrm>
        <a:custGeom>
          <a:avLst/>
          <a:gdLst/>
          <a:ahLst/>
          <a:cxnLst/>
          <a:rect l="0" t="0" r="0" b="0"/>
          <a:pathLst>
            <a:path>
              <a:moveTo>
                <a:pt x="0" y="0"/>
              </a:moveTo>
              <a:lnTo>
                <a:pt x="0" y="2664520"/>
              </a:lnTo>
              <a:lnTo>
                <a:pt x="361156" y="266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8489BB-33F9-448E-A5BE-7F600512839A}">
      <dsp:nvSpPr>
        <dsp:cNvPr id="0" name=""/>
        <dsp:cNvSpPr/>
      </dsp:nvSpPr>
      <dsp:spPr>
        <a:xfrm>
          <a:off x="5237757" y="4088002"/>
          <a:ext cx="2889249" cy="11419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65000"/>
                  <a:lumOff val="35000"/>
                </a:schemeClr>
              </a:solidFill>
            </a:rPr>
            <a:t>S&amp;P 500: -0.0094</a:t>
          </a:r>
          <a:endParaRPr lang="en-US" sz="2400" kern="1200" dirty="0"/>
        </a:p>
      </dsp:txBody>
      <dsp:txXfrm>
        <a:off x="5271204" y="4121449"/>
        <a:ext cx="2822355" cy="1075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4F8FD-D872-9B43-8147-1D8606043F99}">
      <dsp:nvSpPr>
        <dsp:cNvPr id="0" name=""/>
        <dsp:cNvSpPr/>
      </dsp:nvSpPr>
      <dsp:spPr>
        <a:xfrm>
          <a:off x="0" y="75294"/>
          <a:ext cx="2841534" cy="170492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charset="0"/>
              <a:ea typeface="Arial" charset="0"/>
              <a:cs typeface="Arial" charset="0"/>
            </a:rPr>
            <a:t>The Rise of E-Commerce &amp; Fall of Brick-And-Mortar</a:t>
          </a:r>
          <a:r>
            <a:rPr lang="en-US" sz="2700" kern="1200" baseline="0" dirty="0">
              <a:latin typeface="Arial" charset="0"/>
              <a:ea typeface="Arial" charset="0"/>
              <a:cs typeface="Arial" charset="0"/>
            </a:rPr>
            <a:t> Retail</a:t>
          </a:r>
          <a:endParaRPr lang="en-US" sz="2700" kern="1200" dirty="0">
            <a:latin typeface="Arial" charset="0"/>
            <a:ea typeface="Arial" charset="0"/>
            <a:cs typeface="Arial" charset="0"/>
          </a:endParaRPr>
        </a:p>
      </dsp:txBody>
      <dsp:txXfrm>
        <a:off x="0" y="75294"/>
        <a:ext cx="2841534" cy="1704920"/>
      </dsp:txXfrm>
    </dsp:sp>
    <dsp:sp modelId="{4A8FB78B-3C91-DC4F-9709-99CE2833FD31}">
      <dsp:nvSpPr>
        <dsp:cNvPr id="0" name=""/>
        <dsp:cNvSpPr/>
      </dsp:nvSpPr>
      <dsp:spPr>
        <a:xfrm>
          <a:off x="3125687" y="75294"/>
          <a:ext cx="2841534" cy="1704920"/>
        </a:xfrm>
        <a:prstGeom prst="rect">
          <a:avLst/>
        </a:prstGeom>
        <a:gradFill rotWithShape="0">
          <a:gsLst>
            <a:gs pos="0">
              <a:schemeClr val="accent3">
                <a:hueOff val="1211827"/>
                <a:satOff val="7308"/>
                <a:lumOff val="-4431"/>
                <a:alphaOff val="0"/>
                <a:satMod val="103000"/>
                <a:lumMod val="102000"/>
                <a:tint val="94000"/>
              </a:schemeClr>
            </a:gs>
            <a:gs pos="50000">
              <a:schemeClr val="accent3">
                <a:hueOff val="1211827"/>
                <a:satOff val="7308"/>
                <a:lumOff val="-4431"/>
                <a:alphaOff val="0"/>
                <a:satMod val="110000"/>
                <a:lumMod val="100000"/>
                <a:shade val="100000"/>
              </a:schemeClr>
            </a:gs>
            <a:gs pos="100000">
              <a:schemeClr val="accent3">
                <a:hueOff val="1211827"/>
                <a:satOff val="7308"/>
                <a:lumOff val="-44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charset="0"/>
              <a:ea typeface="Arial" charset="0"/>
              <a:cs typeface="Arial" charset="0"/>
            </a:rPr>
            <a:t>The Impact of Donald Trump’s Presidency</a:t>
          </a:r>
        </a:p>
      </dsp:txBody>
      <dsp:txXfrm>
        <a:off x="3125687" y="75294"/>
        <a:ext cx="2841534" cy="1704920"/>
      </dsp:txXfrm>
    </dsp:sp>
    <dsp:sp modelId="{1DEEAA29-0CB7-EB47-848B-FEE32F44EAF9}">
      <dsp:nvSpPr>
        <dsp:cNvPr id="0" name=""/>
        <dsp:cNvSpPr/>
      </dsp:nvSpPr>
      <dsp:spPr>
        <a:xfrm>
          <a:off x="6251375" y="75294"/>
          <a:ext cx="2841534" cy="1704920"/>
        </a:xfrm>
        <a:prstGeom prst="rect">
          <a:avLst/>
        </a:prstGeom>
        <a:gradFill rotWithShape="0">
          <a:gsLst>
            <a:gs pos="0">
              <a:schemeClr val="accent3">
                <a:hueOff val="2423654"/>
                <a:satOff val="14616"/>
                <a:lumOff val="-8862"/>
                <a:alphaOff val="0"/>
                <a:satMod val="103000"/>
                <a:lumMod val="102000"/>
                <a:tint val="94000"/>
              </a:schemeClr>
            </a:gs>
            <a:gs pos="50000">
              <a:schemeClr val="accent3">
                <a:hueOff val="2423654"/>
                <a:satOff val="14616"/>
                <a:lumOff val="-8862"/>
                <a:alphaOff val="0"/>
                <a:satMod val="110000"/>
                <a:lumMod val="100000"/>
                <a:shade val="100000"/>
              </a:schemeClr>
            </a:gs>
            <a:gs pos="100000">
              <a:schemeClr val="accent3">
                <a:hueOff val="2423654"/>
                <a:satOff val="14616"/>
                <a:lumOff val="-88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charset="0"/>
              <a:ea typeface="Arial" charset="0"/>
              <a:cs typeface="Arial" charset="0"/>
            </a:rPr>
            <a:t>International Relations</a:t>
          </a:r>
        </a:p>
      </dsp:txBody>
      <dsp:txXfrm>
        <a:off x="6251375" y="75294"/>
        <a:ext cx="2841534" cy="1704920"/>
      </dsp:txXfrm>
    </dsp:sp>
    <dsp:sp modelId="{D87C7EAB-3908-144D-9185-3DE0CB094545}">
      <dsp:nvSpPr>
        <dsp:cNvPr id="0" name=""/>
        <dsp:cNvSpPr/>
      </dsp:nvSpPr>
      <dsp:spPr>
        <a:xfrm>
          <a:off x="0" y="2064368"/>
          <a:ext cx="2841534" cy="1704920"/>
        </a:xfrm>
        <a:prstGeom prst="rect">
          <a:avLst/>
        </a:prstGeom>
        <a:gradFill rotWithShape="0">
          <a:gsLst>
            <a:gs pos="0">
              <a:schemeClr val="accent3">
                <a:hueOff val="3635481"/>
                <a:satOff val="21924"/>
                <a:lumOff val="-13293"/>
                <a:alphaOff val="0"/>
                <a:satMod val="103000"/>
                <a:lumMod val="102000"/>
                <a:tint val="94000"/>
              </a:schemeClr>
            </a:gs>
            <a:gs pos="50000">
              <a:schemeClr val="accent3">
                <a:hueOff val="3635481"/>
                <a:satOff val="21924"/>
                <a:lumOff val="-13293"/>
                <a:alphaOff val="0"/>
                <a:satMod val="110000"/>
                <a:lumMod val="100000"/>
                <a:shade val="100000"/>
              </a:schemeClr>
            </a:gs>
            <a:gs pos="100000">
              <a:schemeClr val="accent3">
                <a:hueOff val="3635481"/>
                <a:satOff val="21924"/>
                <a:lumOff val="-132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charset="0"/>
              <a:ea typeface="Arial" charset="0"/>
              <a:cs typeface="Arial" charset="0"/>
            </a:rPr>
            <a:t>Trade Policies &amp; Regulations</a:t>
          </a:r>
        </a:p>
      </dsp:txBody>
      <dsp:txXfrm>
        <a:off x="0" y="2064368"/>
        <a:ext cx="2841534" cy="1704920"/>
      </dsp:txXfrm>
    </dsp:sp>
    <dsp:sp modelId="{9857F42B-3B9B-DC4A-8881-951FDCA20A00}">
      <dsp:nvSpPr>
        <dsp:cNvPr id="0" name=""/>
        <dsp:cNvSpPr/>
      </dsp:nvSpPr>
      <dsp:spPr>
        <a:xfrm>
          <a:off x="3125687" y="2064368"/>
          <a:ext cx="2841534" cy="1704920"/>
        </a:xfrm>
        <a:prstGeom prst="rect">
          <a:avLst/>
        </a:prstGeom>
        <a:gradFill rotWithShape="0">
          <a:gsLst>
            <a:gs pos="0">
              <a:schemeClr val="accent3">
                <a:hueOff val="4847307"/>
                <a:satOff val="29232"/>
                <a:lumOff val="-17724"/>
                <a:alphaOff val="0"/>
                <a:satMod val="103000"/>
                <a:lumMod val="102000"/>
                <a:tint val="94000"/>
              </a:schemeClr>
            </a:gs>
            <a:gs pos="50000">
              <a:schemeClr val="accent3">
                <a:hueOff val="4847307"/>
                <a:satOff val="29232"/>
                <a:lumOff val="-17724"/>
                <a:alphaOff val="0"/>
                <a:satMod val="110000"/>
                <a:lumMod val="100000"/>
                <a:shade val="100000"/>
              </a:schemeClr>
            </a:gs>
            <a:gs pos="100000">
              <a:schemeClr val="accent3">
                <a:hueOff val="4847307"/>
                <a:satOff val="29232"/>
                <a:lumOff val="-177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charset="0"/>
              <a:ea typeface="Arial" charset="0"/>
              <a:cs typeface="Arial" charset="0"/>
            </a:rPr>
            <a:t>Security Concerns</a:t>
          </a:r>
        </a:p>
      </dsp:txBody>
      <dsp:txXfrm>
        <a:off x="3125687" y="2064368"/>
        <a:ext cx="2841534" cy="1704920"/>
      </dsp:txXfrm>
    </dsp:sp>
    <dsp:sp modelId="{9114D851-27DE-5D44-91E8-92C3D8193241}">
      <dsp:nvSpPr>
        <dsp:cNvPr id="0" name=""/>
        <dsp:cNvSpPr/>
      </dsp:nvSpPr>
      <dsp:spPr>
        <a:xfrm>
          <a:off x="6251375" y="2064368"/>
          <a:ext cx="2841534" cy="1704920"/>
        </a:xfrm>
        <a:prstGeom prst="rect">
          <a:avLst/>
        </a:prstGeom>
        <a:gradFill rotWithShape="0">
          <a:gsLst>
            <a:gs pos="0">
              <a:schemeClr val="accent3">
                <a:hueOff val="6059134"/>
                <a:satOff val="36540"/>
                <a:lumOff val="-22155"/>
                <a:alphaOff val="0"/>
                <a:satMod val="103000"/>
                <a:lumMod val="102000"/>
                <a:tint val="94000"/>
              </a:schemeClr>
            </a:gs>
            <a:gs pos="50000">
              <a:schemeClr val="accent3">
                <a:hueOff val="6059134"/>
                <a:satOff val="36540"/>
                <a:lumOff val="-22155"/>
                <a:alphaOff val="0"/>
                <a:satMod val="110000"/>
                <a:lumMod val="100000"/>
                <a:shade val="100000"/>
              </a:schemeClr>
            </a:gs>
            <a:gs pos="100000">
              <a:schemeClr val="accent3">
                <a:hueOff val="6059134"/>
                <a:satOff val="36540"/>
                <a:lumOff val="-221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charset="0"/>
              <a:ea typeface="Arial" charset="0"/>
              <a:cs typeface="Arial" charset="0"/>
            </a:rPr>
            <a:t>Worldwide Low Interest</a:t>
          </a:r>
          <a:r>
            <a:rPr lang="en-US" sz="2700" kern="1200" baseline="0" dirty="0">
              <a:latin typeface="Arial" charset="0"/>
              <a:ea typeface="Arial" charset="0"/>
              <a:cs typeface="Arial" charset="0"/>
            </a:rPr>
            <a:t> Rates</a:t>
          </a:r>
          <a:endParaRPr lang="en-US" sz="2700" kern="1200" dirty="0">
            <a:latin typeface="Arial" charset="0"/>
            <a:ea typeface="Arial" charset="0"/>
            <a:cs typeface="Arial" charset="0"/>
          </a:endParaRPr>
        </a:p>
      </dsp:txBody>
      <dsp:txXfrm>
        <a:off x="6251375" y="2064368"/>
        <a:ext cx="2841534" cy="1704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BEDC2-7EAA-6248-A785-F27777DFC711}">
      <dsp:nvSpPr>
        <dsp:cNvPr id="0" name=""/>
        <dsp:cNvSpPr/>
      </dsp:nvSpPr>
      <dsp:spPr>
        <a:xfrm>
          <a:off x="120962" y="168219"/>
          <a:ext cx="5338808" cy="737919"/>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Trump’s Withdrawal from International</a:t>
          </a:r>
          <a:r>
            <a:rPr lang="en-US" sz="2000" b="1" kern="1200" baseline="0" dirty="0"/>
            <a:t> Relations</a:t>
          </a:r>
          <a:endParaRPr lang="en-US" sz="2000" b="1" kern="1200" dirty="0"/>
        </a:p>
      </dsp:txBody>
      <dsp:txXfrm>
        <a:off x="156984" y="204241"/>
        <a:ext cx="5266764" cy="665875"/>
      </dsp:txXfrm>
    </dsp:sp>
    <dsp:sp modelId="{76164CF5-15E2-E14F-9C37-5D048BFAA8E9}">
      <dsp:nvSpPr>
        <dsp:cNvPr id="0" name=""/>
        <dsp:cNvSpPr/>
      </dsp:nvSpPr>
      <dsp:spPr>
        <a:xfrm>
          <a:off x="0" y="906138"/>
          <a:ext cx="5580732" cy="210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lumMod val="50000"/>
                  <a:lumOff val="50000"/>
                </a:schemeClr>
              </a:solidFill>
            </a:rPr>
            <a:t>The</a:t>
          </a:r>
          <a:r>
            <a:rPr lang="en-US" sz="1600" kern="1200" baseline="0" dirty="0">
              <a:solidFill>
                <a:schemeClr val="tx1">
                  <a:lumMod val="50000"/>
                  <a:lumOff val="50000"/>
                </a:schemeClr>
              </a:solidFill>
            </a:rPr>
            <a:t> U.S. withdrew from the Paris Climate Agreement</a:t>
          </a:r>
          <a:endParaRPr lang="en-US" sz="1600" kern="1200" dirty="0">
            <a:solidFill>
              <a:schemeClr val="tx1">
                <a:lumMod val="50000"/>
                <a:lumOff val="50000"/>
              </a:schemeClr>
            </a:solidFill>
          </a:endParaRPr>
        </a:p>
        <a:p>
          <a:pPr marL="171450" lvl="1" indent="-171450" algn="l" defTabSz="711200">
            <a:lnSpc>
              <a:spcPct val="90000"/>
            </a:lnSpc>
            <a:spcBef>
              <a:spcPct val="0"/>
            </a:spcBef>
            <a:spcAft>
              <a:spcPct val="20000"/>
            </a:spcAft>
            <a:buChar char="•"/>
          </a:pPr>
          <a:r>
            <a:rPr lang="en-US" sz="1600" kern="1200" dirty="0">
              <a:solidFill>
                <a:schemeClr val="tx1">
                  <a:lumMod val="50000"/>
                  <a:lumOff val="50000"/>
                </a:schemeClr>
              </a:solidFill>
            </a:rPr>
            <a:t>The U.S.’s participation in the Trans-Pacific Partnership</a:t>
          </a:r>
          <a:r>
            <a:rPr lang="en-US" sz="1600" kern="1200" baseline="0" dirty="0">
              <a:solidFill>
                <a:schemeClr val="tx1">
                  <a:lumMod val="50000"/>
                  <a:lumOff val="50000"/>
                </a:schemeClr>
              </a:solidFill>
            </a:rPr>
            <a:t> was terminated</a:t>
          </a:r>
          <a:endParaRPr lang="en-US" sz="1600" kern="1200" dirty="0">
            <a:solidFill>
              <a:schemeClr val="tx1">
                <a:lumMod val="50000"/>
                <a:lumOff val="50000"/>
              </a:schemeClr>
            </a:solidFill>
          </a:endParaRPr>
        </a:p>
        <a:p>
          <a:pPr marL="171450" lvl="1" indent="-171450" algn="l" defTabSz="711200">
            <a:lnSpc>
              <a:spcPct val="90000"/>
            </a:lnSpc>
            <a:spcBef>
              <a:spcPct val="0"/>
            </a:spcBef>
            <a:spcAft>
              <a:spcPct val="20000"/>
            </a:spcAft>
            <a:buChar char="•"/>
          </a:pPr>
          <a:r>
            <a:rPr lang="en-US" sz="1600" kern="1200" dirty="0">
              <a:solidFill>
                <a:schemeClr val="tx1">
                  <a:lumMod val="50000"/>
                  <a:lumOff val="50000"/>
                </a:schemeClr>
              </a:solidFill>
            </a:rPr>
            <a:t>Trump instated a Travel Ban</a:t>
          </a:r>
        </a:p>
        <a:p>
          <a:pPr marL="171450" lvl="1" indent="-171450" algn="l" defTabSz="711200">
            <a:lnSpc>
              <a:spcPct val="90000"/>
            </a:lnSpc>
            <a:spcBef>
              <a:spcPct val="0"/>
            </a:spcBef>
            <a:spcAft>
              <a:spcPct val="20000"/>
            </a:spcAft>
            <a:buChar char="•"/>
          </a:pPr>
          <a:r>
            <a:rPr lang="en-US" sz="1600" kern="1200" dirty="0">
              <a:solidFill>
                <a:schemeClr val="tx1">
                  <a:lumMod val="50000"/>
                  <a:lumOff val="50000"/>
                </a:schemeClr>
              </a:solidFill>
            </a:rPr>
            <a:t>Impact on relations with South Koreans and the Japanese due to discussions with North Korea</a:t>
          </a:r>
        </a:p>
        <a:p>
          <a:pPr marL="171450" lvl="1" indent="-171450" algn="l" defTabSz="711200">
            <a:lnSpc>
              <a:spcPct val="90000"/>
            </a:lnSpc>
            <a:spcBef>
              <a:spcPct val="0"/>
            </a:spcBef>
            <a:spcAft>
              <a:spcPct val="20000"/>
            </a:spcAft>
            <a:buChar char="•"/>
          </a:pPr>
          <a:r>
            <a:rPr lang="en-US" sz="1600" kern="1200" dirty="0">
              <a:solidFill>
                <a:schemeClr val="tx1">
                  <a:lumMod val="50000"/>
                  <a:lumOff val="50000"/>
                </a:schemeClr>
              </a:solidFill>
            </a:rPr>
            <a:t>Threat</a:t>
          </a:r>
          <a:r>
            <a:rPr lang="en-US" sz="1600" kern="1200" baseline="0" dirty="0">
              <a:solidFill>
                <a:schemeClr val="tx1">
                  <a:lumMod val="50000"/>
                  <a:lumOff val="50000"/>
                </a:schemeClr>
              </a:solidFill>
            </a:rPr>
            <a:t> to build the Mexican Border Wall</a:t>
          </a:r>
          <a:endParaRPr lang="en-US" sz="1600" kern="1200" dirty="0">
            <a:solidFill>
              <a:schemeClr val="tx1">
                <a:lumMod val="50000"/>
                <a:lumOff val="50000"/>
              </a:schemeClr>
            </a:solidFill>
          </a:endParaRPr>
        </a:p>
        <a:p>
          <a:pPr marL="171450" lvl="1" indent="-171450" algn="l" defTabSz="711200">
            <a:lnSpc>
              <a:spcPct val="90000"/>
            </a:lnSpc>
            <a:spcBef>
              <a:spcPct val="0"/>
            </a:spcBef>
            <a:spcAft>
              <a:spcPct val="20000"/>
            </a:spcAft>
            <a:buChar char="•"/>
          </a:pPr>
          <a:r>
            <a:rPr lang="en-US" sz="1600" kern="1200" dirty="0">
              <a:solidFill>
                <a:schemeClr val="tx1">
                  <a:lumMod val="50000"/>
                  <a:lumOff val="50000"/>
                </a:schemeClr>
              </a:solidFill>
            </a:rPr>
            <a:t>Questionable relations with Russia</a:t>
          </a:r>
        </a:p>
      </dsp:txBody>
      <dsp:txXfrm>
        <a:off x="0" y="906138"/>
        <a:ext cx="5580732" cy="2103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48B95-4655-4945-AC59-7BB21DE42365}">
      <dsp:nvSpPr>
        <dsp:cNvPr id="0" name=""/>
        <dsp:cNvSpPr/>
      </dsp:nvSpPr>
      <dsp:spPr>
        <a:xfrm>
          <a:off x="0" y="91712"/>
          <a:ext cx="8296536" cy="2298568"/>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D9972-5299-9D44-89A9-ED788BA05F30}">
      <dsp:nvSpPr>
        <dsp:cNvPr id="0" name=""/>
        <dsp:cNvSpPr/>
      </dsp:nvSpPr>
      <dsp:spPr>
        <a:xfrm>
          <a:off x="254367" y="333733"/>
          <a:ext cx="1863937" cy="120698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a:ln>
          <a:noFill/>
        </a:ln>
        <a:effectLst/>
      </dsp:spPr>
      <dsp:style>
        <a:lnRef idx="0">
          <a:scrgbClr r="0" g="0" b="0"/>
        </a:lnRef>
        <a:fillRef idx="1">
          <a:scrgbClr r="0" g="0" b="0"/>
        </a:fillRef>
        <a:effectRef idx="2">
          <a:scrgbClr r="0" g="0" b="0"/>
        </a:effectRef>
        <a:fontRef idx="minor"/>
      </dsp:style>
    </dsp:sp>
    <dsp:sp modelId="{351E5C22-C201-7540-A5CC-441AF9EF22DF}">
      <dsp:nvSpPr>
        <dsp:cNvPr id="0" name=""/>
        <dsp:cNvSpPr/>
      </dsp:nvSpPr>
      <dsp:spPr>
        <a:xfrm rot="10800000">
          <a:off x="319311" y="1662395"/>
          <a:ext cx="1734047" cy="3657592"/>
        </a:xfrm>
        <a:prstGeom prst="round2SameRect">
          <a:avLst>
            <a:gd name="adj1" fmla="val 105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Climate Change</a:t>
          </a:r>
        </a:p>
        <a:p>
          <a:pPr marL="0" lvl="0" indent="0" algn="l" defTabSz="711200">
            <a:lnSpc>
              <a:spcPct val="90000"/>
            </a:lnSpc>
            <a:spcBef>
              <a:spcPct val="0"/>
            </a:spcBef>
            <a:spcAft>
              <a:spcPct val="35000"/>
            </a:spcAft>
            <a:buNone/>
          </a:pPr>
          <a:r>
            <a:rPr lang="en" sz="1200" kern="1200" dirty="0">
              <a:latin typeface="Arial" charset="0"/>
              <a:ea typeface="Arial" charset="0"/>
              <a:cs typeface="Arial" charset="0"/>
              <a:sym typeface="Cambria"/>
            </a:rPr>
            <a:t>A CIA-commissioned study by the National Research Council warned or unpredictable, climate change-induced crises occurring with increased frequency.  Hurricane Sandy is an example of a crisis  that affected public health systems as well as food, energy, water supplies and markets</a:t>
          </a:r>
          <a:r>
            <a:rPr lang="en-US" sz="1200" kern="1200" dirty="0">
              <a:latin typeface="Arial" charset="0"/>
              <a:ea typeface="Arial" charset="0"/>
              <a:cs typeface="Arial" charset="0"/>
              <a:sym typeface="Cambria"/>
            </a:rPr>
            <a:t>.</a:t>
          </a:r>
          <a:r>
            <a:rPr lang="en-US" sz="1200" kern="1200" dirty="0">
              <a:latin typeface="Arial" charset="0"/>
              <a:ea typeface="Arial" charset="0"/>
              <a:cs typeface="Arial" charset="0"/>
            </a:rPr>
            <a:t> </a:t>
          </a:r>
        </a:p>
      </dsp:txBody>
      <dsp:txXfrm rot="10800000">
        <a:off x="372639" y="1662395"/>
        <a:ext cx="1627391" cy="3604264"/>
      </dsp:txXfrm>
    </dsp:sp>
    <dsp:sp modelId="{E3A8B97F-98E2-5A4C-AB42-368BDA83C093}">
      <dsp:nvSpPr>
        <dsp:cNvPr id="0" name=""/>
        <dsp:cNvSpPr/>
      </dsp:nvSpPr>
      <dsp:spPr>
        <a:xfrm>
          <a:off x="2295773" y="333733"/>
          <a:ext cx="1892775" cy="120698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a:noFill/>
        </a:ln>
        <a:effectLst/>
      </dsp:spPr>
      <dsp:style>
        <a:lnRef idx="0">
          <a:scrgbClr r="0" g="0" b="0"/>
        </a:lnRef>
        <a:fillRef idx="1">
          <a:scrgbClr r="0" g="0" b="0"/>
        </a:fillRef>
        <a:effectRef idx="2">
          <a:scrgbClr r="0" g="0" b="0"/>
        </a:effectRef>
        <a:fontRef idx="minor"/>
      </dsp:style>
    </dsp:sp>
    <dsp:sp modelId="{61EFA9DC-5F7F-4C4C-A44F-0CA74215D37C}">
      <dsp:nvSpPr>
        <dsp:cNvPr id="0" name=""/>
        <dsp:cNvSpPr/>
      </dsp:nvSpPr>
      <dsp:spPr>
        <a:xfrm rot="10800000">
          <a:off x="2375980" y="1662395"/>
          <a:ext cx="1732361" cy="3657592"/>
        </a:xfrm>
        <a:prstGeom prst="round2SameRect">
          <a:avLst>
            <a:gd name="adj1" fmla="val 105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Cyber</a:t>
          </a:r>
          <a:r>
            <a:rPr lang="en-US" sz="1600" kern="1200" baseline="0" dirty="0"/>
            <a:t> Security</a:t>
          </a:r>
        </a:p>
        <a:p>
          <a:pPr marL="0" lvl="0" indent="0" algn="l" defTabSz="711200">
            <a:lnSpc>
              <a:spcPct val="90000"/>
            </a:lnSpc>
            <a:spcBef>
              <a:spcPct val="0"/>
            </a:spcBef>
            <a:spcAft>
              <a:spcPct val="35000"/>
            </a:spcAft>
            <a:buNone/>
          </a:pPr>
          <a:r>
            <a:rPr lang="en" sz="1400" kern="1200" dirty="0">
              <a:latin typeface="Arial" charset="0"/>
              <a:ea typeface="Arial" charset="0"/>
              <a:cs typeface="Arial" charset="0"/>
              <a:sym typeface="Cambria"/>
            </a:rPr>
            <a:t>Attacks on the United State’s institutions and infrastructure are a growing problem in 2017</a:t>
          </a:r>
          <a:r>
            <a:rPr lang="en-US" sz="1400" kern="1200" dirty="0">
              <a:latin typeface="Arial" charset="0"/>
              <a:ea typeface="Arial" charset="0"/>
              <a:cs typeface="Arial" charset="0"/>
              <a:sym typeface="Cambria"/>
            </a:rPr>
            <a:t>.</a:t>
          </a:r>
          <a:endParaRPr lang="en-US" sz="1200" kern="1200" baseline="0" dirty="0">
            <a:latin typeface="Arial" charset="0"/>
            <a:ea typeface="Arial" charset="0"/>
            <a:cs typeface="Arial" charset="0"/>
          </a:endParaRPr>
        </a:p>
      </dsp:txBody>
      <dsp:txXfrm rot="10800000">
        <a:off x="2429256" y="1662395"/>
        <a:ext cx="1625809" cy="3604316"/>
      </dsp:txXfrm>
    </dsp:sp>
    <dsp:sp modelId="{3C0C432D-8DCC-9848-A3FD-1A772C1911FF}">
      <dsp:nvSpPr>
        <dsp:cNvPr id="0" name=""/>
        <dsp:cNvSpPr/>
      </dsp:nvSpPr>
      <dsp:spPr>
        <a:xfrm>
          <a:off x="4408841" y="333725"/>
          <a:ext cx="1689041" cy="120700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ln>
          <a:noFill/>
        </a:ln>
        <a:effectLst/>
      </dsp:spPr>
      <dsp:style>
        <a:lnRef idx="0">
          <a:scrgbClr r="0" g="0" b="0"/>
        </a:lnRef>
        <a:fillRef idx="1">
          <a:scrgbClr r="0" g="0" b="0"/>
        </a:fillRef>
        <a:effectRef idx="2">
          <a:scrgbClr r="0" g="0" b="0"/>
        </a:effectRef>
        <a:fontRef idx="minor"/>
      </dsp:style>
    </dsp:sp>
    <dsp:sp modelId="{35C0B0BC-A49D-FD4C-9E4A-7FD01BE1E563}">
      <dsp:nvSpPr>
        <dsp:cNvPr id="0" name=""/>
        <dsp:cNvSpPr/>
      </dsp:nvSpPr>
      <dsp:spPr>
        <a:xfrm rot="10800000">
          <a:off x="4389976" y="1662395"/>
          <a:ext cx="1726771" cy="3657592"/>
        </a:xfrm>
        <a:prstGeom prst="round2SameRect">
          <a:avLst>
            <a:gd name="adj1" fmla="val 105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Foreign Relations &amp; Terrorism</a:t>
          </a:r>
        </a:p>
        <a:p>
          <a:pPr marL="0" lvl="0" indent="0" algn="l" defTabSz="711200">
            <a:lnSpc>
              <a:spcPct val="90000"/>
            </a:lnSpc>
            <a:spcBef>
              <a:spcPct val="0"/>
            </a:spcBef>
            <a:spcAft>
              <a:spcPct val="35000"/>
            </a:spcAft>
            <a:buNone/>
          </a:pPr>
          <a:r>
            <a:rPr lang="en" sz="1400" kern="1200" dirty="0">
              <a:latin typeface="Arial" charset="0"/>
              <a:ea typeface="Arial" charset="0"/>
              <a:cs typeface="Arial" charset="0"/>
              <a:sym typeface="Cambria"/>
            </a:rPr>
            <a:t>The breakdown of the United States relations with the international community is adding increased tension to the world</a:t>
          </a:r>
          <a:r>
            <a:rPr lang="en-US" sz="1400" kern="1200" dirty="0">
              <a:latin typeface="Arial" charset="0"/>
              <a:ea typeface="Arial" charset="0"/>
              <a:cs typeface="Arial" charset="0"/>
              <a:sym typeface="Cambria"/>
            </a:rPr>
            <a:t>. This is coupled with the pre-existing concerns regarding terrorism</a:t>
          </a:r>
          <a:r>
            <a:rPr lang="en-US" sz="1400" kern="1200" baseline="0" dirty="0">
              <a:latin typeface="Arial" charset="0"/>
              <a:ea typeface="Arial" charset="0"/>
              <a:cs typeface="Arial" charset="0"/>
              <a:sym typeface="Cambria"/>
            </a:rPr>
            <a:t> around the globe. </a:t>
          </a:r>
          <a:endParaRPr lang="en-US" sz="1400" kern="1200" dirty="0">
            <a:latin typeface="Arial" charset="0"/>
            <a:ea typeface="Arial" charset="0"/>
            <a:cs typeface="Arial" charset="0"/>
          </a:endParaRPr>
        </a:p>
      </dsp:txBody>
      <dsp:txXfrm rot="10800000">
        <a:off x="4443080" y="1662395"/>
        <a:ext cx="1620563" cy="3604488"/>
      </dsp:txXfrm>
    </dsp:sp>
    <dsp:sp modelId="{F04F9CD3-1706-BA43-8A4E-0D9F519F6AE1}">
      <dsp:nvSpPr>
        <dsp:cNvPr id="0" name=""/>
        <dsp:cNvSpPr/>
      </dsp:nvSpPr>
      <dsp:spPr>
        <a:xfrm>
          <a:off x="6337039" y="333725"/>
          <a:ext cx="1689041" cy="120700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a:noFill/>
        </a:ln>
        <a:effectLst/>
      </dsp:spPr>
      <dsp:style>
        <a:lnRef idx="0">
          <a:scrgbClr r="0" g="0" b="0"/>
        </a:lnRef>
        <a:fillRef idx="1">
          <a:scrgbClr r="0" g="0" b="0"/>
        </a:fillRef>
        <a:effectRef idx="2">
          <a:scrgbClr r="0" g="0" b="0"/>
        </a:effectRef>
        <a:fontRef idx="minor"/>
      </dsp:style>
    </dsp:sp>
    <dsp:sp modelId="{DBFB2746-DE84-1E4E-8AA6-901CC9B73411}">
      <dsp:nvSpPr>
        <dsp:cNvPr id="0" name=""/>
        <dsp:cNvSpPr/>
      </dsp:nvSpPr>
      <dsp:spPr>
        <a:xfrm rot="10800000">
          <a:off x="6320952" y="1662395"/>
          <a:ext cx="1721216" cy="3657592"/>
        </a:xfrm>
        <a:prstGeom prst="round2SameRect">
          <a:avLst>
            <a:gd name="adj1" fmla="val 105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Nuclear Security</a:t>
          </a:r>
        </a:p>
        <a:p>
          <a:pPr marL="0" lvl="0" indent="0" algn="l" defTabSz="711200">
            <a:lnSpc>
              <a:spcPct val="90000"/>
            </a:lnSpc>
            <a:spcBef>
              <a:spcPct val="0"/>
            </a:spcBef>
            <a:spcAft>
              <a:spcPct val="35000"/>
            </a:spcAft>
            <a:buNone/>
          </a:pPr>
          <a:r>
            <a:rPr lang="en" sz="1400" kern="1200" dirty="0">
              <a:latin typeface="Arial" charset="0"/>
              <a:ea typeface="Arial" charset="0"/>
              <a:cs typeface="Arial" charset="0"/>
              <a:sym typeface="Cambria"/>
            </a:rPr>
            <a:t>Fears of a nuclear-armed Iran and North Korea's recent nuclear tests are mounting as international relation</a:t>
          </a:r>
          <a:r>
            <a:rPr lang="en-US" sz="1400" kern="1200" dirty="0">
              <a:latin typeface="Arial" charset="0"/>
              <a:ea typeface="Arial" charset="0"/>
              <a:cs typeface="Arial" charset="0"/>
              <a:sym typeface="Cambria"/>
            </a:rPr>
            <a:t>s</a:t>
          </a:r>
          <a:r>
            <a:rPr lang="en" sz="1400" kern="1200" dirty="0">
              <a:latin typeface="Arial" charset="0"/>
              <a:ea typeface="Arial" charset="0"/>
              <a:cs typeface="Arial" charset="0"/>
              <a:sym typeface="Cambria"/>
            </a:rPr>
            <a:t> are tested.  On July 4, 2017, North Korea demonstrated its ability to hit  Alaska with a nuclear missile</a:t>
          </a:r>
          <a:r>
            <a:rPr lang="en-US" sz="1400" kern="1200" dirty="0">
              <a:latin typeface="Arial" charset="0"/>
              <a:ea typeface="Arial" charset="0"/>
              <a:cs typeface="Arial" charset="0"/>
              <a:sym typeface="Cambria"/>
            </a:rPr>
            <a:t>.</a:t>
          </a:r>
          <a:endParaRPr lang="en-US" sz="1400" kern="1200" dirty="0"/>
        </a:p>
      </dsp:txBody>
      <dsp:txXfrm rot="10800000">
        <a:off x="6373885" y="1662395"/>
        <a:ext cx="1615350" cy="3604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384606" y="1676"/>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773562" y="1676"/>
        <a:ext cx="1166866" cy="777911"/>
      </dsp:txXfrm>
    </dsp:sp>
    <dsp:sp modelId="{F5983728-5D0F-4338-BBC3-56205E5C0D81}">
      <dsp:nvSpPr>
        <dsp:cNvPr id="0" name=""/>
        <dsp:cNvSpPr/>
      </dsp:nvSpPr>
      <dsp:spPr>
        <a:xfrm>
          <a:off x="2076563" y="67799"/>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399396" y="67799"/>
        <a:ext cx="968499" cy="645666"/>
      </dsp:txXfrm>
    </dsp:sp>
    <dsp:sp modelId="{51EC903C-8A60-4649-A668-B2BB21BAB01A}">
      <dsp:nvSpPr>
        <dsp:cNvPr id="0" name=""/>
        <dsp:cNvSpPr/>
      </dsp:nvSpPr>
      <dsp:spPr>
        <a:xfrm>
          <a:off x="3464745" y="67799"/>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AGN</a:t>
          </a:r>
        </a:p>
      </dsp:txBody>
      <dsp:txXfrm>
        <a:off x="3787578" y="67799"/>
        <a:ext cx="968499" cy="645666"/>
      </dsp:txXfrm>
    </dsp:sp>
    <dsp:sp modelId="{EADC5FA9-716F-4CFA-A6E2-51C639E7D755}">
      <dsp:nvSpPr>
        <dsp:cNvPr id="0" name=""/>
        <dsp:cNvSpPr/>
      </dsp:nvSpPr>
      <dsp:spPr>
        <a:xfrm>
          <a:off x="384606" y="888495"/>
          <a:ext cx="1944777" cy="777911"/>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Revenue Growth</a:t>
          </a:r>
          <a:endParaRPr lang="en-US" sz="1600" kern="1200" dirty="0">
            <a:solidFill>
              <a:schemeClr val="tx1">
                <a:lumMod val="65000"/>
                <a:lumOff val="35000"/>
              </a:schemeClr>
            </a:solidFill>
            <a:latin typeface="Arial" charset="0"/>
            <a:ea typeface="Arial" charset="0"/>
            <a:cs typeface="Arial" charset="0"/>
          </a:endParaRPr>
        </a:p>
      </dsp:txBody>
      <dsp:txXfrm>
        <a:off x="773562" y="888495"/>
        <a:ext cx="1166866" cy="777911"/>
      </dsp:txXfrm>
    </dsp:sp>
    <dsp:sp modelId="{541E66C2-FE8D-4A85-8F9E-9DE0F5E1BB1D}">
      <dsp:nvSpPr>
        <dsp:cNvPr id="0" name=""/>
        <dsp:cNvSpPr/>
      </dsp:nvSpPr>
      <dsp:spPr>
        <a:xfrm>
          <a:off x="2061612" y="964160"/>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384445" y="964160"/>
        <a:ext cx="968499" cy="645666"/>
      </dsp:txXfrm>
    </dsp:sp>
    <dsp:sp modelId="{87A28677-5C43-4E41-83BA-D91394607A64}">
      <dsp:nvSpPr>
        <dsp:cNvPr id="0" name=""/>
        <dsp:cNvSpPr/>
      </dsp:nvSpPr>
      <dsp:spPr>
        <a:xfrm>
          <a:off x="3464745" y="954617"/>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18.86%</a:t>
          </a:r>
        </a:p>
      </dsp:txBody>
      <dsp:txXfrm>
        <a:off x="3787578" y="954617"/>
        <a:ext cx="968499" cy="645666"/>
      </dsp:txXfrm>
    </dsp:sp>
    <dsp:sp modelId="{E141E35C-DBF6-4E91-9ACF-C2798F26A2DD}">
      <dsp:nvSpPr>
        <dsp:cNvPr id="0" name=""/>
        <dsp:cNvSpPr/>
      </dsp:nvSpPr>
      <dsp:spPr>
        <a:xfrm>
          <a:off x="384606" y="1775314"/>
          <a:ext cx="1944777" cy="77791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5 years of CAGR</a:t>
          </a:r>
          <a:endParaRPr lang="en-US" sz="1600" kern="1200" dirty="0">
            <a:solidFill>
              <a:schemeClr val="tx1">
                <a:lumMod val="65000"/>
                <a:lumOff val="35000"/>
              </a:schemeClr>
            </a:solidFill>
            <a:latin typeface="Arial" charset="0"/>
            <a:ea typeface="Arial" charset="0"/>
            <a:cs typeface="Arial" charset="0"/>
          </a:endParaRPr>
        </a:p>
      </dsp:txBody>
      <dsp:txXfrm>
        <a:off x="773562" y="1775314"/>
        <a:ext cx="1166866" cy="777911"/>
      </dsp:txXfrm>
    </dsp:sp>
    <dsp:sp modelId="{013CD3C3-7AD8-411F-8A7C-69BEA1DA9A5D}">
      <dsp:nvSpPr>
        <dsp:cNvPr id="0" name=""/>
        <dsp:cNvSpPr/>
      </dsp:nvSpPr>
      <dsp:spPr>
        <a:xfrm>
          <a:off x="2076563" y="1841436"/>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17.3%</a:t>
          </a:r>
        </a:p>
      </dsp:txBody>
      <dsp:txXfrm>
        <a:off x="2399396" y="1841436"/>
        <a:ext cx="968499" cy="645666"/>
      </dsp:txXfrm>
    </dsp:sp>
    <dsp:sp modelId="{49D29610-DD67-4E9D-97A4-9730C769C272}">
      <dsp:nvSpPr>
        <dsp:cNvPr id="0" name=""/>
        <dsp:cNvSpPr/>
      </dsp:nvSpPr>
      <dsp:spPr>
        <a:xfrm>
          <a:off x="3464745" y="1841436"/>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26.0%</a:t>
          </a:r>
        </a:p>
      </dsp:txBody>
      <dsp:txXfrm>
        <a:off x="3787578" y="1841436"/>
        <a:ext cx="968499" cy="645666"/>
      </dsp:txXfrm>
    </dsp:sp>
    <dsp:sp modelId="{FE41520E-6886-47EF-88A6-3D890CBA4F29}">
      <dsp:nvSpPr>
        <dsp:cNvPr id="0" name=""/>
        <dsp:cNvSpPr/>
      </dsp:nvSpPr>
      <dsp:spPr>
        <a:xfrm>
          <a:off x="384606" y="2662132"/>
          <a:ext cx="1944777" cy="777911"/>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ROE</a:t>
          </a:r>
        </a:p>
      </dsp:txBody>
      <dsp:txXfrm>
        <a:off x="773562" y="2662132"/>
        <a:ext cx="1166866" cy="777911"/>
      </dsp:txXfrm>
    </dsp:sp>
    <dsp:sp modelId="{3A980F5A-4466-452B-B914-3A9D26E3C528}">
      <dsp:nvSpPr>
        <dsp:cNvPr id="0" name=""/>
        <dsp:cNvSpPr/>
      </dsp:nvSpPr>
      <dsp:spPr>
        <a:xfrm>
          <a:off x="2076563" y="2728255"/>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16.78%</a:t>
          </a:r>
        </a:p>
      </dsp:txBody>
      <dsp:txXfrm>
        <a:off x="2399396" y="2728255"/>
        <a:ext cx="968499" cy="645666"/>
      </dsp:txXfrm>
    </dsp:sp>
    <dsp:sp modelId="{507D1F77-52C9-4EE5-93A1-911F8809EAB5}">
      <dsp:nvSpPr>
        <dsp:cNvPr id="0" name=""/>
        <dsp:cNvSpPr/>
      </dsp:nvSpPr>
      <dsp:spPr>
        <a:xfrm>
          <a:off x="3464745" y="2728255"/>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16.63%</a:t>
          </a:r>
        </a:p>
      </dsp:txBody>
      <dsp:txXfrm>
        <a:off x="3787578" y="2728255"/>
        <a:ext cx="968499" cy="645666"/>
      </dsp:txXfrm>
    </dsp:sp>
    <dsp:sp modelId="{86BDE5DD-6D0C-4F1B-8FF4-73DB6CBC77DD}">
      <dsp:nvSpPr>
        <dsp:cNvPr id="0" name=""/>
        <dsp:cNvSpPr/>
      </dsp:nvSpPr>
      <dsp:spPr>
        <a:xfrm>
          <a:off x="384606" y="3548951"/>
          <a:ext cx="1944777" cy="777911"/>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PEG</a:t>
          </a:r>
        </a:p>
      </dsp:txBody>
      <dsp:txXfrm>
        <a:off x="773562" y="3548951"/>
        <a:ext cx="1166866" cy="777911"/>
      </dsp:txXfrm>
    </dsp:sp>
    <dsp:sp modelId="{BDF7F919-2FCE-4FC8-8F70-4D9B39CF80EB}">
      <dsp:nvSpPr>
        <dsp:cNvPr id="0" name=""/>
        <dsp:cNvSpPr/>
      </dsp:nvSpPr>
      <dsp:spPr>
        <a:xfrm>
          <a:off x="2076563" y="3615073"/>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0.87</a:t>
          </a:r>
        </a:p>
      </dsp:txBody>
      <dsp:txXfrm>
        <a:off x="2399396" y="3615073"/>
        <a:ext cx="968499" cy="645666"/>
      </dsp:txXfrm>
    </dsp:sp>
    <dsp:sp modelId="{92466F7A-9F52-4D25-8ED0-5F86A9E78AAC}">
      <dsp:nvSpPr>
        <dsp:cNvPr id="0" name=""/>
        <dsp:cNvSpPr/>
      </dsp:nvSpPr>
      <dsp:spPr>
        <a:xfrm>
          <a:off x="3464745" y="3615073"/>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1.20</a:t>
          </a:r>
        </a:p>
      </dsp:txBody>
      <dsp:txXfrm>
        <a:off x="3787578" y="3615073"/>
        <a:ext cx="968499" cy="645666"/>
      </dsp:txXfrm>
    </dsp:sp>
    <dsp:sp modelId="{5F6C58FB-C10F-4021-A1F8-DAAB5D2C6382}">
      <dsp:nvSpPr>
        <dsp:cNvPr id="0" name=""/>
        <dsp:cNvSpPr/>
      </dsp:nvSpPr>
      <dsp:spPr>
        <a:xfrm>
          <a:off x="384606" y="4435769"/>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Debt/ Equity </a:t>
          </a:r>
        </a:p>
      </dsp:txBody>
      <dsp:txXfrm>
        <a:off x="773562" y="4435769"/>
        <a:ext cx="1166866" cy="777911"/>
      </dsp:txXfrm>
    </dsp:sp>
    <dsp:sp modelId="{0C59FC2A-F597-4047-84FE-899A6A74A0D1}">
      <dsp:nvSpPr>
        <dsp:cNvPr id="0" name=""/>
        <dsp:cNvSpPr/>
      </dsp:nvSpPr>
      <dsp:spPr>
        <a:xfrm>
          <a:off x="2076563" y="4501892"/>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0.19</a:t>
          </a:r>
        </a:p>
      </dsp:txBody>
      <dsp:txXfrm>
        <a:off x="2399396" y="4501892"/>
        <a:ext cx="968499" cy="645666"/>
      </dsp:txXfrm>
    </dsp:sp>
    <dsp:sp modelId="{B3D039EC-05A1-405B-9B3F-F15BCA2C1D6A}">
      <dsp:nvSpPr>
        <dsp:cNvPr id="0" name=""/>
        <dsp:cNvSpPr/>
      </dsp:nvSpPr>
      <dsp:spPr>
        <a:xfrm>
          <a:off x="3464745" y="4501892"/>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0.37</a:t>
          </a:r>
        </a:p>
      </dsp:txBody>
      <dsp:txXfrm>
        <a:off x="3787578" y="4501892"/>
        <a:ext cx="968499" cy="6456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384606" y="1676"/>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773562" y="1676"/>
        <a:ext cx="1166866" cy="777911"/>
      </dsp:txXfrm>
    </dsp:sp>
    <dsp:sp modelId="{F5983728-5D0F-4338-BBC3-56205E5C0D81}">
      <dsp:nvSpPr>
        <dsp:cNvPr id="0" name=""/>
        <dsp:cNvSpPr/>
      </dsp:nvSpPr>
      <dsp:spPr>
        <a:xfrm>
          <a:off x="2076563" y="67799"/>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399396" y="67799"/>
        <a:ext cx="968499" cy="645666"/>
      </dsp:txXfrm>
    </dsp:sp>
    <dsp:sp modelId="{51EC903C-8A60-4649-A668-B2BB21BAB01A}">
      <dsp:nvSpPr>
        <dsp:cNvPr id="0" name=""/>
        <dsp:cNvSpPr/>
      </dsp:nvSpPr>
      <dsp:spPr>
        <a:xfrm>
          <a:off x="3464745" y="67799"/>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HCKT</a:t>
          </a:r>
        </a:p>
      </dsp:txBody>
      <dsp:txXfrm>
        <a:off x="3787578" y="67799"/>
        <a:ext cx="968499" cy="645666"/>
      </dsp:txXfrm>
    </dsp:sp>
    <dsp:sp modelId="{EADC5FA9-716F-4CFA-A6E2-51C639E7D755}">
      <dsp:nvSpPr>
        <dsp:cNvPr id="0" name=""/>
        <dsp:cNvSpPr/>
      </dsp:nvSpPr>
      <dsp:spPr>
        <a:xfrm>
          <a:off x="384606" y="888495"/>
          <a:ext cx="1944777" cy="777911"/>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Revenue Growth</a:t>
          </a:r>
          <a:endParaRPr lang="en-US" sz="1600" kern="1200" dirty="0">
            <a:solidFill>
              <a:schemeClr val="tx1">
                <a:lumMod val="65000"/>
                <a:lumOff val="35000"/>
              </a:schemeClr>
            </a:solidFill>
            <a:latin typeface="Arial" charset="0"/>
            <a:ea typeface="Arial" charset="0"/>
            <a:cs typeface="Arial" charset="0"/>
          </a:endParaRPr>
        </a:p>
      </dsp:txBody>
      <dsp:txXfrm>
        <a:off x="773562" y="888495"/>
        <a:ext cx="1166866" cy="777911"/>
      </dsp:txXfrm>
    </dsp:sp>
    <dsp:sp modelId="{541E66C2-FE8D-4A85-8F9E-9DE0F5E1BB1D}">
      <dsp:nvSpPr>
        <dsp:cNvPr id="0" name=""/>
        <dsp:cNvSpPr/>
      </dsp:nvSpPr>
      <dsp:spPr>
        <a:xfrm>
          <a:off x="2061612" y="964160"/>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12.0%</a:t>
          </a:r>
        </a:p>
      </dsp:txBody>
      <dsp:txXfrm>
        <a:off x="2384445" y="964160"/>
        <a:ext cx="968499" cy="645666"/>
      </dsp:txXfrm>
    </dsp:sp>
    <dsp:sp modelId="{87A28677-5C43-4E41-83BA-D91394607A64}">
      <dsp:nvSpPr>
        <dsp:cNvPr id="0" name=""/>
        <dsp:cNvSpPr/>
      </dsp:nvSpPr>
      <dsp:spPr>
        <a:xfrm>
          <a:off x="3464745" y="954617"/>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6.7%</a:t>
          </a:r>
        </a:p>
      </dsp:txBody>
      <dsp:txXfrm>
        <a:off x="3787578" y="954617"/>
        <a:ext cx="968499" cy="645666"/>
      </dsp:txXfrm>
    </dsp:sp>
    <dsp:sp modelId="{E141E35C-DBF6-4E91-9ACF-C2798F26A2DD}">
      <dsp:nvSpPr>
        <dsp:cNvPr id="0" name=""/>
        <dsp:cNvSpPr/>
      </dsp:nvSpPr>
      <dsp:spPr>
        <a:xfrm>
          <a:off x="384606" y="1775314"/>
          <a:ext cx="1944777" cy="77791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5 years of CAGR</a:t>
          </a:r>
          <a:endParaRPr lang="en-US" sz="1600" kern="1200" dirty="0">
            <a:solidFill>
              <a:schemeClr val="tx1">
                <a:lumMod val="65000"/>
                <a:lumOff val="35000"/>
              </a:schemeClr>
            </a:solidFill>
            <a:latin typeface="Arial" charset="0"/>
            <a:ea typeface="Arial" charset="0"/>
            <a:cs typeface="Arial" charset="0"/>
          </a:endParaRPr>
        </a:p>
      </dsp:txBody>
      <dsp:txXfrm>
        <a:off x="773562" y="1775314"/>
        <a:ext cx="1166866" cy="777911"/>
      </dsp:txXfrm>
    </dsp:sp>
    <dsp:sp modelId="{013CD3C3-7AD8-411F-8A7C-69BEA1DA9A5D}">
      <dsp:nvSpPr>
        <dsp:cNvPr id="0" name=""/>
        <dsp:cNvSpPr/>
      </dsp:nvSpPr>
      <dsp:spPr>
        <a:xfrm>
          <a:off x="2076563" y="1841436"/>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9.3%</a:t>
          </a:r>
        </a:p>
      </dsp:txBody>
      <dsp:txXfrm>
        <a:off x="2399396" y="1841436"/>
        <a:ext cx="968499" cy="645666"/>
      </dsp:txXfrm>
    </dsp:sp>
    <dsp:sp modelId="{49D29610-DD67-4E9D-97A4-9730C769C272}">
      <dsp:nvSpPr>
        <dsp:cNvPr id="0" name=""/>
        <dsp:cNvSpPr/>
      </dsp:nvSpPr>
      <dsp:spPr>
        <a:xfrm>
          <a:off x="3464745" y="1841436"/>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7.5%</a:t>
          </a:r>
        </a:p>
      </dsp:txBody>
      <dsp:txXfrm>
        <a:off x="3787578" y="1841436"/>
        <a:ext cx="968499" cy="645666"/>
      </dsp:txXfrm>
    </dsp:sp>
    <dsp:sp modelId="{FE41520E-6886-47EF-88A6-3D890CBA4F29}">
      <dsp:nvSpPr>
        <dsp:cNvPr id="0" name=""/>
        <dsp:cNvSpPr/>
      </dsp:nvSpPr>
      <dsp:spPr>
        <a:xfrm>
          <a:off x="384606" y="2662132"/>
          <a:ext cx="1944777" cy="777911"/>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ROE</a:t>
          </a:r>
        </a:p>
      </dsp:txBody>
      <dsp:txXfrm>
        <a:off x="773562" y="2662132"/>
        <a:ext cx="1166866" cy="777911"/>
      </dsp:txXfrm>
    </dsp:sp>
    <dsp:sp modelId="{3A980F5A-4466-452B-B914-3A9D26E3C528}">
      <dsp:nvSpPr>
        <dsp:cNvPr id="0" name=""/>
        <dsp:cNvSpPr/>
      </dsp:nvSpPr>
      <dsp:spPr>
        <a:xfrm>
          <a:off x="2076563" y="2728255"/>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14.3%</a:t>
          </a:r>
        </a:p>
      </dsp:txBody>
      <dsp:txXfrm>
        <a:off x="2399396" y="2728255"/>
        <a:ext cx="968499" cy="645666"/>
      </dsp:txXfrm>
    </dsp:sp>
    <dsp:sp modelId="{507D1F77-52C9-4EE5-93A1-911F8809EAB5}">
      <dsp:nvSpPr>
        <dsp:cNvPr id="0" name=""/>
        <dsp:cNvSpPr/>
      </dsp:nvSpPr>
      <dsp:spPr>
        <a:xfrm>
          <a:off x="3464745" y="2728255"/>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25.5%</a:t>
          </a:r>
        </a:p>
      </dsp:txBody>
      <dsp:txXfrm>
        <a:off x="3787578" y="2728255"/>
        <a:ext cx="968499" cy="645666"/>
      </dsp:txXfrm>
    </dsp:sp>
    <dsp:sp modelId="{86BDE5DD-6D0C-4F1B-8FF4-73DB6CBC77DD}">
      <dsp:nvSpPr>
        <dsp:cNvPr id="0" name=""/>
        <dsp:cNvSpPr/>
      </dsp:nvSpPr>
      <dsp:spPr>
        <a:xfrm>
          <a:off x="384606" y="3548951"/>
          <a:ext cx="1944777" cy="777911"/>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PEG</a:t>
          </a:r>
        </a:p>
      </dsp:txBody>
      <dsp:txXfrm>
        <a:off x="773562" y="3548951"/>
        <a:ext cx="1166866" cy="777911"/>
      </dsp:txXfrm>
    </dsp:sp>
    <dsp:sp modelId="{BDF7F919-2FCE-4FC8-8F70-4D9B39CF80EB}">
      <dsp:nvSpPr>
        <dsp:cNvPr id="0" name=""/>
        <dsp:cNvSpPr/>
      </dsp:nvSpPr>
      <dsp:spPr>
        <a:xfrm>
          <a:off x="2076563" y="3615073"/>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399396" y="3615073"/>
        <a:ext cx="968499" cy="645666"/>
      </dsp:txXfrm>
    </dsp:sp>
    <dsp:sp modelId="{92466F7A-9F52-4D25-8ED0-5F86A9E78AAC}">
      <dsp:nvSpPr>
        <dsp:cNvPr id="0" name=""/>
        <dsp:cNvSpPr/>
      </dsp:nvSpPr>
      <dsp:spPr>
        <a:xfrm>
          <a:off x="3464745" y="3615073"/>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0.9</a:t>
          </a:r>
        </a:p>
      </dsp:txBody>
      <dsp:txXfrm>
        <a:off x="3787578" y="3615073"/>
        <a:ext cx="968499" cy="645666"/>
      </dsp:txXfrm>
    </dsp:sp>
    <dsp:sp modelId="{5F6C58FB-C10F-4021-A1F8-DAAB5D2C6382}">
      <dsp:nvSpPr>
        <dsp:cNvPr id="0" name=""/>
        <dsp:cNvSpPr/>
      </dsp:nvSpPr>
      <dsp:spPr>
        <a:xfrm>
          <a:off x="384606" y="4435769"/>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Debt/ Equity </a:t>
          </a:r>
        </a:p>
      </dsp:txBody>
      <dsp:txXfrm>
        <a:off x="773562" y="4435769"/>
        <a:ext cx="1166866" cy="777911"/>
      </dsp:txXfrm>
    </dsp:sp>
    <dsp:sp modelId="{0C59FC2A-F597-4047-84FE-899A6A74A0D1}">
      <dsp:nvSpPr>
        <dsp:cNvPr id="0" name=""/>
        <dsp:cNvSpPr/>
      </dsp:nvSpPr>
      <dsp:spPr>
        <a:xfrm>
          <a:off x="2076563" y="4501892"/>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1.3</a:t>
          </a:r>
        </a:p>
      </dsp:txBody>
      <dsp:txXfrm>
        <a:off x="2399396" y="4501892"/>
        <a:ext cx="968499" cy="645666"/>
      </dsp:txXfrm>
    </dsp:sp>
    <dsp:sp modelId="{B3D039EC-05A1-405B-9B3F-F15BCA2C1D6A}">
      <dsp:nvSpPr>
        <dsp:cNvPr id="0" name=""/>
        <dsp:cNvSpPr/>
      </dsp:nvSpPr>
      <dsp:spPr>
        <a:xfrm>
          <a:off x="3464745" y="4501892"/>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0.1</a:t>
          </a:r>
        </a:p>
      </dsp:txBody>
      <dsp:txXfrm>
        <a:off x="3787578" y="4501892"/>
        <a:ext cx="968499" cy="6456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384606" y="1676"/>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773562" y="1676"/>
        <a:ext cx="1166866" cy="777911"/>
      </dsp:txXfrm>
    </dsp:sp>
    <dsp:sp modelId="{F5983728-5D0F-4338-BBC3-56205E5C0D81}">
      <dsp:nvSpPr>
        <dsp:cNvPr id="0" name=""/>
        <dsp:cNvSpPr/>
      </dsp:nvSpPr>
      <dsp:spPr>
        <a:xfrm>
          <a:off x="2076563" y="67799"/>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399396" y="67799"/>
        <a:ext cx="968499" cy="645666"/>
      </dsp:txXfrm>
    </dsp:sp>
    <dsp:sp modelId="{51EC903C-8A60-4649-A668-B2BB21BAB01A}">
      <dsp:nvSpPr>
        <dsp:cNvPr id="0" name=""/>
        <dsp:cNvSpPr/>
      </dsp:nvSpPr>
      <dsp:spPr>
        <a:xfrm>
          <a:off x="3464745" y="67799"/>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UBNT</a:t>
          </a:r>
        </a:p>
      </dsp:txBody>
      <dsp:txXfrm>
        <a:off x="3787578" y="67799"/>
        <a:ext cx="968499" cy="645666"/>
      </dsp:txXfrm>
    </dsp:sp>
    <dsp:sp modelId="{EADC5FA9-716F-4CFA-A6E2-51C639E7D755}">
      <dsp:nvSpPr>
        <dsp:cNvPr id="0" name=""/>
        <dsp:cNvSpPr/>
      </dsp:nvSpPr>
      <dsp:spPr>
        <a:xfrm>
          <a:off x="384606" y="888495"/>
          <a:ext cx="1944777" cy="777911"/>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Revenue Growth</a:t>
          </a:r>
          <a:endParaRPr lang="en-US" sz="1600" kern="1200" dirty="0">
            <a:solidFill>
              <a:schemeClr val="tx1">
                <a:lumMod val="65000"/>
                <a:lumOff val="35000"/>
              </a:schemeClr>
            </a:solidFill>
            <a:latin typeface="Arial" charset="0"/>
            <a:ea typeface="Arial" charset="0"/>
            <a:cs typeface="Arial" charset="0"/>
          </a:endParaRPr>
        </a:p>
      </dsp:txBody>
      <dsp:txXfrm>
        <a:off x="773562" y="888495"/>
        <a:ext cx="1166866" cy="777911"/>
      </dsp:txXfrm>
    </dsp:sp>
    <dsp:sp modelId="{541E66C2-FE8D-4A85-8F9E-9DE0F5E1BB1D}">
      <dsp:nvSpPr>
        <dsp:cNvPr id="0" name=""/>
        <dsp:cNvSpPr/>
      </dsp:nvSpPr>
      <dsp:spPr>
        <a:xfrm>
          <a:off x="2061612" y="964160"/>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12.2%</a:t>
          </a:r>
        </a:p>
      </dsp:txBody>
      <dsp:txXfrm>
        <a:off x="2384445" y="964160"/>
        <a:ext cx="968499" cy="645666"/>
      </dsp:txXfrm>
    </dsp:sp>
    <dsp:sp modelId="{87A28677-5C43-4E41-83BA-D91394607A64}">
      <dsp:nvSpPr>
        <dsp:cNvPr id="0" name=""/>
        <dsp:cNvSpPr/>
      </dsp:nvSpPr>
      <dsp:spPr>
        <a:xfrm>
          <a:off x="3464745" y="954617"/>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27.6%</a:t>
          </a:r>
        </a:p>
      </dsp:txBody>
      <dsp:txXfrm>
        <a:off x="3787578" y="954617"/>
        <a:ext cx="968499" cy="645666"/>
      </dsp:txXfrm>
    </dsp:sp>
    <dsp:sp modelId="{E141E35C-DBF6-4E91-9ACF-C2798F26A2DD}">
      <dsp:nvSpPr>
        <dsp:cNvPr id="0" name=""/>
        <dsp:cNvSpPr/>
      </dsp:nvSpPr>
      <dsp:spPr>
        <a:xfrm>
          <a:off x="384606" y="1775314"/>
          <a:ext cx="1944777" cy="77791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5 years of CAGR</a:t>
          </a:r>
          <a:endParaRPr lang="en-US" sz="1600" kern="1200" dirty="0">
            <a:solidFill>
              <a:schemeClr val="tx1">
                <a:lumMod val="65000"/>
                <a:lumOff val="35000"/>
              </a:schemeClr>
            </a:solidFill>
            <a:latin typeface="Arial" charset="0"/>
            <a:ea typeface="Arial" charset="0"/>
            <a:cs typeface="Arial" charset="0"/>
          </a:endParaRPr>
        </a:p>
      </dsp:txBody>
      <dsp:txXfrm>
        <a:off x="773562" y="1775314"/>
        <a:ext cx="1166866" cy="777911"/>
      </dsp:txXfrm>
    </dsp:sp>
    <dsp:sp modelId="{013CD3C3-7AD8-411F-8A7C-69BEA1DA9A5D}">
      <dsp:nvSpPr>
        <dsp:cNvPr id="0" name=""/>
        <dsp:cNvSpPr/>
      </dsp:nvSpPr>
      <dsp:spPr>
        <a:xfrm>
          <a:off x="2076563" y="1841436"/>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9.0%</a:t>
          </a:r>
        </a:p>
      </dsp:txBody>
      <dsp:txXfrm>
        <a:off x="2399396" y="1841436"/>
        <a:ext cx="968499" cy="645666"/>
      </dsp:txXfrm>
    </dsp:sp>
    <dsp:sp modelId="{49D29610-DD67-4E9D-97A4-9730C769C272}">
      <dsp:nvSpPr>
        <dsp:cNvPr id="0" name=""/>
        <dsp:cNvSpPr/>
      </dsp:nvSpPr>
      <dsp:spPr>
        <a:xfrm>
          <a:off x="3464745" y="1841436"/>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27.5%</a:t>
          </a:r>
        </a:p>
      </dsp:txBody>
      <dsp:txXfrm>
        <a:off x="3787578" y="1841436"/>
        <a:ext cx="968499" cy="645666"/>
      </dsp:txXfrm>
    </dsp:sp>
    <dsp:sp modelId="{FE41520E-6886-47EF-88A6-3D890CBA4F29}">
      <dsp:nvSpPr>
        <dsp:cNvPr id="0" name=""/>
        <dsp:cNvSpPr/>
      </dsp:nvSpPr>
      <dsp:spPr>
        <a:xfrm>
          <a:off x="384606" y="2662132"/>
          <a:ext cx="1944777" cy="777911"/>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ROE</a:t>
          </a:r>
        </a:p>
      </dsp:txBody>
      <dsp:txXfrm>
        <a:off x="773562" y="2662132"/>
        <a:ext cx="1166866" cy="777911"/>
      </dsp:txXfrm>
    </dsp:sp>
    <dsp:sp modelId="{3A980F5A-4466-452B-B914-3A9D26E3C528}">
      <dsp:nvSpPr>
        <dsp:cNvPr id="0" name=""/>
        <dsp:cNvSpPr/>
      </dsp:nvSpPr>
      <dsp:spPr>
        <a:xfrm>
          <a:off x="2076563" y="2728255"/>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7.4%</a:t>
          </a:r>
        </a:p>
      </dsp:txBody>
      <dsp:txXfrm>
        <a:off x="2399396" y="2728255"/>
        <a:ext cx="968499" cy="645666"/>
      </dsp:txXfrm>
    </dsp:sp>
    <dsp:sp modelId="{507D1F77-52C9-4EE5-93A1-911F8809EAB5}">
      <dsp:nvSpPr>
        <dsp:cNvPr id="0" name=""/>
        <dsp:cNvSpPr/>
      </dsp:nvSpPr>
      <dsp:spPr>
        <a:xfrm>
          <a:off x="3464745" y="2728255"/>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52.2%</a:t>
          </a:r>
        </a:p>
      </dsp:txBody>
      <dsp:txXfrm>
        <a:off x="3787578" y="2728255"/>
        <a:ext cx="968499" cy="645666"/>
      </dsp:txXfrm>
    </dsp:sp>
    <dsp:sp modelId="{86BDE5DD-6D0C-4F1B-8FF4-73DB6CBC77DD}">
      <dsp:nvSpPr>
        <dsp:cNvPr id="0" name=""/>
        <dsp:cNvSpPr/>
      </dsp:nvSpPr>
      <dsp:spPr>
        <a:xfrm>
          <a:off x="384606" y="3548951"/>
          <a:ext cx="1944777" cy="777911"/>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PEG</a:t>
          </a:r>
        </a:p>
      </dsp:txBody>
      <dsp:txXfrm>
        <a:off x="773562" y="3548951"/>
        <a:ext cx="1166866" cy="777911"/>
      </dsp:txXfrm>
    </dsp:sp>
    <dsp:sp modelId="{BDF7F919-2FCE-4FC8-8F70-4D9B39CF80EB}">
      <dsp:nvSpPr>
        <dsp:cNvPr id="0" name=""/>
        <dsp:cNvSpPr/>
      </dsp:nvSpPr>
      <dsp:spPr>
        <a:xfrm>
          <a:off x="2076563" y="3615073"/>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399396" y="3615073"/>
        <a:ext cx="968499" cy="645666"/>
      </dsp:txXfrm>
    </dsp:sp>
    <dsp:sp modelId="{92466F7A-9F52-4D25-8ED0-5F86A9E78AAC}">
      <dsp:nvSpPr>
        <dsp:cNvPr id="0" name=""/>
        <dsp:cNvSpPr/>
      </dsp:nvSpPr>
      <dsp:spPr>
        <a:xfrm>
          <a:off x="3464745" y="3615073"/>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0.7</a:t>
          </a:r>
        </a:p>
      </dsp:txBody>
      <dsp:txXfrm>
        <a:off x="3787578" y="3615073"/>
        <a:ext cx="968499" cy="645666"/>
      </dsp:txXfrm>
    </dsp:sp>
    <dsp:sp modelId="{5F6C58FB-C10F-4021-A1F8-DAAB5D2C6382}">
      <dsp:nvSpPr>
        <dsp:cNvPr id="0" name=""/>
        <dsp:cNvSpPr/>
      </dsp:nvSpPr>
      <dsp:spPr>
        <a:xfrm>
          <a:off x="384606" y="4435769"/>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Debt/ Equity </a:t>
          </a:r>
        </a:p>
      </dsp:txBody>
      <dsp:txXfrm>
        <a:off x="773562" y="4435769"/>
        <a:ext cx="1166866" cy="777911"/>
      </dsp:txXfrm>
    </dsp:sp>
    <dsp:sp modelId="{0C59FC2A-F597-4047-84FE-899A6A74A0D1}">
      <dsp:nvSpPr>
        <dsp:cNvPr id="0" name=""/>
        <dsp:cNvSpPr/>
      </dsp:nvSpPr>
      <dsp:spPr>
        <a:xfrm>
          <a:off x="2076563" y="4501892"/>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0.5</a:t>
          </a:r>
        </a:p>
      </dsp:txBody>
      <dsp:txXfrm>
        <a:off x="2399396" y="4501892"/>
        <a:ext cx="968499" cy="645666"/>
      </dsp:txXfrm>
    </dsp:sp>
    <dsp:sp modelId="{B3D039EC-05A1-405B-9B3F-F15BCA2C1D6A}">
      <dsp:nvSpPr>
        <dsp:cNvPr id="0" name=""/>
        <dsp:cNvSpPr/>
      </dsp:nvSpPr>
      <dsp:spPr>
        <a:xfrm>
          <a:off x="3464745" y="4501892"/>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0.4</a:t>
          </a:r>
        </a:p>
      </dsp:txBody>
      <dsp:txXfrm>
        <a:off x="3787578" y="4501892"/>
        <a:ext cx="968499" cy="6456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7471-54A8-42C5-819C-B92A87390E22}">
      <dsp:nvSpPr>
        <dsp:cNvPr id="0" name=""/>
        <dsp:cNvSpPr/>
      </dsp:nvSpPr>
      <dsp:spPr>
        <a:xfrm>
          <a:off x="384606" y="1676"/>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Buy Criteria</a:t>
          </a:r>
        </a:p>
      </dsp:txBody>
      <dsp:txXfrm>
        <a:off x="773562" y="1676"/>
        <a:ext cx="1166866" cy="777911"/>
      </dsp:txXfrm>
    </dsp:sp>
    <dsp:sp modelId="{F5983728-5D0F-4338-BBC3-56205E5C0D81}">
      <dsp:nvSpPr>
        <dsp:cNvPr id="0" name=""/>
        <dsp:cNvSpPr/>
      </dsp:nvSpPr>
      <dsp:spPr>
        <a:xfrm>
          <a:off x="2076563" y="67799"/>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Industry Average </a:t>
          </a:r>
        </a:p>
      </dsp:txBody>
      <dsp:txXfrm>
        <a:off x="2399396" y="67799"/>
        <a:ext cx="968499" cy="645666"/>
      </dsp:txXfrm>
    </dsp:sp>
    <dsp:sp modelId="{51EC903C-8A60-4649-A668-B2BB21BAB01A}">
      <dsp:nvSpPr>
        <dsp:cNvPr id="0" name=""/>
        <dsp:cNvSpPr/>
      </dsp:nvSpPr>
      <dsp:spPr>
        <a:xfrm>
          <a:off x="3464745" y="67799"/>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BMY</a:t>
          </a:r>
        </a:p>
      </dsp:txBody>
      <dsp:txXfrm>
        <a:off x="3787578" y="67799"/>
        <a:ext cx="968499" cy="645666"/>
      </dsp:txXfrm>
    </dsp:sp>
    <dsp:sp modelId="{EADC5FA9-716F-4CFA-A6E2-51C639E7D755}">
      <dsp:nvSpPr>
        <dsp:cNvPr id="0" name=""/>
        <dsp:cNvSpPr/>
      </dsp:nvSpPr>
      <dsp:spPr>
        <a:xfrm>
          <a:off x="384606" y="888495"/>
          <a:ext cx="1944777" cy="777911"/>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Revenue Growth</a:t>
          </a:r>
          <a:endParaRPr lang="en-US" sz="1600" kern="1200" dirty="0">
            <a:solidFill>
              <a:schemeClr val="tx1">
                <a:lumMod val="65000"/>
                <a:lumOff val="35000"/>
              </a:schemeClr>
            </a:solidFill>
            <a:latin typeface="Arial" charset="0"/>
            <a:ea typeface="Arial" charset="0"/>
            <a:cs typeface="Arial" charset="0"/>
          </a:endParaRPr>
        </a:p>
      </dsp:txBody>
      <dsp:txXfrm>
        <a:off x="773562" y="888495"/>
        <a:ext cx="1166866" cy="777911"/>
      </dsp:txXfrm>
    </dsp:sp>
    <dsp:sp modelId="{541E66C2-FE8D-4A85-8F9E-9DE0F5E1BB1D}">
      <dsp:nvSpPr>
        <dsp:cNvPr id="0" name=""/>
        <dsp:cNvSpPr/>
      </dsp:nvSpPr>
      <dsp:spPr>
        <a:xfrm>
          <a:off x="2061612" y="964160"/>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-1.6%</a:t>
          </a:r>
        </a:p>
      </dsp:txBody>
      <dsp:txXfrm>
        <a:off x="2384445" y="964160"/>
        <a:ext cx="968499" cy="645666"/>
      </dsp:txXfrm>
    </dsp:sp>
    <dsp:sp modelId="{87A28677-5C43-4E41-83BA-D91394607A64}">
      <dsp:nvSpPr>
        <dsp:cNvPr id="0" name=""/>
        <dsp:cNvSpPr/>
      </dsp:nvSpPr>
      <dsp:spPr>
        <a:xfrm>
          <a:off x="3464745" y="954617"/>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5.8%</a:t>
          </a:r>
        </a:p>
      </dsp:txBody>
      <dsp:txXfrm>
        <a:off x="3787578" y="954617"/>
        <a:ext cx="968499" cy="645666"/>
      </dsp:txXfrm>
    </dsp:sp>
    <dsp:sp modelId="{E141E35C-DBF6-4E91-9ACF-C2798F26A2DD}">
      <dsp:nvSpPr>
        <dsp:cNvPr id="0" name=""/>
        <dsp:cNvSpPr/>
      </dsp:nvSpPr>
      <dsp:spPr>
        <a:xfrm>
          <a:off x="384606" y="1775314"/>
          <a:ext cx="1944777" cy="77791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dirty="0">
              <a:solidFill>
                <a:schemeClr val="tx1">
                  <a:lumMod val="65000"/>
                  <a:lumOff val="35000"/>
                </a:schemeClr>
              </a:solidFill>
              <a:effectLst/>
              <a:latin typeface="Arial" charset="0"/>
              <a:ea typeface="Arial" charset="0"/>
              <a:cs typeface="Arial" charset="0"/>
            </a:rPr>
            <a:t>5 years of CAGR</a:t>
          </a:r>
          <a:endParaRPr lang="en-US" sz="1600" kern="1200" dirty="0">
            <a:solidFill>
              <a:schemeClr val="tx1">
                <a:lumMod val="65000"/>
                <a:lumOff val="35000"/>
              </a:schemeClr>
            </a:solidFill>
            <a:latin typeface="Arial" charset="0"/>
            <a:ea typeface="Arial" charset="0"/>
            <a:cs typeface="Arial" charset="0"/>
          </a:endParaRPr>
        </a:p>
      </dsp:txBody>
      <dsp:txXfrm>
        <a:off x="773562" y="1775314"/>
        <a:ext cx="1166866" cy="777911"/>
      </dsp:txXfrm>
    </dsp:sp>
    <dsp:sp modelId="{013CD3C3-7AD8-411F-8A7C-69BEA1DA9A5D}">
      <dsp:nvSpPr>
        <dsp:cNvPr id="0" name=""/>
        <dsp:cNvSpPr/>
      </dsp:nvSpPr>
      <dsp:spPr>
        <a:xfrm>
          <a:off x="2076563" y="1841436"/>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13.0%</a:t>
          </a:r>
        </a:p>
      </dsp:txBody>
      <dsp:txXfrm>
        <a:off x="2399396" y="1841436"/>
        <a:ext cx="968499" cy="645666"/>
      </dsp:txXfrm>
    </dsp:sp>
    <dsp:sp modelId="{49D29610-DD67-4E9D-97A4-9730C769C272}">
      <dsp:nvSpPr>
        <dsp:cNvPr id="0" name=""/>
        <dsp:cNvSpPr/>
      </dsp:nvSpPr>
      <dsp:spPr>
        <a:xfrm>
          <a:off x="3464745" y="1841436"/>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11.8%</a:t>
          </a:r>
        </a:p>
      </dsp:txBody>
      <dsp:txXfrm>
        <a:off x="3787578" y="1841436"/>
        <a:ext cx="968499" cy="645666"/>
      </dsp:txXfrm>
    </dsp:sp>
    <dsp:sp modelId="{FE41520E-6886-47EF-88A6-3D890CBA4F29}">
      <dsp:nvSpPr>
        <dsp:cNvPr id="0" name=""/>
        <dsp:cNvSpPr/>
      </dsp:nvSpPr>
      <dsp:spPr>
        <a:xfrm>
          <a:off x="384606" y="2662132"/>
          <a:ext cx="1944777" cy="777911"/>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ROE</a:t>
          </a:r>
        </a:p>
      </dsp:txBody>
      <dsp:txXfrm>
        <a:off x="773562" y="2662132"/>
        <a:ext cx="1166866" cy="777911"/>
      </dsp:txXfrm>
    </dsp:sp>
    <dsp:sp modelId="{3A980F5A-4466-452B-B914-3A9D26E3C528}">
      <dsp:nvSpPr>
        <dsp:cNvPr id="0" name=""/>
        <dsp:cNvSpPr/>
      </dsp:nvSpPr>
      <dsp:spPr>
        <a:xfrm>
          <a:off x="2076563" y="2728255"/>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16.2%</a:t>
          </a:r>
        </a:p>
      </dsp:txBody>
      <dsp:txXfrm>
        <a:off x="2399396" y="2728255"/>
        <a:ext cx="968499" cy="645666"/>
      </dsp:txXfrm>
    </dsp:sp>
    <dsp:sp modelId="{507D1F77-52C9-4EE5-93A1-911F8809EAB5}">
      <dsp:nvSpPr>
        <dsp:cNvPr id="0" name=""/>
        <dsp:cNvSpPr/>
      </dsp:nvSpPr>
      <dsp:spPr>
        <a:xfrm>
          <a:off x="3464745" y="2728255"/>
          <a:ext cx="1614165" cy="64566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33.6%</a:t>
          </a:r>
        </a:p>
      </dsp:txBody>
      <dsp:txXfrm>
        <a:off x="3787578" y="2728255"/>
        <a:ext cx="968499" cy="645666"/>
      </dsp:txXfrm>
    </dsp:sp>
    <dsp:sp modelId="{86BDE5DD-6D0C-4F1B-8FF4-73DB6CBC77DD}">
      <dsp:nvSpPr>
        <dsp:cNvPr id="0" name=""/>
        <dsp:cNvSpPr/>
      </dsp:nvSpPr>
      <dsp:spPr>
        <a:xfrm>
          <a:off x="384606" y="3548951"/>
          <a:ext cx="1944777" cy="777911"/>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PEG</a:t>
          </a:r>
        </a:p>
      </dsp:txBody>
      <dsp:txXfrm>
        <a:off x="773562" y="3548951"/>
        <a:ext cx="1166866" cy="777911"/>
      </dsp:txXfrm>
    </dsp:sp>
    <dsp:sp modelId="{BDF7F919-2FCE-4FC8-8F70-4D9B39CF80EB}">
      <dsp:nvSpPr>
        <dsp:cNvPr id="0" name=""/>
        <dsp:cNvSpPr/>
      </dsp:nvSpPr>
      <dsp:spPr>
        <a:xfrm>
          <a:off x="2076563" y="3615073"/>
          <a:ext cx="1614165" cy="64566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a:t>
          </a:r>
        </a:p>
      </dsp:txBody>
      <dsp:txXfrm>
        <a:off x="2399396" y="3615073"/>
        <a:ext cx="968499" cy="645666"/>
      </dsp:txXfrm>
    </dsp:sp>
    <dsp:sp modelId="{92466F7A-9F52-4D25-8ED0-5F86A9E78AAC}">
      <dsp:nvSpPr>
        <dsp:cNvPr id="0" name=""/>
        <dsp:cNvSpPr/>
      </dsp:nvSpPr>
      <dsp:spPr>
        <a:xfrm>
          <a:off x="3464745" y="3615073"/>
          <a:ext cx="1614165" cy="645666"/>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1.4</a:t>
          </a:r>
        </a:p>
      </dsp:txBody>
      <dsp:txXfrm>
        <a:off x="3787578" y="3615073"/>
        <a:ext cx="968499" cy="645666"/>
      </dsp:txXfrm>
    </dsp:sp>
    <dsp:sp modelId="{5F6C58FB-C10F-4021-A1F8-DAAB5D2C6382}">
      <dsp:nvSpPr>
        <dsp:cNvPr id="0" name=""/>
        <dsp:cNvSpPr/>
      </dsp:nvSpPr>
      <dsp:spPr>
        <a:xfrm>
          <a:off x="384606" y="4435769"/>
          <a:ext cx="1944777" cy="77791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Debt/ Equity </a:t>
          </a:r>
        </a:p>
      </dsp:txBody>
      <dsp:txXfrm>
        <a:off x="773562" y="4435769"/>
        <a:ext cx="1166866" cy="777911"/>
      </dsp:txXfrm>
    </dsp:sp>
    <dsp:sp modelId="{0C59FC2A-F597-4047-84FE-899A6A74A0D1}">
      <dsp:nvSpPr>
        <dsp:cNvPr id="0" name=""/>
        <dsp:cNvSpPr/>
      </dsp:nvSpPr>
      <dsp:spPr>
        <a:xfrm>
          <a:off x="2076563" y="4501892"/>
          <a:ext cx="1614165" cy="64566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65000"/>
                  <a:lumOff val="35000"/>
                </a:schemeClr>
              </a:solidFill>
              <a:latin typeface="Arial" charset="0"/>
              <a:ea typeface="Arial" charset="0"/>
              <a:cs typeface="Arial" charset="0"/>
            </a:rPr>
            <a:t>0.6</a:t>
          </a:r>
        </a:p>
      </dsp:txBody>
      <dsp:txXfrm>
        <a:off x="2399396" y="4501892"/>
        <a:ext cx="968499" cy="645666"/>
      </dsp:txXfrm>
    </dsp:sp>
    <dsp:sp modelId="{B3D039EC-05A1-405B-9B3F-F15BCA2C1D6A}">
      <dsp:nvSpPr>
        <dsp:cNvPr id="0" name=""/>
        <dsp:cNvSpPr/>
      </dsp:nvSpPr>
      <dsp:spPr>
        <a:xfrm>
          <a:off x="3464745" y="4501892"/>
          <a:ext cx="1614165" cy="645666"/>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65000"/>
                  <a:lumOff val="35000"/>
                </a:schemeClr>
              </a:solidFill>
              <a:latin typeface="Arial" charset="0"/>
              <a:ea typeface="Arial" charset="0"/>
              <a:cs typeface="Arial" charset="0"/>
            </a:rPr>
            <a:t>0.5</a:t>
          </a:r>
        </a:p>
      </dsp:txBody>
      <dsp:txXfrm>
        <a:off x="3787578" y="4501892"/>
        <a:ext cx="968499" cy="6456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fld id="{72125413-A29F-4D6A-B9EC-B872D98D133B}" type="datetimeFigureOut">
              <a:rPr lang="en-US" smtClean="0"/>
              <a:t>7/29/2019</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B9C23F86-7130-4D42-98E9-F6B845395EA2}" type="slidenum">
              <a:rPr lang="en-US" smtClean="0"/>
              <a:t>‹#›</a:t>
            </a:fld>
            <a:endParaRPr lang="en-US"/>
          </a:p>
        </p:txBody>
      </p:sp>
    </p:spTree>
    <p:extLst>
      <p:ext uri="{BB962C8B-B14F-4D97-AF65-F5344CB8AC3E}">
        <p14:creationId xmlns:p14="http://schemas.microsoft.com/office/powerpoint/2010/main" val="1051736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DE538-25AD-D446-892B-E1E586AAE6B3}" type="datetimeFigureOut">
              <a:rPr lang="en-US" smtClean="0"/>
              <a:t>7/29/2019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3DF7F-0E8B-2B43-8343-FA3093637946}" type="slidenum">
              <a:rPr lang="en-US" smtClean="0"/>
              <a:t>‹#›</a:t>
            </a:fld>
            <a:endParaRPr lang="en-US"/>
          </a:p>
        </p:txBody>
      </p:sp>
    </p:spTree>
    <p:extLst>
      <p:ext uri="{BB962C8B-B14F-4D97-AF65-F5344CB8AC3E}">
        <p14:creationId xmlns:p14="http://schemas.microsoft.com/office/powerpoint/2010/main" val="172586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B3DF7F-0E8B-2B43-8343-FA3093637946}" type="slidenum">
              <a:rPr lang="en-US" smtClean="0"/>
              <a:t>1</a:t>
            </a:fld>
            <a:endParaRPr lang="en-US"/>
          </a:p>
        </p:txBody>
      </p:sp>
    </p:spTree>
    <p:extLst>
      <p:ext uri="{BB962C8B-B14F-4D97-AF65-F5344CB8AC3E}">
        <p14:creationId xmlns:p14="http://schemas.microsoft.com/office/powerpoint/2010/main" val="278398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34</a:t>
            </a:fld>
            <a:endParaRPr lang="en-US"/>
          </a:p>
        </p:txBody>
      </p:sp>
    </p:spTree>
    <p:extLst>
      <p:ext uri="{BB962C8B-B14F-4D97-AF65-F5344CB8AC3E}">
        <p14:creationId xmlns:p14="http://schemas.microsoft.com/office/powerpoint/2010/main" val="161138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35</a:t>
            </a:fld>
            <a:endParaRPr lang="en-US"/>
          </a:p>
        </p:txBody>
      </p:sp>
    </p:spTree>
    <p:extLst>
      <p:ext uri="{BB962C8B-B14F-4D97-AF65-F5344CB8AC3E}">
        <p14:creationId xmlns:p14="http://schemas.microsoft.com/office/powerpoint/2010/main" val="88257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36</a:t>
            </a:fld>
            <a:endParaRPr lang="en-US"/>
          </a:p>
        </p:txBody>
      </p:sp>
    </p:spTree>
    <p:extLst>
      <p:ext uri="{BB962C8B-B14F-4D97-AF65-F5344CB8AC3E}">
        <p14:creationId xmlns:p14="http://schemas.microsoft.com/office/powerpoint/2010/main" val="75789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37</a:t>
            </a:fld>
            <a:endParaRPr lang="en-US"/>
          </a:p>
        </p:txBody>
      </p:sp>
    </p:spTree>
    <p:extLst>
      <p:ext uri="{BB962C8B-B14F-4D97-AF65-F5344CB8AC3E}">
        <p14:creationId xmlns:p14="http://schemas.microsoft.com/office/powerpoint/2010/main" val="183087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38</a:t>
            </a:fld>
            <a:endParaRPr lang="en-US"/>
          </a:p>
        </p:txBody>
      </p:sp>
    </p:spTree>
    <p:extLst>
      <p:ext uri="{BB962C8B-B14F-4D97-AF65-F5344CB8AC3E}">
        <p14:creationId xmlns:p14="http://schemas.microsoft.com/office/powerpoint/2010/main" val="167051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39</a:t>
            </a:fld>
            <a:endParaRPr lang="en-US"/>
          </a:p>
        </p:txBody>
      </p:sp>
    </p:spTree>
    <p:extLst>
      <p:ext uri="{BB962C8B-B14F-4D97-AF65-F5344CB8AC3E}">
        <p14:creationId xmlns:p14="http://schemas.microsoft.com/office/powerpoint/2010/main" val="178312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40</a:t>
            </a:fld>
            <a:endParaRPr lang="en-US"/>
          </a:p>
        </p:txBody>
      </p:sp>
    </p:spTree>
    <p:extLst>
      <p:ext uri="{BB962C8B-B14F-4D97-AF65-F5344CB8AC3E}">
        <p14:creationId xmlns:p14="http://schemas.microsoft.com/office/powerpoint/2010/main" val="159648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41</a:t>
            </a:fld>
            <a:endParaRPr lang="en-US"/>
          </a:p>
        </p:txBody>
      </p:sp>
    </p:spTree>
    <p:extLst>
      <p:ext uri="{BB962C8B-B14F-4D97-AF65-F5344CB8AC3E}">
        <p14:creationId xmlns:p14="http://schemas.microsoft.com/office/powerpoint/2010/main" val="1389901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42</a:t>
            </a:fld>
            <a:endParaRPr lang="en-US"/>
          </a:p>
        </p:txBody>
      </p:sp>
    </p:spTree>
    <p:extLst>
      <p:ext uri="{BB962C8B-B14F-4D97-AF65-F5344CB8AC3E}">
        <p14:creationId xmlns:p14="http://schemas.microsoft.com/office/powerpoint/2010/main" val="89574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43</a:t>
            </a:fld>
            <a:endParaRPr lang="en-US"/>
          </a:p>
        </p:txBody>
      </p:sp>
    </p:spTree>
    <p:extLst>
      <p:ext uri="{BB962C8B-B14F-4D97-AF65-F5344CB8AC3E}">
        <p14:creationId xmlns:p14="http://schemas.microsoft.com/office/powerpoint/2010/main" val="155848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Cyber Advocate</a:t>
            </a:r>
          </a:p>
          <a:p>
            <a:r>
              <a:rPr lang="en-US" dirty="0" err="1"/>
              <a:t>Nasa</a:t>
            </a:r>
            <a:r>
              <a:rPr lang="en-US" dirty="0"/>
              <a:t> Climate Change</a:t>
            </a:r>
          </a:p>
          <a:p>
            <a:r>
              <a:rPr lang="en-US" dirty="0"/>
              <a:t>Nuclear Weapons Free</a:t>
            </a:r>
            <a:r>
              <a:rPr lang="en-US" baseline="0" dirty="0"/>
              <a:t> Organization</a:t>
            </a:r>
          </a:p>
          <a:p>
            <a:r>
              <a:rPr lang="en-US" baseline="0" dirty="0"/>
              <a:t>The Imaginative Conservative</a:t>
            </a:r>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17</a:t>
            </a:fld>
            <a:endParaRPr lang="en-US"/>
          </a:p>
        </p:txBody>
      </p:sp>
    </p:spTree>
    <p:extLst>
      <p:ext uri="{BB962C8B-B14F-4D97-AF65-F5344CB8AC3E}">
        <p14:creationId xmlns:p14="http://schemas.microsoft.com/office/powerpoint/2010/main" val="86237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44</a:t>
            </a:fld>
            <a:endParaRPr lang="en-US"/>
          </a:p>
        </p:txBody>
      </p:sp>
    </p:spTree>
    <p:extLst>
      <p:ext uri="{BB962C8B-B14F-4D97-AF65-F5344CB8AC3E}">
        <p14:creationId xmlns:p14="http://schemas.microsoft.com/office/powerpoint/2010/main" val="497510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45</a:t>
            </a:fld>
            <a:endParaRPr lang="en-US"/>
          </a:p>
        </p:txBody>
      </p:sp>
    </p:spTree>
    <p:extLst>
      <p:ext uri="{BB962C8B-B14F-4D97-AF65-F5344CB8AC3E}">
        <p14:creationId xmlns:p14="http://schemas.microsoft.com/office/powerpoint/2010/main" val="2017747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46</a:t>
            </a:fld>
            <a:endParaRPr lang="en-US"/>
          </a:p>
        </p:txBody>
      </p:sp>
    </p:spTree>
    <p:extLst>
      <p:ext uri="{BB962C8B-B14F-4D97-AF65-F5344CB8AC3E}">
        <p14:creationId xmlns:p14="http://schemas.microsoft.com/office/powerpoint/2010/main" val="841992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47</a:t>
            </a:fld>
            <a:endParaRPr lang="en-US"/>
          </a:p>
        </p:txBody>
      </p:sp>
    </p:spTree>
    <p:extLst>
      <p:ext uri="{BB962C8B-B14F-4D97-AF65-F5344CB8AC3E}">
        <p14:creationId xmlns:p14="http://schemas.microsoft.com/office/powerpoint/2010/main" val="122714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48</a:t>
            </a:fld>
            <a:endParaRPr lang="en-US"/>
          </a:p>
        </p:txBody>
      </p:sp>
    </p:spTree>
    <p:extLst>
      <p:ext uri="{BB962C8B-B14F-4D97-AF65-F5344CB8AC3E}">
        <p14:creationId xmlns:p14="http://schemas.microsoft.com/office/powerpoint/2010/main" val="1921619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49</a:t>
            </a:fld>
            <a:endParaRPr lang="en-US"/>
          </a:p>
        </p:txBody>
      </p:sp>
    </p:spTree>
    <p:extLst>
      <p:ext uri="{BB962C8B-B14F-4D97-AF65-F5344CB8AC3E}">
        <p14:creationId xmlns:p14="http://schemas.microsoft.com/office/powerpoint/2010/main" val="250374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50</a:t>
            </a:fld>
            <a:endParaRPr lang="en-US"/>
          </a:p>
        </p:txBody>
      </p:sp>
    </p:spTree>
    <p:extLst>
      <p:ext uri="{BB962C8B-B14F-4D97-AF65-F5344CB8AC3E}">
        <p14:creationId xmlns:p14="http://schemas.microsoft.com/office/powerpoint/2010/main" val="502602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51</a:t>
            </a:fld>
            <a:endParaRPr lang="en-US"/>
          </a:p>
        </p:txBody>
      </p:sp>
    </p:spTree>
    <p:extLst>
      <p:ext uri="{BB962C8B-B14F-4D97-AF65-F5344CB8AC3E}">
        <p14:creationId xmlns:p14="http://schemas.microsoft.com/office/powerpoint/2010/main" val="831593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52</a:t>
            </a:fld>
            <a:endParaRPr lang="en-US"/>
          </a:p>
        </p:txBody>
      </p:sp>
    </p:spTree>
    <p:extLst>
      <p:ext uri="{BB962C8B-B14F-4D97-AF65-F5344CB8AC3E}">
        <p14:creationId xmlns:p14="http://schemas.microsoft.com/office/powerpoint/2010/main" val="758747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53</a:t>
            </a:fld>
            <a:endParaRPr lang="en-US"/>
          </a:p>
        </p:txBody>
      </p:sp>
    </p:spTree>
    <p:extLst>
      <p:ext uri="{BB962C8B-B14F-4D97-AF65-F5344CB8AC3E}">
        <p14:creationId xmlns:p14="http://schemas.microsoft.com/office/powerpoint/2010/main" val="148346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25</a:t>
            </a:fld>
            <a:endParaRPr lang="en-US"/>
          </a:p>
        </p:txBody>
      </p:sp>
    </p:spTree>
    <p:extLst>
      <p:ext uri="{BB962C8B-B14F-4D97-AF65-F5344CB8AC3E}">
        <p14:creationId xmlns:p14="http://schemas.microsoft.com/office/powerpoint/2010/main" val="1769130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54</a:t>
            </a:fld>
            <a:endParaRPr lang="en-US"/>
          </a:p>
        </p:txBody>
      </p:sp>
    </p:spTree>
    <p:extLst>
      <p:ext uri="{BB962C8B-B14F-4D97-AF65-F5344CB8AC3E}">
        <p14:creationId xmlns:p14="http://schemas.microsoft.com/office/powerpoint/2010/main" val="1676259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55</a:t>
            </a:fld>
            <a:endParaRPr lang="en-US"/>
          </a:p>
        </p:txBody>
      </p:sp>
    </p:spTree>
    <p:extLst>
      <p:ext uri="{BB962C8B-B14F-4D97-AF65-F5344CB8AC3E}">
        <p14:creationId xmlns:p14="http://schemas.microsoft.com/office/powerpoint/2010/main" val="1627198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56</a:t>
            </a:fld>
            <a:endParaRPr lang="en-US"/>
          </a:p>
        </p:txBody>
      </p:sp>
    </p:spTree>
    <p:extLst>
      <p:ext uri="{BB962C8B-B14F-4D97-AF65-F5344CB8AC3E}">
        <p14:creationId xmlns:p14="http://schemas.microsoft.com/office/powerpoint/2010/main" val="191303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57</a:t>
            </a:fld>
            <a:endParaRPr lang="en-US"/>
          </a:p>
        </p:txBody>
      </p:sp>
    </p:spTree>
    <p:extLst>
      <p:ext uri="{BB962C8B-B14F-4D97-AF65-F5344CB8AC3E}">
        <p14:creationId xmlns:p14="http://schemas.microsoft.com/office/powerpoint/2010/main" val="1788975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58</a:t>
            </a:fld>
            <a:endParaRPr lang="en-US"/>
          </a:p>
        </p:txBody>
      </p:sp>
    </p:spTree>
    <p:extLst>
      <p:ext uri="{BB962C8B-B14F-4D97-AF65-F5344CB8AC3E}">
        <p14:creationId xmlns:p14="http://schemas.microsoft.com/office/powerpoint/2010/main" val="1432074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90</a:t>
            </a:fld>
            <a:endParaRPr lang="en-US"/>
          </a:p>
        </p:txBody>
      </p:sp>
    </p:spTree>
    <p:extLst>
      <p:ext uri="{BB962C8B-B14F-4D97-AF65-F5344CB8AC3E}">
        <p14:creationId xmlns:p14="http://schemas.microsoft.com/office/powerpoint/2010/main" val="116944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26</a:t>
            </a:fld>
            <a:endParaRPr lang="en-US"/>
          </a:p>
        </p:txBody>
      </p:sp>
    </p:spTree>
    <p:extLst>
      <p:ext uri="{BB962C8B-B14F-4D97-AF65-F5344CB8AC3E}">
        <p14:creationId xmlns:p14="http://schemas.microsoft.com/office/powerpoint/2010/main" val="36816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27</a:t>
            </a:fld>
            <a:endParaRPr lang="en-US"/>
          </a:p>
        </p:txBody>
      </p:sp>
    </p:spTree>
    <p:extLst>
      <p:ext uri="{BB962C8B-B14F-4D97-AF65-F5344CB8AC3E}">
        <p14:creationId xmlns:p14="http://schemas.microsoft.com/office/powerpoint/2010/main" val="201242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28</a:t>
            </a:fld>
            <a:endParaRPr lang="en-US"/>
          </a:p>
        </p:txBody>
      </p:sp>
    </p:spTree>
    <p:extLst>
      <p:ext uri="{BB962C8B-B14F-4D97-AF65-F5344CB8AC3E}">
        <p14:creationId xmlns:p14="http://schemas.microsoft.com/office/powerpoint/2010/main" val="70895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29</a:t>
            </a:fld>
            <a:endParaRPr lang="en-US"/>
          </a:p>
        </p:txBody>
      </p:sp>
    </p:spTree>
    <p:extLst>
      <p:ext uri="{BB962C8B-B14F-4D97-AF65-F5344CB8AC3E}">
        <p14:creationId xmlns:p14="http://schemas.microsoft.com/office/powerpoint/2010/main" val="2047585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30</a:t>
            </a:fld>
            <a:endParaRPr lang="en-US"/>
          </a:p>
        </p:txBody>
      </p:sp>
    </p:spTree>
    <p:extLst>
      <p:ext uri="{BB962C8B-B14F-4D97-AF65-F5344CB8AC3E}">
        <p14:creationId xmlns:p14="http://schemas.microsoft.com/office/powerpoint/2010/main" val="126289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3DF7F-0E8B-2B43-8343-FA3093637946}" type="slidenum">
              <a:rPr lang="en-US" smtClean="0"/>
              <a:t>31</a:t>
            </a:fld>
            <a:endParaRPr lang="en-US"/>
          </a:p>
        </p:txBody>
      </p:sp>
    </p:spTree>
    <p:extLst>
      <p:ext uri="{BB962C8B-B14F-4D97-AF65-F5344CB8AC3E}">
        <p14:creationId xmlns:p14="http://schemas.microsoft.com/office/powerpoint/2010/main" val="61695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580657-26FF-49ED-AB30-5224B067667C}"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166772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80657-26FF-49ED-AB30-5224B067667C}"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293910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80657-26FF-49ED-AB30-5224B067667C}"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246257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80657-26FF-49ED-AB30-5224B067667C}"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212072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80657-26FF-49ED-AB30-5224B067667C}"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177070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580657-26FF-49ED-AB30-5224B067667C}"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342812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580657-26FF-49ED-AB30-5224B067667C}" type="datetimeFigureOut">
              <a:rPr lang="en-US" smtClean="0"/>
              <a:t>7/29/2019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321641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580657-26FF-49ED-AB30-5224B067667C}" type="datetimeFigureOut">
              <a:rPr lang="en-US" smtClean="0"/>
              <a:t>7/29/2019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425718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80657-26FF-49ED-AB30-5224B067667C}" type="datetimeFigureOut">
              <a:rPr lang="en-US" smtClean="0"/>
              <a:t>7/29/2019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241124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80657-26FF-49ED-AB30-5224B067667C}"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304314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80657-26FF-49ED-AB30-5224B067667C}"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5E425-ABC1-4263-8D83-6345213F9231}" type="slidenum">
              <a:rPr lang="en-US" smtClean="0"/>
              <a:t>‹#›</a:t>
            </a:fld>
            <a:endParaRPr lang="en-US"/>
          </a:p>
        </p:txBody>
      </p:sp>
    </p:spTree>
    <p:extLst>
      <p:ext uri="{BB962C8B-B14F-4D97-AF65-F5344CB8AC3E}">
        <p14:creationId xmlns:p14="http://schemas.microsoft.com/office/powerpoint/2010/main" val="1771629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80657-26FF-49ED-AB30-5224B067667C}" type="datetimeFigureOut">
              <a:rPr lang="en-US" smtClean="0"/>
              <a:t>7/29/2019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5E425-ABC1-4263-8D83-6345213F9231}" type="slidenum">
              <a:rPr lang="en-US" smtClean="0"/>
              <a:t>‹#›</a:t>
            </a:fld>
            <a:endParaRPr lang="en-US"/>
          </a:p>
        </p:txBody>
      </p:sp>
    </p:spTree>
    <p:extLst>
      <p:ext uri="{BB962C8B-B14F-4D97-AF65-F5344CB8AC3E}">
        <p14:creationId xmlns:p14="http://schemas.microsoft.com/office/powerpoint/2010/main" val="7194134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0.png"/><Relationship Id="rId7" Type="http://schemas.openxmlformats.org/officeDocument/2006/relationships/diagramQuickStyle" Target="../diagrams/quickStyle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8.tiff"/><Relationship Id="rId9" Type="http://schemas.microsoft.com/office/2007/relationships/diagramDrawing" Target="../diagrams/drawing6.xml"/></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pn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9.tiff"/></Relationships>
</file>

<file path=ppt/slides/_rels/slide3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0.pn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0.pn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41.tif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42.tiff"/></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png"/><Relationship Id="rId7"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0.png"/><Relationship Id="rId7" Type="http://schemas.openxmlformats.org/officeDocument/2006/relationships/diagramColors" Target="../diagrams/colors1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44.tiff"/></Relationships>
</file>

<file path=ppt/slides/_rels/slide4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0.png"/><Relationship Id="rId7" Type="http://schemas.openxmlformats.org/officeDocument/2006/relationships/diagramColors" Target="../diagrams/colors1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0.png"/><Relationship Id="rId7" Type="http://schemas.openxmlformats.org/officeDocument/2006/relationships/diagramColors" Target="../diagrams/colors1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0.png"/><Relationship Id="rId7" Type="http://schemas.openxmlformats.org/officeDocument/2006/relationships/diagramColors" Target="../diagrams/colors15.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png"/><Relationship Id="rId7" Type="http://schemas.openxmlformats.org/officeDocument/2006/relationships/diagramColors" Target="../diagrams/colors16.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image" Target="../media/image10.png"/><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chart" Target="../charts/chart2.xml"/><Relationship Id="rId9" Type="http://schemas.microsoft.com/office/2007/relationships/diagramDrawing" Target="../diagrams/drawing17.xml"/><Relationship Id="rId14" Type="http://schemas.microsoft.com/office/2007/relationships/diagramDrawing" Target="../diagrams/drawing18.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0.png"/><Relationship Id="rId7" Type="http://schemas.openxmlformats.org/officeDocument/2006/relationships/diagramColors" Target="../diagrams/colors19.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0.png"/><Relationship Id="rId7" Type="http://schemas.openxmlformats.org/officeDocument/2006/relationships/diagramColors" Target="../diagrams/colors20.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5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0.png"/><Relationship Id="rId7" Type="http://schemas.openxmlformats.org/officeDocument/2006/relationships/diagramColors" Target="../diagrams/colors21.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57.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10.png"/><Relationship Id="rId7" Type="http://schemas.openxmlformats.org/officeDocument/2006/relationships/diagramColors" Target="../diagrams/colors22.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8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56.tiff"/></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62.tiff"/></Relationships>
</file>

<file path=ppt/slides/_rels/slide8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66.tiff"/></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68.tiff"/></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70.tiff"/></Relationships>
</file>

<file path=ppt/slides/_rels/slide8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ADB2B"/>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38" y="1904835"/>
            <a:ext cx="12233274" cy="3105150"/>
          </a:xfrm>
          <a:prstGeom prst="rect">
            <a:avLst/>
          </a:prstGeom>
          <a:noFill/>
        </p:spPr>
      </p:pic>
      <p:pic>
        <p:nvPicPr>
          <p:cNvPr id="6" name="Picture 5"/>
          <p:cNvPicPr>
            <a:picLocks noChangeAspect="1"/>
          </p:cNvPicPr>
          <p:nvPr/>
        </p:nvPicPr>
        <p:blipFill>
          <a:blip r:embed="rId4"/>
          <a:stretch>
            <a:fillRect/>
          </a:stretch>
        </p:blipFill>
        <p:spPr>
          <a:xfrm>
            <a:off x="-4419600" y="1552575"/>
            <a:ext cx="11249025" cy="1314450"/>
          </a:xfrm>
          <a:prstGeom prst="rect">
            <a:avLst/>
          </a:prstGeom>
        </p:spPr>
      </p:pic>
      <p:pic>
        <p:nvPicPr>
          <p:cNvPr id="10" name="Picture 9"/>
          <p:cNvPicPr>
            <a:picLocks noChangeAspect="1"/>
          </p:cNvPicPr>
          <p:nvPr/>
        </p:nvPicPr>
        <p:blipFill rotWithShape="1">
          <a:blip r:embed="rId4"/>
          <a:srcRect l="87207"/>
          <a:stretch/>
        </p:blipFill>
        <p:spPr>
          <a:xfrm>
            <a:off x="10752962" y="5543550"/>
            <a:ext cx="1439038" cy="1314450"/>
          </a:xfrm>
          <a:prstGeom prst="rect">
            <a:avLst/>
          </a:prstGeom>
        </p:spPr>
      </p:pic>
      <p:pic>
        <p:nvPicPr>
          <p:cNvPr id="13" name="Picture 12"/>
          <p:cNvPicPr>
            <a:picLocks noChangeAspect="1"/>
          </p:cNvPicPr>
          <p:nvPr/>
        </p:nvPicPr>
        <p:blipFill rotWithShape="1">
          <a:blip r:embed="rId5"/>
          <a:srcRect b="1378"/>
          <a:stretch/>
        </p:blipFill>
        <p:spPr>
          <a:xfrm>
            <a:off x="-41274" y="-10414"/>
            <a:ext cx="6137274" cy="2114636"/>
          </a:xfrm>
          <a:prstGeom prst="rect">
            <a:avLst/>
          </a:prstGeom>
        </p:spPr>
      </p:pic>
      <p:pic>
        <p:nvPicPr>
          <p:cNvPr id="14" name="Picture 13"/>
          <p:cNvPicPr>
            <a:picLocks noChangeAspect="1"/>
          </p:cNvPicPr>
          <p:nvPr/>
        </p:nvPicPr>
        <p:blipFill rotWithShape="1">
          <a:blip r:embed="rId5"/>
          <a:srcRect b="1363"/>
          <a:stretch/>
        </p:blipFill>
        <p:spPr>
          <a:xfrm>
            <a:off x="6096000" y="-10745"/>
            <a:ext cx="6137274" cy="2114967"/>
          </a:xfrm>
          <a:prstGeom prst="rect">
            <a:avLst/>
          </a:prstGeom>
        </p:spPr>
      </p:pic>
      <p:sp>
        <p:nvSpPr>
          <p:cNvPr id="15" name="Rectangle 14"/>
          <p:cNvSpPr/>
          <p:nvPr/>
        </p:nvSpPr>
        <p:spPr>
          <a:xfrm>
            <a:off x="322656" y="2678319"/>
            <a:ext cx="11546686" cy="1415772"/>
          </a:xfrm>
          <a:prstGeom prst="rect">
            <a:avLst/>
          </a:prstGeom>
          <a:noFill/>
        </p:spPr>
        <p:txBody>
          <a:bodyPr wrap="non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SELLINGER APPLIED PORTFOLIO</a:t>
            </a:r>
          </a:p>
          <a:p>
            <a:pPr algn="ctr"/>
            <a:r>
              <a:rPr lang="en-US" sz="3200" b="1" dirty="0">
                <a:ln w="22225">
                  <a:solidFill>
                    <a:schemeClr val="tx1"/>
                  </a:solidFill>
                  <a:prstDash val="solid"/>
                </a:ln>
                <a:solidFill>
                  <a:schemeClr val="tx2"/>
                </a:solidFill>
                <a:latin typeface="Arial" panose="020B0604020202020204" pitchFamily="34" charset="0"/>
                <a:cs typeface="Arial" panose="020B0604020202020204" pitchFamily="34" charset="0"/>
              </a:rPr>
              <a:t>Portfolio Review | Summer 2017</a:t>
            </a:r>
          </a:p>
        </p:txBody>
      </p:sp>
    </p:spTree>
    <p:extLst>
      <p:ext uri="{BB962C8B-B14F-4D97-AF65-F5344CB8AC3E}">
        <p14:creationId xmlns:p14="http://schemas.microsoft.com/office/powerpoint/2010/main" val="2027100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1850091" y="2382567"/>
            <a:ext cx="8533106" cy="923330"/>
          </a:xfrm>
          <a:prstGeom prst="rect">
            <a:avLst/>
          </a:prstGeom>
          <a:noFill/>
        </p:spPr>
        <p:txBody>
          <a:bodyPr wrap="non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ECONOMIC CONDITIONS</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2585358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221"/>
            <a:ext cx="8654933"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Economic Conditions Overview</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Shape 69"/>
          <p:cNvGraphicFramePr/>
          <p:nvPr>
            <p:extLst>
              <p:ext uri="{D42A27DB-BD31-4B8C-83A1-F6EECF244321}">
                <p14:modId xmlns:p14="http://schemas.microsoft.com/office/powerpoint/2010/main" val="192499433"/>
              </p:ext>
            </p:extLst>
          </p:nvPr>
        </p:nvGraphicFramePr>
        <p:xfrm>
          <a:off x="998268" y="767360"/>
          <a:ext cx="4069678" cy="5321068"/>
        </p:xfrm>
        <a:graphic>
          <a:graphicData uri="http://schemas.openxmlformats.org/drawingml/2006/table">
            <a:tbl>
              <a:tblPr>
                <a:tableStyleId>{5DA37D80-6434-44D0-A028-1B22A696006F}</a:tableStyleId>
              </a:tblPr>
              <a:tblGrid>
                <a:gridCol w="1109501">
                  <a:extLst>
                    <a:ext uri="{9D8B030D-6E8A-4147-A177-3AD203B41FA5}">
                      <a16:colId xmlns:a16="http://schemas.microsoft.com/office/drawing/2014/main" val="20000"/>
                    </a:ext>
                  </a:extLst>
                </a:gridCol>
                <a:gridCol w="945397">
                  <a:extLst>
                    <a:ext uri="{9D8B030D-6E8A-4147-A177-3AD203B41FA5}">
                      <a16:colId xmlns:a16="http://schemas.microsoft.com/office/drawing/2014/main" val="20001"/>
                    </a:ext>
                  </a:extLst>
                </a:gridCol>
                <a:gridCol w="976393">
                  <a:extLst>
                    <a:ext uri="{9D8B030D-6E8A-4147-A177-3AD203B41FA5}">
                      <a16:colId xmlns:a16="http://schemas.microsoft.com/office/drawing/2014/main" val="20002"/>
                    </a:ext>
                  </a:extLst>
                </a:gridCol>
                <a:gridCol w="1038387">
                  <a:extLst>
                    <a:ext uri="{9D8B030D-6E8A-4147-A177-3AD203B41FA5}">
                      <a16:colId xmlns:a16="http://schemas.microsoft.com/office/drawing/2014/main" val="20003"/>
                    </a:ext>
                  </a:extLst>
                </a:gridCol>
              </a:tblGrid>
              <a:tr h="580929">
                <a:tc>
                  <a:txBody>
                    <a:bodyPr/>
                    <a:lstStyle/>
                    <a:p>
                      <a:pPr lvl="0" algn="ctr" rtl="0">
                        <a:spcBef>
                          <a:spcPts val="0"/>
                        </a:spcBef>
                        <a:buNone/>
                      </a:pPr>
                      <a:r>
                        <a:rPr lang="en" sz="1600" b="1" dirty="0">
                          <a:solidFill>
                            <a:schemeClr val="bg1"/>
                          </a:solidFill>
                          <a:latin typeface="Arial" charset="0"/>
                          <a:ea typeface="Arial" charset="0"/>
                          <a:cs typeface="Arial" charset="0"/>
                          <a:sym typeface="Calibri"/>
                        </a:rPr>
                        <a:t>Year</a:t>
                      </a:r>
                    </a:p>
                  </a:txBody>
                  <a:tcPr marL="91425" marR="91425" marT="91425" marB="91425" anchor="ctr">
                    <a:solidFill>
                      <a:srgbClr val="169B7C"/>
                    </a:solidFill>
                  </a:tcPr>
                </a:tc>
                <a:tc>
                  <a:txBody>
                    <a:bodyPr/>
                    <a:lstStyle/>
                    <a:p>
                      <a:pPr lvl="0" algn="ctr" rtl="0">
                        <a:spcBef>
                          <a:spcPts val="0"/>
                        </a:spcBef>
                        <a:buNone/>
                      </a:pPr>
                      <a:r>
                        <a:rPr lang="en" sz="1600" b="1" dirty="0">
                          <a:solidFill>
                            <a:schemeClr val="bg1"/>
                          </a:solidFill>
                          <a:latin typeface="Arial" charset="0"/>
                          <a:ea typeface="Arial" charset="0"/>
                          <a:cs typeface="Arial" charset="0"/>
                          <a:sym typeface="Calibri"/>
                        </a:rPr>
                        <a:t>S&amp;P500</a:t>
                      </a:r>
                    </a:p>
                  </a:txBody>
                  <a:tcPr marL="91425" marR="91425" marT="91425" marB="91425" anchor="ctr">
                    <a:solidFill>
                      <a:srgbClr val="169B7C"/>
                    </a:solidFill>
                  </a:tcPr>
                </a:tc>
                <a:tc>
                  <a:txBody>
                    <a:bodyPr/>
                    <a:lstStyle/>
                    <a:p>
                      <a:pPr lvl="0" algn="ctr" rtl="0">
                        <a:spcBef>
                          <a:spcPts val="0"/>
                        </a:spcBef>
                        <a:buNone/>
                      </a:pPr>
                      <a:r>
                        <a:rPr lang="en" sz="1600" b="1" dirty="0">
                          <a:solidFill>
                            <a:schemeClr val="bg1"/>
                          </a:solidFill>
                          <a:latin typeface="Arial" charset="0"/>
                          <a:ea typeface="Arial" charset="0"/>
                          <a:cs typeface="Arial" charset="0"/>
                          <a:sym typeface="Calibri"/>
                        </a:rPr>
                        <a:t>Dow</a:t>
                      </a:r>
                    </a:p>
                  </a:txBody>
                  <a:tcPr marL="91425" marR="91425" marT="91425" marB="91425" anchor="ctr">
                    <a:solidFill>
                      <a:srgbClr val="169B7C"/>
                    </a:solidFill>
                  </a:tcPr>
                </a:tc>
                <a:tc>
                  <a:txBody>
                    <a:bodyPr/>
                    <a:lstStyle/>
                    <a:p>
                      <a:pPr lvl="0" algn="ctr" rtl="0">
                        <a:spcBef>
                          <a:spcPts val="0"/>
                        </a:spcBef>
                        <a:buNone/>
                      </a:pPr>
                      <a:r>
                        <a:rPr lang="en" sz="1600" b="1" dirty="0">
                          <a:solidFill>
                            <a:schemeClr val="bg1"/>
                          </a:solidFill>
                          <a:latin typeface="Arial" charset="0"/>
                          <a:ea typeface="Arial" charset="0"/>
                          <a:cs typeface="Arial" charset="0"/>
                          <a:sym typeface="Calibri"/>
                        </a:rPr>
                        <a:t>Nasdaq</a:t>
                      </a:r>
                    </a:p>
                  </a:txBody>
                  <a:tcPr marL="91425" marR="91425" marT="91425" marB="91425" anchor="ctr">
                    <a:solidFill>
                      <a:srgbClr val="169B7C"/>
                    </a:solidFill>
                  </a:tcPr>
                </a:tc>
                <a:extLst>
                  <a:ext uri="{0D108BD9-81ED-4DB2-BD59-A6C34878D82A}">
                    <a16:rowId xmlns:a16="http://schemas.microsoft.com/office/drawing/2014/main" val="10000"/>
                  </a:ext>
                </a:extLst>
              </a:tr>
              <a:tr h="321230">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2017 </a:t>
                      </a:r>
                      <a:r>
                        <a:rPr lang="en-US" sz="1600" dirty="0">
                          <a:solidFill>
                            <a:schemeClr val="tx1">
                              <a:lumMod val="65000"/>
                              <a:lumOff val="35000"/>
                            </a:schemeClr>
                          </a:solidFill>
                          <a:latin typeface="Arial" charset="0"/>
                          <a:ea typeface="Arial" charset="0"/>
                          <a:cs typeface="Arial" charset="0"/>
                          <a:sym typeface="Calibri"/>
                        </a:rPr>
                        <a:t>YTD</a:t>
                      </a:r>
                      <a:endParaRPr lang="en" sz="1600" dirty="0">
                        <a:solidFill>
                          <a:schemeClr val="tx1">
                            <a:lumMod val="65000"/>
                            <a:lumOff val="35000"/>
                          </a:schemeClr>
                        </a:solidFill>
                        <a:latin typeface="Arial" charset="0"/>
                        <a:ea typeface="Arial" charset="0"/>
                        <a:cs typeface="Arial" charset="0"/>
                        <a:sym typeface="Calibri"/>
                      </a:endParaRP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8.66%</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8.50%</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13.50%</a:t>
                      </a:r>
                    </a:p>
                  </a:txBody>
                  <a:tcPr marL="91425" marR="91425" marT="91425" marB="91425" anchor="ctr"/>
                </a:tc>
                <a:extLst>
                  <a:ext uri="{0D108BD9-81ED-4DB2-BD59-A6C34878D82A}">
                    <a16:rowId xmlns:a16="http://schemas.microsoft.com/office/drawing/2014/main" val="10001"/>
                  </a:ext>
                </a:extLst>
              </a:tr>
              <a:tr h="296205">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2016</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11.96%</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13.42%</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7.50%</a:t>
                      </a:r>
                    </a:p>
                  </a:txBody>
                  <a:tcPr marL="91425" marR="91425" marT="91425" marB="91425" anchor="ctr"/>
                </a:tc>
                <a:extLst>
                  <a:ext uri="{0D108BD9-81ED-4DB2-BD59-A6C34878D82A}">
                    <a16:rowId xmlns:a16="http://schemas.microsoft.com/office/drawing/2014/main" val="10002"/>
                  </a:ext>
                </a:extLst>
              </a:tr>
              <a:tr h="364169">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2015</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1.38%</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-2.32%</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5.73%</a:t>
                      </a:r>
                    </a:p>
                  </a:txBody>
                  <a:tcPr marL="91425" marR="91425" marT="91425" marB="91425" anchor="ctr"/>
                </a:tc>
                <a:extLst>
                  <a:ext uri="{0D108BD9-81ED-4DB2-BD59-A6C34878D82A}">
                    <a16:rowId xmlns:a16="http://schemas.microsoft.com/office/drawing/2014/main" val="10003"/>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2014</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13.69%</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7.52%</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13.40%</a:t>
                      </a:r>
                    </a:p>
                  </a:txBody>
                  <a:tcPr marL="91425" marR="91425" marT="91425" marB="91425" anchor="ctr"/>
                </a:tc>
                <a:extLst>
                  <a:ext uri="{0D108BD9-81ED-4DB2-BD59-A6C34878D82A}">
                    <a16:rowId xmlns:a16="http://schemas.microsoft.com/office/drawing/2014/main" val="10004"/>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2013</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32.39%</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26.50%</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38.32%</a:t>
                      </a:r>
                    </a:p>
                  </a:txBody>
                  <a:tcPr marL="91425" marR="91425" marT="91425" marB="91425" anchor="ctr"/>
                </a:tc>
                <a:extLst>
                  <a:ext uri="{0D108BD9-81ED-4DB2-BD59-A6C34878D82A}">
                    <a16:rowId xmlns:a16="http://schemas.microsoft.com/office/drawing/2014/main" val="10005"/>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2012</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16.00%</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7.26%</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15.69%</a:t>
                      </a:r>
                    </a:p>
                  </a:txBody>
                  <a:tcPr marL="91425" marR="91425" marT="91425" marB="91425" anchor="ctr"/>
                </a:tc>
                <a:extLst>
                  <a:ext uri="{0D108BD9-81ED-4DB2-BD59-A6C34878D82A}">
                    <a16:rowId xmlns:a16="http://schemas.microsoft.com/office/drawing/2014/main" val="10006"/>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2011</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2.11%</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5.53%</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-1.80%</a:t>
                      </a:r>
                    </a:p>
                  </a:txBody>
                  <a:tcPr marL="91425" marR="91425" marT="91425" marB="91425" anchor="ctr"/>
                </a:tc>
                <a:extLst>
                  <a:ext uri="{0D108BD9-81ED-4DB2-BD59-A6C34878D82A}">
                    <a16:rowId xmlns:a16="http://schemas.microsoft.com/office/drawing/2014/main" val="10007"/>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2010</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15.06%</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11.02%</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16.91%</a:t>
                      </a:r>
                    </a:p>
                  </a:txBody>
                  <a:tcPr marL="91425" marR="91425" marT="91425" marB="91425" anchor="ctr"/>
                </a:tc>
                <a:extLst>
                  <a:ext uri="{0D108BD9-81ED-4DB2-BD59-A6C34878D82A}">
                    <a16:rowId xmlns:a16="http://schemas.microsoft.com/office/drawing/2014/main" val="10008"/>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2009</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26.46%</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18.82%</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43.89%</a:t>
                      </a:r>
                    </a:p>
                  </a:txBody>
                  <a:tcPr marL="91425" marR="91425" marT="91425" marB="91425" anchor="ctr"/>
                </a:tc>
                <a:extLst>
                  <a:ext uri="{0D108BD9-81ED-4DB2-BD59-A6C34878D82A}">
                    <a16:rowId xmlns:a16="http://schemas.microsoft.com/office/drawing/2014/main" val="10009"/>
                  </a:ext>
                </a:extLst>
              </a:tr>
              <a:tr h="473239">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2008</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-37.00%</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-33.84%</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-40.54%</a:t>
                      </a:r>
                    </a:p>
                  </a:txBody>
                  <a:tcPr marL="91425" marR="91425" marT="91425" marB="91425" anchor="ctr"/>
                </a:tc>
                <a:extLst>
                  <a:ext uri="{0D108BD9-81ED-4DB2-BD59-A6C34878D82A}">
                    <a16:rowId xmlns:a16="http://schemas.microsoft.com/office/drawing/2014/main" val="10010"/>
                  </a:ext>
                </a:extLst>
              </a:tr>
              <a:tr h="403857">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2007</a:t>
                      </a:r>
                    </a:p>
                  </a:txBody>
                  <a:tcPr marL="91425" marR="91425" marT="91425" marB="91425" anchor="ctr"/>
                </a:tc>
                <a:tc>
                  <a:txBody>
                    <a:bodyPr/>
                    <a:lstStyle/>
                    <a:p>
                      <a:pPr lvl="0" algn="ctr" rtl="0">
                        <a:spcBef>
                          <a:spcPts val="0"/>
                        </a:spcBef>
                        <a:buNone/>
                      </a:pPr>
                      <a:r>
                        <a:rPr lang="en" sz="1600">
                          <a:solidFill>
                            <a:schemeClr val="tx1">
                              <a:lumMod val="65000"/>
                              <a:lumOff val="35000"/>
                            </a:schemeClr>
                          </a:solidFill>
                          <a:latin typeface="Arial" charset="0"/>
                          <a:ea typeface="Arial" charset="0"/>
                          <a:cs typeface="Arial" charset="0"/>
                          <a:sym typeface="Calibri"/>
                        </a:rPr>
                        <a:t>5.49%</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6.43%</a:t>
                      </a:r>
                    </a:p>
                  </a:txBody>
                  <a:tcPr marL="91425" marR="91425" marT="91425" marB="91425" anchor="ctr"/>
                </a:tc>
                <a:tc>
                  <a:txBody>
                    <a:bodyPr/>
                    <a:lstStyle/>
                    <a:p>
                      <a:pPr lvl="0" algn="ctr" rtl="0">
                        <a:spcBef>
                          <a:spcPts val="0"/>
                        </a:spcBef>
                        <a:buNone/>
                      </a:pPr>
                      <a:r>
                        <a:rPr lang="en" sz="1600" dirty="0">
                          <a:solidFill>
                            <a:schemeClr val="tx1">
                              <a:lumMod val="65000"/>
                              <a:lumOff val="35000"/>
                            </a:schemeClr>
                          </a:solidFill>
                          <a:latin typeface="Arial" charset="0"/>
                          <a:ea typeface="Arial" charset="0"/>
                          <a:cs typeface="Arial" charset="0"/>
                          <a:sym typeface="Calibri"/>
                        </a:rPr>
                        <a:t>9.81%</a:t>
                      </a:r>
                    </a:p>
                  </a:txBody>
                  <a:tcPr marL="91425" marR="91425" marT="91425" marB="91425" anchor="ctr"/>
                </a:tc>
                <a:extLst>
                  <a:ext uri="{0D108BD9-81ED-4DB2-BD59-A6C34878D82A}">
                    <a16:rowId xmlns:a16="http://schemas.microsoft.com/office/drawing/2014/main" val="10011"/>
                  </a:ext>
                </a:extLst>
              </a:tr>
            </a:tbl>
          </a:graphicData>
        </a:graphic>
      </p:graphicFrame>
      <p:sp>
        <p:nvSpPr>
          <p:cNvPr id="37" name="Shape 67"/>
          <p:cNvSpPr txBox="1"/>
          <p:nvPr/>
        </p:nvSpPr>
        <p:spPr>
          <a:xfrm>
            <a:off x="5238817" y="820717"/>
            <a:ext cx="6844043" cy="5221656"/>
          </a:xfrm>
          <a:prstGeom prst="roundRect">
            <a:avLst/>
          </a:prstGeom>
          <a:ln/>
        </p:spPr>
        <p:style>
          <a:lnRef idx="2">
            <a:schemeClr val="accent4"/>
          </a:lnRef>
          <a:fillRef idx="1">
            <a:schemeClr val="lt1"/>
          </a:fillRef>
          <a:effectRef idx="0">
            <a:schemeClr val="accent4"/>
          </a:effectRef>
          <a:fontRef idx="minor">
            <a:schemeClr val="dk1"/>
          </a:fontRef>
        </p:style>
        <p:txBody>
          <a:bodyPr lIns="91425" tIns="45700" rIns="91425" bIns="45700" anchor="ctr" anchorCtr="0">
            <a:noAutofit/>
          </a:bodyPr>
          <a:lstStyle/>
          <a:p>
            <a:pPr marL="0" marR="0" lvl="0" indent="0" rtl="0">
              <a:lnSpc>
                <a:spcPct val="100000"/>
              </a:lnSpc>
              <a:spcBef>
                <a:spcPts val="0"/>
              </a:spcBef>
              <a:spcAft>
                <a:spcPts val="0"/>
              </a:spcAft>
              <a:buClr>
                <a:srgbClr val="000000"/>
              </a:buClr>
              <a:buFont typeface="Cambria"/>
              <a:buNone/>
            </a:pPr>
            <a:r>
              <a:rPr lang="en" sz="1600" dirty="0">
                <a:solidFill>
                  <a:schemeClr val="tx1">
                    <a:lumMod val="65000"/>
                    <a:lumOff val="35000"/>
                  </a:schemeClr>
                </a:solidFill>
                <a:latin typeface="Arial" charset="0"/>
                <a:ea typeface="Arial" charset="0"/>
                <a:cs typeface="Arial" charset="0"/>
                <a:sym typeface="Cambria"/>
              </a:rPr>
              <a:t>Since the global recession in 2008, equity performance has been robust for most worldwide markets. In the United States, the S&amp;P 500 is on track for its 9th year of positive returns in the last decade. 2017 is off to a terrific start, with the S&amp;P already up 8.6% halfway through the year.  Key economic indicators continue to improve, with U.S GDP growth expected to rise 2.2% in 2017 and the unemployment rate falling to 4.3%. Although inflation remains low at 1.6%, the Federal Reserve is on pace to raise interest rates three times this fiscal year, a bullish signal to investors that the economy is healthy enough to withstand higher borrowing rates. Low oil and natural gas prices are good news for the economy, as it lowers the cost of transportation, food, and raw materials for businesses, helping raise profit margins for businesses and providing extra cash to consumers for discretionary spending. U.S. manufacturing is forecasted to increase by 3%, and could be much greater depending on President Trump’s promises for job creation and increased infrastructure spending. Our class focused on key economic factors that would most likely impact the U.S. &amp; global economy for the next several years. </a:t>
            </a:r>
          </a:p>
        </p:txBody>
      </p:sp>
    </p:spTree>
    <p:extLst>
      <p:ext uri="{BB962C8B-B14F-4D97-AF65-F5344CB8AC3E}">
        <p14:creationId xmlns:p14="http://schemas.microsoft.com/office/powerpoint/2010/main" val="2528462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7433445"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Economic Factor Overview</a:t>
            </a:r>
          </a:p>
        </p:txBody>
      </p:sp>
      <p:graphicFrame>
        <p:nvGraphicFramePr>
          <p:cNvPr id="3" name="Diagram 2"/>
          <p:cNvGraphicFramePr/>
          <p:nvPr>
            <p:extLst>
              <p:ext uri="{D42A27DB-BD31-4B8C-83A1-F6EECF244321}">
                <p14:modId xmlns:p14="http://schemas.microsoft.com/office/powerpoint/2010/main" val="2124898138"/>
              </p:ext>
            </p:extLst>
          </p:nvPr>
        </p:nvGraphicFramePr>
        <p:xfrm>
          <a:off x="1802920" y="2111162"/>
          <a:ext cx="9092910" cy="3844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489341" y="968886"/>
            <a:ext cx="9720067" cy="91940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 sz="2400" dirty="0">
                <a:solidFill>
                  <a:schemeClr val="tx1">
                    <a:lumMod val="65000"/>
                    <a:lumOff val="35000"/>
                  </a:schemeClr>
                </a:solidFill>
                <a:latin typeface="Arial" charset="0"/>
                <a:ea typeface="Arial" charset="0"/>
                <a:cs typeface="Arial" charset="0"/>
                <a:sym typeface="Cambria"/>
              </a:rPr>
              <a:t>Over the course of the Summer 2017, the SAP Fund’s investment decisions were made in the context of six major economic factors:</a:t>
            </a:r>
            <a:endParaRPr lang="en-US" sz="24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59033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789170" y="-26797"/>
            <a:ext cx="11594841" cy="584775"/>
          </a:xfrm>
          <a:prstGeom prst="rect">
            <a:avLst/>
          </a:prstGeom>
          <a:noFill/>
        </p:spPr>
        <p:txBody>
          <a:bodyPr wrap="none" lIns="91440" tIns="45720" rIns="91440" bIns="45720">
            <a:spAutoFit/>
          </a:bodyPr>
          <a:lstStyle/>
          <a:p>
            <a:pPr algn="ctr"/>
            <a:r>
              <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rPr>
              <a:t>The Rise of E-Commerce &amp; Fall of Brick-And-Mortar Retail </a:t>
            </a:r>
          </a:p>
        </p:txBody>
      </p:sp>
      <p:sp>
        <p:nvSpPr>
          <p:cNvPr id="30" name="Shape 84"/>
          <p:cNvSpPr txBox="1">
            <a:spLocks noGrp="1"/>
          </p:cNvSpPr>
          <p:nvPr>
            <p:ph type="title"/>
          </p:nvPr>
        </p:nvSpPr>
        <p:spPr>
          <a:xfrm>
            <a:off x="974340" y="557978"/>
            <a:ext cx="11021343" cy="2122724"/>
          </a:xfrm>
          <a:prstGeom prst="roundRect">
            <a:avLst/>
          </a:prstGeom>
          <a:ln/>
        </p:spPr>
        <p:style>
          <a:lnRef idx="2">
            <a:schemeClr val="accent2"/>
          </a:lnRef>
          <a:fillRef idx="1">
            <a:schemeClr val="lt1"/>
          </a:fillRef>
          <a:effectRef idx="0">
            <a:schemeClr val="accent2"/>
          </a:effectRef>
          <a:fontRef idx="minor">
            <a:schemeClr val="dk1"/>
          </a:fontRef>
        </p:style>
        <p:txBody>
          <a:bodyPr lIns="91425" tIns="91425" rIns="91425" bIns="91425" anchor="ctr" anchorCtr="0">
            <a:noAutofit/>
          </a:bodyPr>
          <a:lstStyle/>
          <a:p>
            <a:pPr marL="0" marR="0" lvl="0" indent="0" rtl="0">
              <a:lnSpc>
                <a:spcPct val="100000"/>
              </a:lnSpc>
              <a:spcBef>
                <a:spcPts val="0"/>
              </a:spcBef>
              <a:spcAft>
                <a:spcPts val="0"/>
              </a:spcAft>
              <a:buClr>
                <a:schemeClr val="dk1"/>
              </a:buClr>
              <a:buSzPct val="25000"/>
              <a:buFont typeface="Cambria"/>
              <a:buNone/>
            </a:pPr>
            <a:r>
              <a:rPr lang="en" sz="1600" dirty="0">
                <a:solidFill>
                  <a:schemeClr val="tx1">
                    <a:lumMod val="65000"/>
                    <a:lumOff val="35000"/>
                  </a:schemeClr>
                </a:solidFill>
                <a:latin typeface="Arial" charset="0"/>
                <a:ea typeface="Arial" charset="0"/>
                <a:cs typeface="Arial" charset="0"/>
                <a:sym typeface="Cambria"/>
              </a:rPr>
              <a:t>2017 has been an ugly year for traditional Brick-and-Mortar retailers who have been unsuccessful in creating an </a:t>
            </a:r>
            <a:r>
              <a:rPr lang="en" sz="1600" dirty="0" err="1">
                <a:solidFill>
                  <a:schemeClr val="tx1">
                    <a:lumMod val="65000"/>
                    <a:lumOff val="35000"/>
                  </a:schemeClr>
                </a:solidFill>
                <a:latin typeface="Arial" charset="0"/>
                <a:ea typeface="Arial" charset="0"/>
                <a:cs typeface="Arial" charset="0"/>
                <a:sym typeface="Cambria"/>
              </a:rPr>
              <a:t>omnichannel</a:t>
            </a:r>
            <a:r>
              <a:rPr lang="en" sz="1600" dirty="0">
                <a:solidFill>
                  <a:schemeClr val="tx1">
                    <a:lumMod val="65000"/>
                    <a:lumOff val="35000"/>
                  </a:schemeClr>
                </a:solidFill>
                <a:latin typeface="Arial" charset="0"/>
                <a:ea typeface="Arial" charset="0"/>
                <a:cs typeface="Arial" charset="0"/>
                <a:sym typeface="Cambria"/>
              </a:rPr>
              <a:t> strategy of both an in-person &amp; digital shopping experience. Stores such as Sears and </a:t>
            </a:r>
            <a:r>
              <a:rPr lang="en" sz="1600" dirty="0" err="1">
                <a:solidFill>
                  <a:schemeClr val="tx1">
                    <a:lumMod val="65000"/>
                    <a:lumOff val="35000"/>
                  </a:schemeClr>
                </a:solidFill>
                <a:latin typeface="Arial" charset="0"/>
                <a:ea typeface="Arial" charset="0"/>
                <a:cs typeface="Arial" charset="0"/>
                <a:sym typeface="Cambria"/>
              </a:rPr>
              <a:t>JcPenney</a:t>
            </a:r>
            <a:r>
              <a:rPr lang="en" sz="1600" dirty="0">
                <a:solidFill>
                  <a:schemeClr val="tx1">
                    <a:lumMod val="65000"/>
                    <a:lumOff val="35000"/>
                  </a:schemeClr>
                </a:solidFill>
                <a:latin typeface="Arial" charset="0"/>
                <a:ea typeface="Arial" charset="0"/>
                <a:cs typeface="Arial" charset="0"/>
                <a:sym typeface="Cambria"/>
              </a:rPr>
              <a:t>, both once behemoths in the industry and household names for over a century, now face potential bankruptcy as large online players such as Amazon have been stealing market share. While Sears and </a:t>
            </a:r>
            <a:r>
              <a:rPr lang="en" sz="1600" dirty="0" err="1">
                <a:solidFill>
                  <a:schemeClr val="tx1">
                    <a:lumMod val="65000"/>
                    <a:lumOff val="35000"/>
                  </a:schemeClr>
                </a:solidFill>
                <a:latin typeface="Arial" charset="0"/>
                <a:ea typeface="Arial" charset="0"/>
                <a:cs typeface="Arial" charset="0"/>
                <a:sym typeface="Cambria"/>
              </a:rPr>
              <a:t>JcPenney’s</a:t>
            </a:r>
            <a:r>
              <a:rPr lang="en" sz="1600" dirty="0">
                <a:solidFill>
                  <a:schemeClr val="tx1">
                    <a:lumMod val="65000"/>
                    <a:lumOff val="35000"/>
                  </a:schemeClr>
                </a:solidFill>
                <a:latin typeface="Arial" charset="0"/>
                <a:ea typeface="Arial" charset="0"/>
                <a:cs typeface="Arial" charset="0"/>
                <a:sym typeface="Cambria"/>
              </a:rPr>
              <a:t> stock performance have significantly lagged the S&amp;P, losing 45% and 63% over the last two years, e-commerce sites such as Amazon and </a:t>
            </a:r>
            <a:r>
              <a:rPr lang="en" sz="1600" dirty="0" err="1">
                <a:solidFill>
                  <a:schemeClr val="tx1">
                    <a:lumMod val="65000"/>
                    <a:lumOff val="35000"/>
                  </a:schemeClr>
                </a:solidFill>
                <a:latin typeface="Arial" charset="0"/>
                <a:ea typeface="Arial" charset="0"/>
                <a:cs typeface="Arial" charset="0"/>
                <a:sym typeface="Cambria"/>
              </a:rPr>
              <a:t>Wayfair</a:t>
            </a:r>
            <a:r>
              <a:rPr lang="en" sz="1600" dirty="0">
                <a:solidFill>
                  <a:schemeClr val="tx1">
                    <a:lumMod val="65000"/>
                    <a:lumOff val="35000"/>
                  </a:schemeClr>
                </a:solidFill>
                <a:latin typeface="Arial" charset="0"/>
                <a:ea typeface="Arial" charset="0"/>
                <a:cs typeface="Arial" charset="0"/>
                <a:sym typeface="Cambria"/>
              </a:rPr>
              <a:t> have seen their stock price double in the same timeframe. With E-commerce experiencing double digit growth, companies such as Walmart, have been strategically buying online technology platforms such as </a:t>
            </a:r>
            <a:r>
              <a:rPr lang="en" sz="1600" dirty="0" err="1">
                <a:solidFill>
                  <a:schemeClr val="tx1">
                    <a:lumMod val="65000"/>
                    <a:lumOff val="35000"/>
                  </a:schemeClr>
                </a:solidFill>
                <a:latin typeface="Arial" charset="0"/>
                <a:ea typeface="Arial" charset="0"/>
                <a:cs typeface="Arial" charset="0"/>
                <a:sym typeface="Cambria"/>
              </a:rPr>
              <a:t>Jet.com</a:t>
            </a:r>
            <a:r>
              <a:rPr lang="en" sz="1600" dirty="0">
                <a:solidFill>
                  <a:schemeClr val="tx1">
                    <a:lumMod val="65000"/>
                    <a:lumOff val="35000"/>
                  </a:schemeClr>
                </a:solidFill>
                <a:latin typeface="Arial" charset="0"/>
                <a:ea typeface="Arial" charset="0"/>
                <a:cs typeface="Arial" charset="0"/>
                <a:sym typeface="Cambria"/>
              </a:rPr>
              <a:t> and </a:t>
            </a:r>
            <a:r>
              <a:rPr lang="en" sz="1600" dirty="0" err="1">
                <a:solidFill>
                  <a:schemeClr val="tx1">
                    <a:lumMod val="65000"/>
                    <a:lumOff val="35000"/>
                  </a:schemeClr>
                </a:solidFill>
                <a:latin typeface="Arial" charset="0"/>
                <a:ea typeface="Arial" charset="0"/>
                <a:cs typeface="Arial" charset="0"/>
                <a:sym typeface="Cambria"/>
              </a:rPr>
              <a:t>Shoebuy.com</a:t>
            </a:r>
            <a:r>
              <a:rPr lang="en" sz="1600" dirty="0">
                <a:solidFill>
                  <a:schemeClr val="tx1">
                    <a:lumMod val="65000"/>
                    <a:lumOff val="35000"/>
                  </a:schemeClr>
                </a:solidFill>
                <a:latin typeface="Arial" charset="0"/>
                <a:ea typeface="Arial" charset="0"/>
                <a:cs typeface="Arial" charset="0"/>
                <a:sym typeface="Cambria"/>
              </a:rPr>
              <a:t> to capitalize on the growing E-commerce segment.  </a:t>
            </a:r>
          </a:p>
        </p:txBody>
      </p:sp>
      <p:pic>
        <p:nvPicPr>
          <p:cNvPr id="37" name="Shape 90"/>
          <p:cNvPicPr preferRelativeResize="0"/>
          <p:nvPr/>
        </p:nvPicPr>
        <p:blipFill>
          <a:blip r:embed="rId3">
            <a:alphaModFix/>
          </a:blip>
          <a:stretch>
            <a:fillRect/>
          </a:stretch>
        </p:blipFill>
        <p:spPr>
          <a:xfrm>
            <a:off x="1067090" y="2736122"/>
            <a:ext cx="5155759" cy="3564932"/>
          </a:xfrm>
          <a:prstGeom prst="rect">
            <a:avLst/>
          </a:prstGeom>
          <a:noFill/>
          <a:ln>
            <a:noFill/>
          </a:ln>
        </p:spPr>
      </p:pic>
      <p:pic>
        <p:nvPicPr>
          <p:cNvPr id="38" name="Shape 91"/>
          <p:cNvPicPr preferRelativeResize="0"/>
          <p:nvPr/>
        </p:nvPicPr>
        <p:blipFill>
          <a:blip r:embed="rId4">
            <a:alphaModFix/>
          </a:blip>
          <a:stretch>
            <a:fillRect/>
          </a:stretch>
        </p:blipFill>
        <p:spPr>
          <a:xfrm>
            <a:off x="6308180" y="3042868"/>
            <a:ext cx="5682730" cy="2774099"/>
          </a:xfrm>
          <a:prstGeom prst="rect">
            <a:avLst/>
          </a:prstGeom>
          <a:noFill/>
          <a:ln>
            <a:noFill/>
          </a:ln>
        </p:spPr>
      </p:pic>
      <p:sp>
        <p:nvSpPr>
          <p:cNvPr id="2" name="TextBox 1"/>
          <p:cNvSpPr txBox="1"/>
          <p:nvPr/>
        </p:nvSpPr>
        <p:spPr>
          <a:xfrm>
            <a:off x="6308180" y="5883939"/>
            <a:ext cx="3393759" cy="234235"/>
          </a:xfrm>
          <a:prstGeom prst="rect">
            <a:avLst/>
          </a:prstGeom>
          <a:noFill/>
        </p:spPr>
        <p:txBody>
          <a:bodyPr wrap="square" rtlCol="0">
            <a:spAutoFit/>
          </a:bodyPr>
          <a:lstStyle/>
          <a:p>
            <a:r>
              <a:rPr lang="en-US" sz="900" dirty="0">
                <a:latin typeface="Arial" charset="0"/>
                <a:ea typeface="Arial" charset="0"/>
                <a:cs typeface="Arial" charset="0"/>
              </a:rPr>
              <a:t>Source: U.S. Department of Commerce Publication 2/2017</a:t>
            </a:r>
          </a:p>
        </p:txBody>
      </p:sp>
    </p:spTree>
    <p:extLst>
      <p:ext uri="{BB962C8B-B14F-4D97-AF65-F5344CB8AC3E}">
        <p14:creationId xmlns:p14="http://schemas.microsoft.com/office/powerpoint/2010/main" val="140451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1007040"/>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10395089" cy="707886"/>
          </a:xfrm>
          <a:prstGeom prst="rect">
            <a:avLst/>
          </a:prstGeom>
          <a:noFill/>
        </p:spPr>
        <p:txBody>
          <a:bodyPr wrap="none" lIns="91440" tIns="45720" rIns="91440" bIns="45720">
            <a:spAutoFit/>
          </a:bodyPr>
          <a:lstStyle/>
          <a:p>
            <a:pPr algn="ctr"/>
            <a:r>
              <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rPr>
              <a:t>The Impact of Donald </a:t>
            </a:r>
            <a:r>
              <a:rPr lang="en-US" sz="4000" b="1">
                <a:ln w="22225">
                  <a:solidFill>
                    <a:schemeClr val="tx2"/>
                  </a:solidFill>
                  <a:prstDash val="solid"/>
                </a:ln>
                <a:solidFill>
                  <a:schemeClr val="accent3"/>
                </a:solidFill>
                <a:latin typeface="Arial" panose="020B0604020202020204" pitchFamily="34" charset="0"/>
                <a:cs typeface="Arial" panose="020B0604020202020204" pitchFamily="34" charset="0"/>
              </a:rPr>
              <a:t>Trump’s Presidency</a:t>
            </a:r>
            <a:endPar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Shape 96"/>
          <p:cNvSpPr txBox="1">
            <a:spLocks noGrp="1"/>
          </p:cNvSpPr>
          <p:nvPr>
            <p:ph type="title"/>
          </p:nvPr>
        </p:nvSpPr>
        <p:spPr>
          <a:xfrm>
            <a:off x="1142502" y="982232"/>
            <a:ext cx="5566185" cy="3835767"/>
          </a:xfrm>
          <a:prstGeom prst="roundRect">
            <a:avLst/>
          </a:prstGeom>
          <a:ln/>
        </p:spPr>
        <p:style>
          <a:lnRef idx="2">
            <a:schemeClr val="accent2"/>
          </a:lnRef>
          <a:fillRef idx="1">
            <a:schemeClr val="lt1"/>
          </a:fillRef>
          <a:effectRef idx="0">
            <a:schemeClr val="accent2"/>
          </a:effectRef>
          <a:fontRef idx="minor">
            <a:schemeClr val="dk1"/>
          </a:fontRef>
        </p:style>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endParaRPr sz="1300" b="1"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chemeClr val="dk1"/>
              </a:buClr>
              <a:buSzPct val="25000"/>
              <a:buFont typeface="Arial"/>
              <a:buNone/>
            </a:pPr>
            <a:endParaRPr sz="6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endParaRPr sz="1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endParaRPr sz="1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endParaRPr sz="1300" b="0" i="0" u="none" strike="noStrike" cap="none" dirty="0">
              <a:solidFill>
                <a:schemeClr val="dk1"/>
              </a:solidFill>
              <a:latin typeface="Calibri"/>
              <a:ea typeface="Calibri"/>
              <a:cs typeface="Calibri"/>
              <a:sym typeface="Calibri"/>
            </a:endParaRPr>
          </a:p>
        </p:txBody>
      </p:sp>
      <p:sp>
        <p:nvSpPr>
          <p:cNvPr id="2" name="TextBox 1"/>
          <p:cNvSpPr txBox="1"/>
          <p:nvPr/>
        </p:nvSpPr>
        <p:spPr>
          <a:xfrm>
            <a:off x="1547201" y="1063122"/>
            <a:ext cx="4872537" cy="4031873"/>
          </a:xfrm>
          <a:prstGeom prst="rect">
            <a:avLst/>
          </a:prstGeom>
          <a:noFill/>
        </p:spPr>
        <p:txBody>
          <a:bodyPr wrap="square" rtlCol="0">
            <a:spAutoFit/>
          </a:bodyPr>
          <a:lstStyle/>
          <a:p>
            <a:pPr lvl="0"/>
            <a:r>
              <a:rPr lang="en" sz="1400" dirty="0">
                <a:solidFill>
                  <a:schemeClr val="tx1">
                    <a:lumMod val="65000"/>
                    <a:lumOff val="35000"/>
                  </a:schemeClr>
                </a:solidFill>
                <a:latin typeface="Arial" charset="0"/>
                <a:ea typeface="Arial" charset="0"/>
                <a:cs typeface="Arial" charset="0"/>
              </a:rPr>
              <a:t>Donald Trump’s presidency is one of the most polarizing topics in recent times, with nearly every possible sector bracing for the ripple effects from his leadership choices. His words have stirred controversy in even the most apolitical fields, and markets are becoming conditioned to ride out the effects from his frequent Twitter outbursts. Controversial business decisions made by major corporations can send their stock plummeting if the President starts commenting, while other firms are trying to strategize as to what business decisions will need to be made based on the President’s evolving, and often confusing, intentions on immigration, infrastructure, trade, regulations, climate change, healthcare, and national security. The President’s use of social media and the extent of topics covered can impact markets faster than ever, opening the risk for market overreactions and future volatility.</a:t>
            </a:r>
          </a:p>
          <a:p>
            <a:endParaRPr lang="en-US" dirty="0"/>
          </a:p>
        </p:txBody>
      </p:sp>
      <p:pic>
        <p:nvPicPr>
          <p:cNvPr id="37" name="Shape 103"/>
          <p:cNvPicPr preferRelativeResize="0"/>
          <p:nvPr/>
        </p:nvPicPr>
        <p:blipFill>
          <a:blip r:embed="rId3">
            <a:alphaModFix/>
          </a:blip>
          <a:stretch>
            <a:fillRect/>
          </a:stretch>
        </p:blipFill>
        <p:spPr>
          <a:xfrm>
            <a:off x="7054834" y="748522"/>
            <a:ext cx="4739343" cy="5162343"/>
          </a:xfrm>
          <a:prstGeom prst="rect">
            <a:avLst/>
          </a:prstGeom>
          <a:noFill/>
          <a:ln>
            <a:noFill/>
          </a:ln>
        </p:spPr>
      </p:pic>
      <p:pic>
        <p:nvPicPr>
          <p:cNvPr id="38" name="Shape 102"/>
          <p:cNvPicPr preferRelativeResize="0"/>
          <p:nvPr/>
        </p:nvPicPr>
        <p:blipFill>
          <a:blip r:embed="rId4">
            <a:alphaModFix/>
          </a:blip>
          <a:stretch>
            <a:fillRect/>
          </a:stretch>
        </p:blipFill>
        <p:spPr>
          <a:xfrm>
            <a:off x="1236751" y="5024168"/>
            <a:ext cx="5561749" cy="735668"/>
          </a:xfrm>
          <a:prstGeom prst="rect">
            <a:avLst/>
          </a:prstGeom>
          <a:noFill/>
          <a:ln>
            <a:noFill/>
          </a:ln>
        </p:spPr>
      </p:pic>
      <p:sp>
        <p:nvSpPr>
          <p:cNvPr id="3" name="TextBox 2"/>
          <p:cNvSpPr txBox="1"/>
          <p:nvPr/>
        </p:nvSpPr>
        <p:spPr>
          <a:xfrm>
            <a:off x="8573663" y="5779845"/>
            <a:ext cx="1961163" cy="230832"/>
          </a:xfrm>
          <a:prstGeom prst="rect">
            <a:avLst/>
          </a:prstGeom>
          <a:noFill/>
        </p:spPr>
        <p:txBody>
          <a:bodyPr wrap="square" rtlCol="0">
            <a:spAutoFit/>
          </a:bodyPr>
          <a:lstStyle/>
          <a:p>
            <a:r>
              <a:rPr lang="en-US" sz="900">
                <a:latin typeface="Arial" charset="0"/>
                <a:ea typeface="Arial" charset="0"/>
                <a:cs typeface="Arial" charset="0"/>
              </a:rPr>
              <a:t>Source: Time - Money</a:t>
            </a:r>
          </a:p>
        </p:txBody>
      </p:sp>
    </p:spTree>
    <p:extLst>
      <p:ext uri="{BB962C8B-B14F-4D97-AF65-F5344CB8AC3E}">
        <p14:creationId xmlns:p14="http://schemas.microsoft.com/office/powerpoint/2010/main" val="1245036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6269665"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International Relations</a:t>
            </a:r>
          </a:p>
        </p:txBody>
      </p:sp>
      <p:sp>
        <p:nvSpPr>
          <p:cNvPr id="39" name="Shape 108"/>
          <p:cNvSpPr txBox="1">
            <a:spLocks noGrp="1"/>
          </p:cNvSpPr>
          <p:nvPr>
            <p:ph type="title"/>
          </p:nvPr>
        </p:nvSpPr>
        <p:spPr>
          <a:xfrm>
            <a:off x="1067090" y="735445"/>
            <a:ext cx="10928594" cy="1879074"/>
          </a:xfrm>
          <a:prstGeom prst="roundRect">
            <a:avLst/>
          </a:prstGeom>
          <a:ln/>
        </p:spPr>
        <p:style>
          <a:lnRef idx="2">
            <a:schemeClr val="accent2"/>
          </a:lnRef>
          <a:fillRef idx="1">
            <a:schemeClr val="lt1"/>
          </a:fillRef>
          <a:effectRef idx="0">
            <a:schemeClr val="accent2"/>
          </a:effectRef>
          <a:fontRef idx="minor">
            <a:schemeClr val="dk1"/>
          </a:fontRef>
        </p:style>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mbria"/>
              <a:buNone/>
            </a:pPr>
            <a:r>
              <a:rPr lang="en" sz="1400" dirty="0">
                <a:solidFill>
                  <a:schemeClr val="tx1">
                    <a:lumMod val="65000"/>
                    <a:lumOff val="35000"/>
                  </a:schemeClr>
                </a:solidFill>
                <a:latin typeface="Arial" charset="0"/>
                <a:ea typeface="Arial" charset="0"/>
                <a:cs typeface="Arial" charset="0"/>
              </a:rPr>
              <a:t>The state of international relations in the United States have shifted since Donald Trump has become President.  Donald Trump employees an “America First” approach to foreign policy.  The United States is the leading contributor of funding to the UN, and President Trump is putting considerable pressure on the UN to reduce peacekeeping operations and slash spending.  United Nations Secretary, General Antonio </a:t>
            </a:r>
            <a:r>
              <a:rPr lang="en" sz="1400" dirty="0" err="1">
                <a:solidFill>
                  <a:schemeClr val="tx1">
                    <a:lumMod val="65000"/>
                    <a:lumOff val="35000"/>
                  </a:schemeClr>
                </a:solidFill>
                <a:latin typeface="Arial" charset="0"/>
                <a:ea typeface="Arial" charset="0"/>
                <a:cs typeface="Arial" charset="0"/>
              </a:rPr>
              <a:t>Guterres</a:t>
            </a:r>
            <a:r>
              <a:rPr lang="en" sz="1400" dirty="0">
                <a:solidFill>
                  <a:schemeClr val="tx1">
                    <a:lumMod val="65000"/>
                    <a:lumOff val="35000"/>
                  </a:schemeClr>
                </a:solidFill>
                <a:latin typeface="Arial" charset="0"/>
                <a:ea typeface="Arial" charset="0"/>
                <a:cs typeface="Arial" charset="0"/>
              </a:rPr>
              <a:t> warned Donald Trump’s administration against isolating the United States from the rest of the world.  </a:t>
            </a:r>
            <a:r>
              <a:rPr lang="en" sz="1400" dirty="0" err="1">
                <a:solidFill>
                  <a:schemeClr val="tx1">
                    <a:lumMod val="65000"/>
                    <a:lumOff val="35000"/>
                  </a:schemeClr>
                </a:solidFill>
                <a:latin typeface="Arial" charset="0"/>
                <a:ea typeface="Arial" charset="0"/>
                <a:cs typeface="Arial" charset="0"/>
              </a:rPr>
              <a:t>Guterres</a:t>
            </a:r>
            <a:r>
              <a:rPr lang="en" sz="1400" dirty="0">
                <a:solidFill>
                  <a:schemeClr val="tx1">
                    <a:lumMod val="65000"/>
                    <a:lumOff val="35000"/>
                  </a:schemeClr>
                </a:solidFill>
                <a:latin typeface="Arial" charset="0"/>
                <a:ea typeface="Arial" charset="0"/>
                <a:cs typeface="Arial" charset="0"/>
              </a:rPr>
              <a:t> stated that, “if the United States disengage in relation to many aspects of foreign policy and many aspects of international relations, it will be unavoidable that other actors will occupy that space.”  </a:t>
            </a:r>
            <a:r>
              <a:rPr lang="en" sz="1400" dirty="0" err="1">
                <a:solidFill>
                  <a:schemeClr val="tx1">
                    <a:lumMod val="65000"/>
                    <a:lumOff val="35000"/>
                  </a:schemeClr>
                </a:solidFill>
                <a:latin typeface="Arial" charset="0"/>
                <a:ea typeface="Arial" charset="0"/>
                <a:cs typeface="Arial" charset="0"/>
              </a:rPr>
              <a:t>Guterres</a:t>
            </a:r>
            <a:r>
              <a:rPr lang="en" sz="1400" dirty="0">
                <a:solidFill>
                  <a:schemeClr val="tx1">
                    <a:lumMod val="65000"/>
                    <a:lumOff val="35000"/>
                  </a:schemeClr>
                </a:solidFill>
                <a:latin typeface="Arial" charset="0"/>
                <a:ea typeface="Arial" charset="0"/>
                <a:cs typeface="Arial" charset="0"/>
              </a:rPr>
              <a:t> also stated that he does not think the US disengaging from international relations is good for the United States or the rest of the world.  </a:t>
            </a:r>
          </a:p>
        </p:txBody>
      </p:sp>
      <p:graphicFrame>
        <p:nvGraphicFramePr>
          <p:cNvPr id="13" name="Diagram 12"/>
          <p:cNvGraphicFramePr/>
          <p:nvPr>
            <p:extLst>
              <p:ext uri="{D42A27DB-BD31-4B8C-83A1-F6EECF244321}">
                <p14:modId xmlns:p14="http://schemas.microsoft.com/office/powerpoint/2010/main" val="757001842"/>
              </p:ext>
            </p:extLst>
          </p:nvPr>
        </p:nvGraphicFramePr>
        <p:xfrm>
          <a:off x="1021544" y="2868041"/>
          <a:ext cx="5580733" cy="317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 name="Shape 116"/>
          <p:cNvPicPr preferRelativeResize="0"/>
          <p:nvPr/>
        </p:nvPicPr>
        <p:blipFill>
          <a:blip r:embed="rId8">
            <a:alphaModFix/>
          </a:blip>
          <a:stretch>
            <a:fillRect/>
          </a:stretch>
        </p:blipFill>
        <p:spPr>
          <a:xfrm>
            <a:off x="9149545" y="3596408"/>
            <a:ext cx="2471344" cy="1763024"/>
          </a:xfrm>
          <a:prstGeom prst="rect">
            <a:avLst/>
          </a:prstGeom>
          <a:noFill/>
          <a:ln>
            <a:noFill/>
          </a:ln>
        </p:spPr>
      </p:pic>
      <p:pic>
        <p:nvPicPr>
          <p:cNvPr id="41" name="Shape 115"/>
          <p:cNvPicPr preferRelativeResize="0"/>
          <p:nvPr/>
        </p:nvPicPr>
        <p:blipFill>
          <a:blip r:embed="rId9">
            <a:alphaModFix/>
          </a:blip>
          <a:stretch>
            <a:fillRect/>
          </a:stretch>
        </p:blipFill>
        <p:spPr>
          <a:xfrm>
            <a:off x="6602277" y="3575365"/>
            <a:ext cx="2337265" cy="1763024"/>
          </a:xfrm>
          <a:prstGeom prst="rect">
            <a:avLst/>
          </a:prstGeom>
          <a:noFill/>
          <a:ln>
            <a:noFill/>
          </a:ln>
        </p:spPr>
      </p:pic>
      <p:sp>
        <p:nvSpPr>
          <p:cNvPr id="42" name="TextBox 41"/>
          <p:cNvSpPr txBox="1"/>
          <p:nvPr/>
        </p:nvSpPr>
        <p:spPr>
          <a:xfrm>
            <a:off x="8573663" y="5370664"/>
            <a:ext cx="1961163" cy="230832"/>
          </a:xfrm>
          <a:prstGeom prst="rect">
            <a:avLst/>
          </a:prstGeom>
          <a:noFill/>
        </p:spPr>
        <p:txBody>
          <a:bodyPr wrap="square" rtlCol="0">
            <a:spAutoFit/>
          </a:bodyPr>
          <a:lstStyle/>
          <a:p>
            <a:r>
              <a:rPr lang="en-US" sz="900">
                <a:latin typeface="Arial" charset="0"/>
                <a:ea typeface="Arial" charset="0"/>
                <a:cs typeface="Arial" charset="0"/>
              </a:rPr>
              <a:t>Source: CNN</a:t>
            </a:r>
          </a:p>
        </p:txBody>
      </p:sp>
    </p:spTree>
    <p:extLst>
      <p:ext uri="{BB962C8B-B14F-4D97-AF65-F5344CB8AC3E}">
        <p14:creationId xmlns:p14="http://schemas.microsoft.com/office/powerpoint/2010/main" val="204919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1007040"/>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4495"/>
            <a:ext cx="7934608"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Trade Policies &amp; Regulations</a:t>
            </a:r>
          </a:p>
        </p:txBody>
      </p:sp>
      <p:sp>
        <p:nvSpPr>
          <p:cNvPr id="42" name="Shape 121"/>
          <p:cNvSpPr txBox="1">
            <a:spLocks/>
          </p:cNvSpPr>
          <p:nvPr/>
        </p:nvSpPr>
        <p:spPr>
          <a:xfrm>
            <a:off x="1067089" y="774708"/>
            <a:ext cx="6753078" cy="5307309"/>
          </a:xfrm>
          <a:prstGeom prst="roundRect">
            <a:avLst/>
          </a:prstGeom>
          <a:ln/>
        </p:spPr>
        <p:style>
          <a:lnRef idx="2">
            <a:schemeClr val="accent2"/>
          </a:lnRef>
          <a:fillRef idx="1">
            <a:schemeClr val="lt1"/>
          </a:fillRef>
          <a:effectRef idx="0">
            <a:schemeClr val="accent2"/>
          </a:effectRef>
          <a:fontRef idx="minor">
            <a:schemeClr val="dk1"/>
          </a:fontRef>
        </p:style>
        <p:txBody>
          <a:bodyPr vert="horz" lIns="91425" tIns="91425" rIns="91425" bIns="91425" rtlCol="0" anchor="ctr"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39700">
              <a:lnSpc>
                <a:spcPct val="100000"/>
              </a:lnSpc>
              <a:spcBef>
                <a:spcPts val="0"/>
              </a:spcBef>
              <a:buClr>
                <a:schemeClr val="dk1"/>
              </a:buClr>
              <a:buSzPct val="100000"/>
            </a:pPr>
            <a:r>
              <a:rPr lang="en" sz="1800" dirty="0">
                <a:solidFill>
                  <a:schemeClr val="tx1">
                    <a:lumMod val="65000"/>
                    <a:lumOff val="35000"/>
                  </a:schemeClr>
                </a:solidFill>
                <a:latin typeface="Arial" charset="0"/>
                <a:ea typeface="Arial" charset="0"/>
                <a:cs typeface="Arial" charset="0"/>
              </a:rPr>
              <a:t>Trade policy defines the laws related to the exchange of goods and services involved in trade between countries including taxes, regulations, and any subsidies or other agreements. </a:t>
            </a:r>
            <a:endParaRPr lang="en-US" sz="1800" dirty="0">
              <a:solidFill>
                <a:schemeClr val="tx1">
                  <a:lumMod val="65000"/>
                  <a:lumOff val="35000"/>
                </a:schemeClr>
              </a:solidFill>
              <a:latin typeface="Arial" charset="0"/>
              <a:ea typeface="Arial" charset="0"/>
              <a:cs typeface="Arial" charset="0"/>
            </a:endParaRPr>
          </a:p>
          <a:p>
            <a:pPr marL="139700">
              <a:lnSpc>
                <a:spcPct val="100000"/>
              </a:lnSpc>
              <a:spcBef>
                <a:spcPts val="0"/>
              </a:spcBef>
              <a:buClr>
                <a:schemeClr val="dk1"/>
              </a:buClr>
              <a:buSzPct val="100000"/>
            </a:pPr>
            <a:endParaRPr lang="en" sz="1800" dirty="0">
              <a:solidFill>
                <a:schemeClr val="tx1">
                  <a:lumMod val="65000"/>
                  <a:lumOff val="35000"/>
                </a:schemeClr>
              </a:solidFill>
              <a:latin typeface="Arial" charset="0"/>
              <a:ea typeface="Arial" charset="0"/>
              <a:cs typeface="Arial" charset="0"/>
            </a:endParaRPr>
          </a:p>
          <a:p>
            <a:pPr marL="139700">
              <a:lnSpc>
                <a:spcPct val="100000"/>
              </a:lnSpc>
              <a:spcBef>
                <a:spcPts val="0"/>
              </a:spcBef>
              <a:buClr>
                <a:schemeClr val="dk1"/>
              </a:buClr>
              <a:buSzPct val="100000"/>
            </a:pPr>
            <a:r>
              <a:rPr lang="en" sz="1800" dirty="0">
                <a:solidFill>
                  <a:schemeClr val="tx1">
                    <a:lumMod val="65000"/>
                    <a:lumOff val="35000"/>
                  </a:schemeClr>
                </a:solidFill>
                <a:latin typeface="Arial" charset="0"/>
                <a:ea typeface="Arial" charset="0"/>
                <a:cs typeface="Arial" charset="0"/>
              </a:rPr>
              <a:t>The President’s 2017 Trade Policy Agenda </a:t>
            </a:r>
            <a:r>
              <a:rPr lang="en-US" sz="1800" dirty="0">
                <a:solidFill>
                  <a:schemeClr val="tx1">
                    <a:lumMod val="65000"/>
                    <a:lumOff val="35000"/>
                  </a:schemeClr>
                </a:solidFill>
                <a:latin typeface="Arial" charset="0"/>
                <a:ea typeface="Arial" charset="0"/>
                <a:cs typeface="Arial" charset="0"/>
              </a:rPr>
              <a:t>suggests a</a:t>
            </a:r>
            <a:r>
              <a:rPr lang="en" sz="1800" dirty="0">
                <a:solidFill>
                  <a:schemeClr val="tx1">
                    <a:lumMod val="65000"/>
                    <a:lumOff val="35000"/>
                  </a:schemeClr>
                </a:solidFill>
                <a:latin typeface="Arial" charset="0"/>
                <a:ea typeface="Arial" charset="0"/>
                <a:cs typeface="Arial" charset="0"/>
              </a:rPr>
              <a:t> focus on maintaining a balanced policy that looks out for the interests of all segments of the U.S. economy, including manufacturing, agriculture, and services, as well as small businesses and entrepreneurs. In addition, the president plans to strictly enforce U.S. trade laws to prevent the U.S. market from being distorted by dumped and/or subsidized imports that harm domestic industries and workers. </a:t>
            </a:r>
            <a:endParaRPr lang="en-US" sz="1800" dirty="0">
              <a:solidFill>
                <a:schemeClr val="tx1">
                  <a:lumMod val="65000"/>
                  <a:lumOff val="35000"/>
                </a:schemeClr>
              </a:solidFill>
              <a:latin typeface="Arial" charset="0"/>
              <a:ea typeface="Arial" charset="0"/>
              <a:cs typeface="Arial" charset="0"/>
            </a:endParaRPr>
          </a:p>
          <a:p>
            <a:pPr marL="139700">
              <a:lnSpc>
                <a:spcPct val="100000"/>
              </a:lnSpc>
              <a:spcBef>
                <a:spcPts val="0"/>
              </a:spcBef>
              <a:buClr>
                <a:schemeClr val="dk1"/>
              </a:buClr>
              <a:buSzPct val="100000"/>
            </a:pPr>
            <a:endParaRPr lang="en" sz="1800" dirty="0">
              <a:solidFill>
                <a:schemeClr val="tx1">
                  <a:lumMod val="65000"/>
                  <a:lumOff val="35000"/>
                </a:schemeClr>
              </a:solidFill>
              <a:latin typeface="Arial" charset="0"/>
              <a:ea typeface="Arial" charset="0"/>
              <a:cs typeface="Arial" charset="0"/>
            </a:endParaRPr>
          </a:p>
          <a:p>
            <a:pPr marL="139700">
              <a:lnSpc>
                <a:spcPct val="100000"/>
              </a:lnSpc>
              <a:spcBef>
                <a:spcPts val="0"/>
              </a:spcBef>
              <a:buClr>
                <a:schemeClr val="dk1"/>
              </a:buClr>
              <a:buSzPct val="100000"/>
            </a:pPr>
            <a:r>
              <a:rPr lang="en" sz="1800" dirty="0">
                <a:solidFill>
                  <a:schemeClr val="tx1">
                    <a:lumMod val="65000"/>
                    <a:lumOff val="35000"/>
                  </a:schemeClr>
                </a:solidFill>
                <a:latin typeface="Arial" charset="0"/>
                <a:ea typeface="Arial" charset="0"/>
                <a:cs typeface="Arial" charset="0"/>
              </a:rPr>
              <a:t>There has been speculation that some of the president’s proposed policies could spark a “trade war”, yet other policies are viewed as a positive for the economy. </a:t>
            </a:r>
          </a:p>
        </p:txBody>
      </p:sp>
      <p:pic>
        <p:nvPicPr>
          <p:cNvPr id="44" name="Shape 130"/>
          <p:cNvPicPr preferRelativeResize="0"/>
          <p:nvPr/>
        </p:nvPicPr>
        <p:blipFill rotWithShape="1">
          <a:blip r:embed="rId3">
            <a:alphaModFix/>
          </a:blip>
          <a:srcRect t="2299" r="1967"/>
          <a:stretch/>
        </p:blipFill>
        <p:spPr>
          <a:xfrm>
            <a:off x="7921572" y="774708"/>
            <a:ext cx="4074745" cy="2067780"/>
          </a:xfrm>
          <a:prstGeom prst="rect">
            <a:avLst/>
          </a:prstGeom>
          <a:noFill/>
          <a:ln>
            <a:noFill/>
          </a:ln>
        </p:spPr>
      </p:pic>
      <p:pic>
        <p:nvPicPr>
          <p:cNvPr id="15" name="Picture 14"/>
          <p:cNvPicPr>
            <a:picLocks noChangeAspect="1"/>
          </p:cNvPicPr>
          <p:nvPr/>
        </p:nvPicPr>
        <p:blipFill>
          <a:blip r:embed="rId4"/>
          <a:stretch>
            <a:fillRect/>
          </a:stretch>
        </p:blipFill>
        <p:spPr>
          <a:xfrm>
            <a:off x="8456673" y="2938080"/>
            <a:ext cx="3004541" cy="2983676"/>
          </a:xfrm>
          <a:prstGeom prst="rect">
            <a:avLst/>
          </a:prstGeom>
        </p:spPr>
      </p:pic>
      <p:sp>
        <p:nvSpPr>
          <p:cNvPr id="45" name="TextBox 44"/>
          <p:cNvSpPr txBox="1"/>
          <p:nvPr/>
        </p:nvSpPr>
        <p:spPr>
          <a:xfrm>
            <a:off x="9386287" y="5966601"/>
            <a:ext cx="1961163" cy="230832"/>
          </a:xfrm>
          <a:prstGeom prst="rect">
            <a:avLst/>
          </a:prstGeom>
          <a:noFill/>
        </p:spPr>
        <p:txBody>
          <a:bodyPr wrap="square" rtlCol="0">
            <a:spAutoFit/>
          </a:bodyPr>
          <a:lstStyle/>
          <a:p>
            <a:r>
              <a:rPr lang="en-US" sz="900">
                <a:latin typeface="Arial" charset="0"/>
                <a:ea typeface="Arial" charset="0"/>
                <a:cs typeface="Arial" charset="0"/>
              </a:rPr>
              <a:t>Source: The Stand</a:t>
            </a:r>
          </a:p>
        </p:txBody>
      </p:sp>
      <p:sp>
        <p:nvSpPr>
          <p:cNvPr id="46" name="TextBox 45"/>
          <p:cNvSpPr txBox="1"/>
          <p:nvPr/>
        </p:nvSpPr>
        <p:spPr>
          <a:xfrm>
            <a:off x="8573663" y="5370664"/>
            <a:ext cx="1961163" cy="230832"/>
          </a:xfrm>
          <a:prstGeom prst="rect">
            <a:avLst/>
          </a:prstGeom>
          <a:noFill/>
        </p:spPr>
        <p:txBody>
          <a:bodyPr wrap="square" rtlCol="0">
            <a:spAutoFit/>
          </a:bodyPr>
          <a:lstStyle/>
          <a:p>
            <a:r>
              <a:rPr lang="en-US" sz="900">
                <a:latin typeface="Arial" charset="0"/>
                <a:ea typeface="Arial" charset="0"/>
                <a:cs typeface="Arial" charset="0"/>
              </a:rPr>
              <a:t>Source: CNN</a:t>
            </a:r>
          </a:p>
        </p:txBody>
      </p:sp>
    </p:spTree>
    <p:extLst>
      <p:ext uri="{BB962C8B-B14F-4D97-AF65-F5344CB8AC3E}">
        <p14:creationId xmlns:p14="http://schemas.microsoft.com/office/powerpoint/2010/main" val="124125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1007040"/>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043"/>
            <a:ext cx="517321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Security Concerns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1075156181"/>
              </p:ext>
            </p:extLst>
          </p:nvPr>
        </p:nvGraphicFramePr>
        <p:xfrm>
          <a:off x="1023310" y="779411"/>
          <a:ext cx="8296536" cy="5107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Shape 141"/>
          <p:cNvPicPr preferRelativeResize="0"/>
          <p:nvPr/>
        </p:nvPicPr>
        <p:blipFill>
          <a:blip r:embed="rId9">
            <a:alphaModFix/>
          </a:blip>
          <a:stretch>
            <a:fillRect/>
          </a:stretch>
        </p:blipFill>
        <p:spPr>
          <a:xfrm>
            <a:off x="9418766" y="1779988"/>
            <a:ext cx="2650231" cy="3260488"/>
          </a:xfrm>
          <a:prstGeom prst="rect">
            <a:avLst/>
          </a:prstGeom>
          <a:noFill/>
          <a:ln>
            <a:noFill/>
          </a:ln>
        </p:spPr>
      </p:pic>
      <p:cxnSp>
        <p:nvCxnSpPr>
          <p:cNvPr id="13" name="Straight Arrow Connector 12"/>
          <p:cNvCxnSpPr/>
          <p:nvPr/>
        </p:nvCxnSpPr>
        <p:spPr>
          <a:xfrm>
            <a:off x="9064775" y="1302750"/>
            <a:ext cx="978940" cy="38912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418766" y="5114754"/>
            <a:ext cx="2224287" cy="923330"/>
          </a:xfrm>
          <a:prstGeom prst="rect">
            <a:avLst/>
          </a:prstGeom>
          <a:noFill/>
        </p:spPr>
        <p:txBody>
          <a:bodyPr wrap="square" rtlCol="0">
            <a:spAutoFit/>
          </a:bodyPr>
          <a:lstStyle/>
          <a:p>
            <a:r>
              <a:rPr lang="en-US" sz="900" dirty="0">
                <a:latin typeface="Arial" charset="0"/>
                <a:ea typeface="Arial" charset="0"/>
                <a:cs typeface="Arial" charset="0"/>
              </a:rPr>
              <a:t>Sources (Left to Right):</a:t>
            </a:r>
          </a:p>
          <a:p>
            <a:r>
              <a:rPr lang="en-US" sz="900" dirty="0">
                <a:latin typeface="Arial" charset="0"/>
                <a:ea typeface="Arial" charset="0"/>
                <a:cs typeface="Arial" charset="0"/>
              </a:rPr>
              <a:t>NASA Climate Change</a:t>
            </a:r>
          </a:p>
          <a:p>
            <a:r>
              <a:rPr lang="en-US" sz="900" dirty="0">
                <a:latin typeface="Arial" charset="0"/>
                <a:ea typeface="Arial" charset="0"/>
                <a:cs typeface="Arial" charset="0"/>
              </a:rPr>
              <a:t>The Cyber Advocate</a:t>
            </a:r>
          </a:p>
          <a:p>
            <a:r>
              <a:rPr lang="en-US" sz="900" dirty="0">
                <a:latin typeface="Arial" charset="0"/>
                <a:ea typeface="Arial" charset="0"/>
                <a:cs typeface="Arial" charset="0"/>
              </a:rPr>
              <a:t>The Imaginative Conservative</a:t>
            </a:r>
          </a:p>
          <a:p>
            <a:r>
              <a:rPr lang="en-US" sz="900" dirty="0">
                <a:latin typeface="Arial" charset="0"/>
                <a:ea typeface="Arial" charset="0"/>
                <a:cs typeface="Arial" charset="0"/>
              </a:rPr>
              <a:t>Nuclear Weapons Free Organization</a:t>
            </a:r>
          </a:p>
          <a:p>
            <a:r>
              <a:rPr lang="en-US" sz="900" dirty="0">
                <a:latin typeface="Arial" charset="0"/>
                <a:ea typeface="Arial" charset="0"/>
                <a:cs typeface="Arial" charset="0"/>
              </a:rPr>
              <a:t>Ploughshares Fund</a:t>
            </a:r>
          </a:p>
        </p:txBody>
      </p:sp>
    </p:spTree>
    <p:extLst>
      <p:ext uri="{BB962C8B-B14F-4D97-AF65-F5344CB8AC3E}">
        <p14:creationId xmlns:p14="http://schemas.microsoft.com/office/powerpoint/2010/main" val="1727856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1007040"/>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802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267"/>
            <a:ext cx="8203977"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Worldwide </a:t>
            </a: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Low Interest Rates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Shape 146"/>
          <p:cNvSpPr txBox="1">
            <a:spLocks noGrp="1"/>
          </p:cNvSpPr>
          <p:nvPr>
            <p:ph type="title"/>
          </p:nvPr>
        </p:nvSpPr>
        <p:spPr>
          <a:xfrm>
            <a:off x="1067091" y="818355"/>
            <a:ext cx="4228892" cy="5068987"/>
          </a:xfrm>
          <a:prstGeom prst="roundRect">
            <a:avLst/>
          </a:prstGeom>
          <a:ln/>
        </p:spPr>
        <p:style>
          <a:lnRef idx="2">
            <a:schemeClr val="accent2"/>
          </a:lnRef>
          <a:fillRef idx="1">
            <a:schemeClr val="lt1"/>
          </a:fillRef>
          <a:effectRef idx="0">
            <a:schemeClr val="accent2"/>
          </a:effectRef>
          <a:fontRef idx="minor">
            <a:schemeClr val="dk1"/>
          </a:fontRef>
        </p:style>
        <p:txBody>
          <a:bodyPr lIns="91425" tIns="91425" rIns="91425" bIns="91425" anchor="t" anchorCtr="0">
            <a:noAutofit/>
          </a:bodyPr>
          <a:lstStyle/>
          <a:p>
            <a:pPr marL="152400" marR="0" lvl="0" algn="l" rtl="0">
              <a:lnSpc>
                <a:spcPct val="100000"/>
              </a:lnSpc>
              <a:spcBef>
                <a:spcPts val="0"/>
              </a:spcBef>
              <a:spcAft>
                <a:spcPts val="0"/>
              </a:spcAft>
              <a:buClr>
                <a:schemeClr val="dk1"/>
              </a:buClr>
              <a:buSzPct val="100000"/>
            </a:pPr>
            <a:r>
              <a:rPr lang="en" sz="1800" dirty="0">
                <a:solidFill>
                  <a:schemeClr val="tx1">
                    <a:lumMod val="65000"/>
                    <a:lumOff val="35000"/>
                  </a:schemeClr>
                </a:solidFill>
                <a:latin typeface="Arial" charset="0"/>
                <a:ea typeface="Arial" charset="0"/>
                <a:cs typeface="Arial" charset="0"/>
                <a:sym typeface="Cambria"/>
              </a:rPr>
              <a:t>Policy makers in the United States, Europe, and Japan have cut rates dramatically in an effort to spur economic growth as a result of the great recession. The United States has recently decided to gradually raise rates, a decision that was implemented in the fourth quarter of 2015. </a:t>
            </a:r>
            <a:br>
              <a:rPr lang="en-US" sz="1800" dirty="0">
                <a:solidFill>
                  <a:schemeClr val="tx1">
                    <a:lumMod val="65000"/>
                    <a:lumOff val="35000"/>
                  </a:schemeClr>
                </a:solidFill>
                <a:latin typeface="Arial" charset="0"/>
                <a:ea typeface="Arial" charset="0"/>
                <a:cs typeface="Arial" charset="0"/>
                <a:sym typeface="Cambria"/>
              </a:rPr>
            </a:br>
            <a:endParaRPr lang="en" sz="1800" dirty="0">
              <a:solidFill>
                <a:schemeClr val="tx1">
                  <a:lumMod val="65000"/>
                  <a:lumOff val="35000"/>
                </a:schemeClr>
              </a:solidFill>
              <a:latin typeface="Arial" charset="0"/>
              <a:ea typeface="Arial" charset="0"/>
              <a:cs typeface="Arial" charset="0"/>
              <a:sym typeface="Cambria"/>
            </a:endParaRPr>
          </a:p>
          <a:p>
            <a:pPr marL="152400" marR="0" lvl="0" algn="l" rtl="0">
              <a:lnSpc>
                <a:spcPct val="100000"/>
              </a:lnSpc>
              <a:spcBef>
                <a:spcPts val="0"/>
              </a:spcBef>
              <a:spcAft>
                <a:spcPts val="0"/>
              </a:spcAft>
              <a:buClr>
                <a:schemeClr val="dk1"/>
              </a:buClr>
              <a:buSzPct val="100000"/>
            </a:pPr>
            <a:r>
              <a:rPr lang="en" sz="1800" dirty="0">
                <a:solidFill>
                  <a:schemeClr val="tx1">
                    <a:lumMod val="65000"/>
                    <a:lumOff val="35000"/>
                  </a:schemeClr>
                </a:solidFill>
                <a:latin typeface="Arial" charset="0"/>
                <a:ea typeface="Arial" charset="0"/>
                <a:cs typeface="Arial" charset="0"/>
                <a:sym typeface="Cambria"/>
              </a:rPr>
              <a:t>The low rate environment has led investors to seek yield in other sectors of the market, and allowed businesses to borrow at historically low rates for an extended period of time.</a:t>
            </a:r>
          </a:p>
        </p:txBody>
      </p:sp>
      <p:pic>
        <p:nvPicPr>
          <p:cNvPr id="37" name="Shape 152"/>
          <p:cNvPicPr preferRelativeResize="0"/>
          <p:nvPr/>
        </p:nvPicPr>
        <p:blipFill>
          <a:blip r:embed="rId3">
            <a:alphaModFix/>
          </a:blip>
          <a:stretch>
            <a:fillRect/>
          </a:stretch>
        </p:blipFill>
        <p:spPr>
          <a:xfrm>
            <a:off x="5450217" y="1301263"/>
            <a:ext cx="6545468" cy="4149968"/>
          </a:xfrm>
          <a:prstGeom prst="rect">
            <a:avLst/>
          </a:prstGeom>
          <a:noFill/>
          <a:ln>
            <a:noFill/>
          </a:ln>
        </p:spPr>
      </p:pic>
    </p:spTree>
    <p:extLst>
      <p:ext uri="{BB962C8B-B14F-4D97-AF65-F5344CB8AC3E}">
        <p14:creationId xmlns:p14="http://schemas.microsoft.com/office/powerpoint/2010/main" val="78263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3125923" y="2382567"/>
            <a:ext cx="5981446" cy="923330"/>
          </a:xfrm>
          <a:prstGeom prst="rect">
            <a:avLst/>
          </a:prstGeom>
          <a:noFill/>
        </p:spPr>
        <p:txBody>
          <a:bodyPr wrap="non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SECTOR REVIEW</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9796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dirty="0"/>
          </a:p>
        </p:txBody>
      </p:sp>
      <p:sp>
        <p:nvSpPr>
          <p:cNvPr id="16" name="Text Placeholder 15"/>
          <p:cNvSpPr>
            <a:spLocks noGrp="1"/>
          </p:cNvSpPr>
          <p:nvPr>
            <p:ph type="body" idx="1"/>
          </p:nvPr>
        </p:nvSpPr>
        <p:spPr/>
        <p:txBody>
          <a:bodyPr/>
          <a:lstStyle/>
          <a:p>
            <a:endParaRPr lang="en-US"/>
          </a:p>
        </p:txBody>
      </p:sp>
      <p:graphicFrame>
        <p:nvGraphicFramePr>
          <p:cNvPr id="2" name="Diagram 1"/>
          <p:cNvGraphicFramePr/>
          <p:nvPr>
            <p:extLst>
              <p:ext uri="{D42A27DB-BD31-4B8C-83A1-F6EECF244321}">
                <p14:modId xmlns:p14="http://schemas.microsoft.com/office/powerpoint/2010/main" val="3295383553"/>
              </p:ext>
            </p:extLst>
          </p:nvPr>
        </p:nvGraphicFramePr>
        <p:xfrm>
          <a:off x="2025650" y="729559"/>
          <a:ext cx="8128000" cy="590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Rectangle 29"/>
          <p:cNvSpPr/>
          <p:nvPr/>
        </p:nvSpPr>
        <p:spPr>
          <a:xfrm>
            <a:off x="0" y="17361"/>
            <a:ext cx="4908523"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Table of Contents</a:t>
            </a:r>
          </a:p>
        </p:txBody>
      </p:sp>
    </p:spTree>
    <p:extLst>
      <p:ext uri="{BB962C8B-B14F-4D97-AF65-F5344CB8AC3E}">
        <p14:creationId xmlns:p14="http://schemas.microsoft.com/office/powerpoint/2010/main" val="384107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839226" y="-26797"/>
            <a:ext cx="4610558"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Sector Overview</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Shape 170"/>
          <p:cNvSpPr txBox="1"/>
          <p:nvPr/>
        </p:nvSpPr>
        <p:spPr>
          <a:xfrm>
            <a:off x="1336839" y="782206"/>
            <a:ext cx="10224539" cy="1499346"/>
          </a:xfrm>
          <a:prstGeom prst="roundRect">
            <a:avLst/>
          </a:prstGeom>
          <a:ln/>
        </p:spPr>
        <p:style>
          <a:lnRef idx="2">
            <a:schemeClr val="accent4"/>
          </a:lnRef>
          <a:fillRef idx="1">
            <a:schemeClr val="lt1"/>
          </a:fillRef>
          <a:effectRef idx="0">
            <a:schemeClr val="accent4"/>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mbria"/>
              <a:buNone/>
            </a:pPr>
            <a:r>
              <a:rPr lang="en" sz="2000" dirty="0">
                <a:solidFill>
                  <a:schemeClr val="tx1">
                    <a:lumMod val="65000"/>
                    <a:lumOff val="35000"/>
                  </a:schemeClr>
                </a:solidFill>
                <a:latin typeface="Arial" charset="0"/>
                <a:ea typeface="Arial" charset="0"/>
                <a:cs typeface="Arial" charset="0"/>
                <a:sym typeface="Cambria"/>
              </a:rPr>
              <a:t>The </a:t>
            </a:r>
            <a:r>
              <a:rPr lang="en" sz="2000" b="0" i="0" u="none" strike="noStrike" cap="none" dirty="0">
                <a:solidFill>
                  <a:schemeClr val="tx1">
                    <a:lumMod val="65000"/>
                    <a:lumOff val="35000"/>
                  </a:schemeClr>
                </a:solidFill>
                <a:latin typeface="Arial" charset="0"/>
                <a:ea typeface="Arial" charset="0"/>
                <a:cs typeface="Arial" charset="0"/>
                <a:sym typeface="Cambria"/>
              </a:rPr>
              <a:t>class voted on target portfolio weightings by S&amp;P 500 sector during the first class session. The class then continued to review and refine these weightings during the course of the semester. </a:t>
            </a:r>
            <a:r>
              <a:rPr lang="en" sz="2000" dirty="0">
                <a:solidFill>
                  <a:schemeClr val="tx1">
                    <a:lumMod val="65000"/>
                    <a:lumOff val="35000"/>
                  </a:schemeClr>
                </a:solidFill>
                <a:latin typeface="Arial" charset="0"/>
                <a:ea typeface="Arial" charset="0"/>
                <a:cs typeface="Arial" charset="0"/>
                <a:sym typeface="Cambria"/>
              </a:rPr>
              <a:t>The following is a </a:t>
            </a:r>
            <a:r>
              <a:rPr lang="en" sz="2000" b="0" i="0" u="none" strike="noStrike" cap="none" dirty="0">
                <a:solidFill>
                  <a:schemeClr val="tx1">
                    <a:lumMod val="65000"/>
                    <a:lumOff val="35000"/>
                  </a:schemeClr>
                </a:solidFill>
                <a:latin typeface="Arial" charset="0"/>
                <a:ea typeface="Arial" charset="0"/>
                <a:cs typeface="Arial" charset="0"/>
                <a:sym typeface="Cambria"/>
              </a:rPr>
              <a:t>discussion of recent performance in each sector, followed by a final analysis of sector weightings in the portfolio as of </a:t>
            </a:r>
            <a:r>
              <a:rPr lang="en" sz="2000" dirty="0">
                <a:solidFill>
                  <a:schemeClr val="tx1">
                    <a:lumMod val="65000"/>
                    <a:lumOff val="35000"/>
                  </a:schemeClr>
                </a:solidFill>
                <a:latin typeface="Arial" charset="0"/>
                <a:ea typeface="Arial" charset="0"/>
                <a:cs typeface="Arial" charset="0"/>
                <a:sym typeface="Cambria"/>
              </a:rPr>
              <a:t>6/30/2017. </a:t>
            </a:r>
          </a:p>
        </p:txBody>
      </p:sp>
      <p:pic>
        <p:nvPicPr>
          <p:cNvPr id="37" name="Shape 172"/>
          <p:cNvPicPr preferRelativeResize="0"/>
          <p:nvPr/>
        </p:nvPicPr>
        <p:blipFill>
          <a:blip r:embed="rId3">
            <a:alphaModFix/>
          </a:blip>
          <a:stretch>
            <a:fillRect/>
          </a:stretch>
        </p:blipFill>
        <p:spPr>
          <a:xfrm>
            <a:off x="1195831" y="2762405"/>
            <a:ext cx="4538433" cy="2739331"/>
          </a:xfrm>
          <a:prstGeom prst="rect">
            <a:avLst/>
          </a:prstGeom>
          <a:noFill/>
          <a:ln>
            <a:noFill/>
          </a:ln>
        </p:spPr>
      </p:pic>
      <p:pic>
        <p:nvPicPr>
          <p:cNvPr id="38" name="Shape 173"/>
          <p:cNvPicPr preferRelativeResize="0"/>
          <p:nvPr/>
        </p:nvPicPr>
        <p:blipFill>
          <a:blip r:embed="rId4">
            <a:alphaModFix/>
          </a:blip>
          <a:stretch>
            <a:fillRect/>
          </a:stretch>
        </p:blipFill>
        <p:spPr>
          <a:xfrm>
            <a:off x="6020252" y="2450723"/>
            <a:ext cx="5975432" cy="3775977"/>
          </a:xfrm>
          <a:prstGeom prst="rect">
            <a:avLst/>
          </a:prstGeom>
          <a:noFill/>
          <a:ln>
            <a:noFill/>
          </a:ln>
        </p:spPr>
      </p:pic>
      <p:sp>
        <p:nvSpPr>
          <p:cNvPr id="39" name="TextBox 38"/>
          <p:cNvSpPr txBox="1"/>
          <p:nvPr/>
        </p:nvSpPr>
        <p:spPr>
          <a:xfrm>
            <a:off x="2484465" y="5571567"/>
            <a:ext cx="1961163" cy="230832"/>
          </a:xfrm>
          <a:prstGeom prst="rect">
            <a:avLst/>
          </a:prstGeom>
          <a:noFill/>
        </p:spPr>
        <p:txBody>
          <a:bodyPr wrap="square" rtlCol="0">
            <a:spAutoFit/>
          </a:bodyPr>
          <a:lstStyle/>
          <a:p>
            <a:r>
              <a:rPr lang="en-US" sz="900" dirty="0">
                <a:latin typeface="Arial" charset="0"/>
                <a:ea typeface="Arial" charset="0"/>
                <a:cs typeface="Arial" charset="0"/>
              </a:rPr>
              <a:t>Source: SPDR ETFs 6/30/17</a:t>
            </a:r>
          </a:p>
        </p:txBody>
      </p:sp>
    </p:spTree>
    <p:extLst>
      <p:ext uri="{BB962C8B-B14F-4D97-AF65-F5344CB8AC3E}">
        <p14:creationId xmlns:p14="http://schemas.microsoft.com/office/powerpoint/2010/main" val="3061778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6740948"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Consumer Discretionary</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marL="0" marR="0" lvl="0" indent="0" algn="l" rtl="0">
              <a:lnSpc>
                <a:spcPct val="100000"/>
              </a:lnSpc>
              <a:spcBef>
                <a:spcPts val="0"/>
              </a:spcBef>
              <a:spcAft>
                <a:spcPts val="0"/>
              </a:spcAft>
              <a:buClr>
                <a:schemeClr val="dk1"/>
              </a:buClr>
              <a:buSzPct val="25000"/>
              <a:buFont typeface="Cambria"/>
              <a:buNone/>
            </a:pPr>
            <a:r>
              <a:rPr lang="en" sz="1400" i="0" u="none" strike="noStrike" cap="none" dirty="0">
                <a:solidFill>
                  <a:schemeClr val="tx1">
                    <a:lumMod val="65000"/>
                    <a:lumOff val="35000"/>
                  </a:schemeClr>
                </a:solidFill>
                <a:latin typeface="Arial" charset="0"/>
                <a:ea typeface="Arial" charset="0"/>
                <a:cs typeface="Arial" charset="0"/>
                <a:sym typeface="Times New Roman"/>
              </a:rPr>
              <a:t>The Consumer Discretionary Sector is made up of industries and companies that sell non-essential goods and services and tend to be the most sensitive to economic cycles. The manufacturing segment includes automotive, textiles, apparel, luxury goods, and leisure equipment and products.  The services segment includes hotels, restaurants and leisure facilities, media production and services, and consumer retailing and service. </a:t>
            </a:r>
            <a:r>
              <a:rPr lang="en" sz="1400" dirty="0">
                <a:solidFill>
                  <a:schemeClr val="tx1">
                    <a:lumMod val="65000"/>
                    <a:lumOff val="35000"/>
                  </a:schemeClr>
                </a:solidFill>
                <a:latin typeface="Arial" charset="0"/>
                <a:ea typeface="Arial" charset="0"/>
                <a:cs typeface="Arial" charset="0"/>
                <a:sym typeface="Times New Roman"/>
              </a:rPr>
              <a:t>This sector tends to outperform in times of economic recovery and expansion because more cash is flowing into these companies via more discretionary spending as consumers have more cash in their pockets, but consumer spending has shifted away from traditional retailers into the pockets of e-commerce companies. Brick-and-mortar retail establishments have been weighing down the sector’s growth, as Macy’s, Kohl’s, Nordstrom’s, and J.C. Penney Co Inc. announced worse-than-expected sale drops this May, and department store sales have fallen 5.2% over a one year period. </a:t>
            </a:r>
          </a:p>
        </p:txBody>
      </p:sp>
      <p:pic>
        <p:nvPicPr>
          <p:cNvPr id="41" name="Shape 185"/>
          <p:cNvPicPr preferRelativeResize="0"/>
          <p:nvPr/>
        </p:nvPicPr>
        <p:blipFill>
          <a:blip r:embed="rId3">
            <a:alphaModFix/>
          </a:blip>
          <a:stretch>
            <a:fillRect/>
          </a:stretch>
        </p:blipFill>
        <p:spPr>
          <a:xfrm>
            <a:off x="1100775" y="2902936"/>
            <a:ext cx="6788165" cy="3194463"/>
          </a:xfrm>
          <a:prstGeom prst="rect">
            <a:avLst/>
          </a:prstGeom>
          <a:noFill/>
          <a:ln>
            <a:noFill/>
          </a:ln>
        </p:spPr>
      </p:pic>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97055" y="3100148"/>
            <a:ext cx="351512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 sz="1600" dirty="0">
                <a:solidFill>
                  <a:schemeClr val="tx1">
                    <a:lumMod val="65000"/>
                    <a:lumOff val="35000"/>
                  </a:schemeClr>
                </a:solidFill>
                <a:latin typeface="Arial" charset="0"/>
                <a:ea typeface="Arial" charset="0"/>
                <a:cs typeface="Arial" charset="0"/>
              </a:rPr>
              <a:t>10.</a:t>
            </a:r>
            <a:r>
              <a:rPr lang="en-US" sz="1600" dirty="0">
                <a:solidFill>
                  <a:schemeClr val="tx1">
                    <a:lumMod val="65000"/>
                    <a:lumOff val="35000"/>
                  </a:schemeClr>
                </a:solidFill>
                <a:latin typeface="Arial" charset="0"/>
                <a:ea typeface="Arial" charset="0"/>
                <a:cs typeface="Arial" charset="0"/>
              </a:rPr>
              <a:t>23%</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 sz="1600" dirty="0">
                <a:solidFill>
                  <a:schemeClr val="tx1">
                    <a:lumMod val="65000"/>
                    <a:lumOff val="35000"/>
                  </a:schemeClr>
                </a:solidFill>
                <a:latin typeface="Arial" charset="0"/>
                <a:ea typeface="Arial" charset="0"/>
                <a:cs typeface="Arial" charset="0"/>
              </a:rPr>
              <a:t>Underweight</a:t>
            </a: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 sz="1600" dirty="0">
                <a:solidFill>
                  <a:schemeClr val="tx1">
                    <a:lumMod val="65000"/>
                    <a:lumOff val="35000"/>
                  </a:schemeClr>
                </a:solidFill>
                <a:latin typeface="Arial" charset="0"/>
                <a:ea typeface="Arial" charset="0"/>
                <a:cs typeface="Arial" charset="0"/>
              </a:rPr>
              <a:t>Wal-Mart (WMT)</a:t>
            </a:r>
          </a:p>
          <a:p>
            <a:pPr marL="127000" marR="0" lvl="0" indent="-127000" rtl="0">
              <a:lnSpc>
                <a:spcPct val="100000"/>
              </a:lnSpc>
              <a:spcBef>
                <a:spcPts val="0"/>
              </a:spcBef>
              <a:spcAft>
                <a:spcPts val="0"/>
              </a:spcAft>
              <a:buClr>
                <a:schemeClr val="dk1"/>
              </a:buClr>
              <a:buFont typeface="Arial"/>
              <a:buChar char="•"/>
            </a:pPr>
            <a:r>
              <a:rPr lang="en" sz="1600" dirty="0">
                <a:solidFill>
                  <a:schemeClr val="tx1">
                    <a:lumMod val="65000"/>
                    <a:lumOff val="35000"/>
                  </a:schemeClr>
                </a:solidFill>
                <a:latin typeface="Arial" charset="0"/>
                <a:ea typeface="Arial" charset="0"/>
                <a:cs typeface="Arial" charset="0"/>
              </a:rPr>
              <a:t>Comcast (CMCSA)</a:t>
            </a:r>
          </a:p>
          <a:p>
            <a:pPr marL="127000" marR="0" lvl="0" indent="-127000" rtl="0">
              <a:lnSpc>
                <a:spcPct val="100000"/>
              </a:lnSpc>
              <a:spcBef>
                <a:spcPts val="0"/>
              </a:spcBef>
              <a:spcAft>
                <a:spcPts val="0"/>
              </a:spcAft>
              <a:buClr>
                <a:schemeClr val="dk1"/>
              </a:buClr>
              <a:buFont typeface="Arial"/>
              <a:buChar char="•"/>
            </a:pPr>
            <a:r>
              <a:rPr lang="en" sz="1600" dirty="0">
                <a:solidFill>
                  <a:schemeClr val="tx1">
                    <a:lumMod val="65000"/>
                    <a:lumOff val="35000"/>
                  </a:schemeClr>
                </a:solidFill>
                <a:latin typeface="Arial" charset="0"/>
                <a:ea typeface="Arial" charset="0"/>
                <a:cs typeface="Arial" charset="0"/>
              </a:rPr>
              <a:t>The Walt Disney Company (DIS)</a:t>
            </a:r>
          </a:p>
          <a:p>
            <a:pPr marL="127000" marR="0" lvl="0" indent="-127000" rtl="0">
              <a:lnSpc>
                <a:spcPct val="100000"/>
              </a:lnSpc>
              <a:spcBef>
                <a:spcPts val="0"/>
              </a:spcBef>
              <a:spcAft>
                <a:spcPts val="0"/>
              </a:spcAft>
              <a:buClr>
                <a:schemeClr val="dk1"/>
              </a:buClr>
              <a:buFont typeface="Arial"/>
              <a:buChar char="•"/>
            </a:pPr>
            <a:r>
              <a:rPr lang="en" sz="1600" dirty="0">
                <a:solidFill>
                  <a:schemeClr val="tx1">
                    <a:lumMod val="65000"/>
                    <a:lumOff val="35000"/>
                  </a:schemeClr>
                </a:solidFill>
                <a:latin typeface="Arial" charset="0"/>
                <a:ea typeface="Arial" charset="0"/>
                <a:cs typeface="Arial" charset="0"/>
              </a:rPr>
              <a:t>Consumer Discretionary ETF (XLY)</a:t>
            </a:r>
          </a:p>
          <a:p>
            <a:pPr marR="0" lvl="0" algn="l" rtl="0">
              <a:lnSpc>
                <a:spcPct val="100000"/>
              </a:lnSpc>
              <a:spcBef>
                <a:spcPts val="0"/>
              </a:spcBef>
              <a:spcAft>
                <a:spcPts val="0"/>
              </a:spcAft>
              <a:buNone/>
            </a:pPr>
            <a:endParaRPr dirty="0"/>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900" b="0" i="0" u="none" strike="noStrike" cap="none" dirty="0">
              <a:solidFill>
                <a:schemeClr val="dk1"/>
              </a:solidFill>
              <a:latin typeface="Cambria"/>
              <a:ea typeface="Cambria"/>
              <a:cs typeface="Cambria"/>
              <a:sym typeface="Cambria"/>
            </a:endParaRPr>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132764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514115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Consumer Staples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chemeClr val="dk1"/>
              </a:buClr>
              <a:buSzPct val="25000"/>
            </a:pPr>
            <a:r>
              <a:rPr lang="en" sz="1400" dirty="0">
                <a:solidFill>
                  <a:schemeClr val="tx1">
                    <a:lumMod val="65000"/>
                    <a:lumOff val="35000"/>
                  </a:schemeClr>
                </a:solidFill>
                <a:latin typeface="Arial" charset="0"/>
                <a:ea typeface="Arial" charset="0"/>
                <a:cs typeface="Arial" charset="0"/>
                <a:sym typeface="Cambria"/>
              </a:rPr>
              <a:t>The Consumer Staples Sector includes companies whose operations are less sensitive to economic cycles.  Some examples are manufacturers, food distributors, producers of tobacco, beverages, non-durable household goods, and personal products.  The sector also comprises food and drug retailing companies, hypermarkets, and consumer super centers. The sector generally performs best during economic downturns. With the U.S. in a later-stage expansion, c</a:t>
            </a:r>
            <a:r>
              <a:rPr lang="en" sz="1400" dirty="0">
                <a:solidFill>
                  <a:schemeClr val="tx1">
                    <a:lumMod val="65000"/>
                    <a:lumOff val="35000"/>
                  </a:schemeClr>
                </a:solidFill>
                <a:latin typeface="Arial" charset="0"/>
                <a:ea typeface="Arial" charset="0"/>
                <a:cs typeface="Arial" charset="0"/>
                <a:sym typeface="Times New Roman"/>
              </a:rPr>
              <a:t>oupled with investors’ fears that the market is reaching its high point, increasing geopolitical tensions, and several key elections abroad, the short-term flight to safety could prove to be beneficial for the Consumer Staples sector. </a:t>
            </a:r>
            <a:r>
              <a:rPr lang="en" sz="1400" dirty="0">
                <a:solidFill>
                  <a:schemeClr val="tx1">
                    <a:lumMod val="65000"/>
                    <a:lumOff val="35000"/>
                  </a:schemeClr>
                </a:solidFill>
                <a:latin typeface="Arial" charset="0"/>
                <a:ea typeface="Arial" charset="0"/>
                <a:cs typeface="Arial" charset="0"/>
                <a:sym typeface="Cambria"/>
              </a:rPr>
              <a:t>Conversely, if the spending capabilities improve for the U.S. economy as a whole, the returns for the Consumer Staples sector could be flattened or negative depending upon the magnitude of the policy implementations.</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149516"/>
            <a:ext cx="351512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6.58%</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 sz="1600" dirty="0">
                <a:solidFill>
                  <a:schemeClr val="tx1">
                    <a:lumMod val="65000"/>
                    <a:lumOff val="35000"/>
                  </a:schemeClr>
                </a:solidFill>
                <a:latin typeface="Arial" charset="0"/>
                <a:ea typeface="Arial" charset="0"/>
                <a:cs typeface="Arial" charset="0"/>
              </a:rPr>
              <a:t>Underweight</a:t>
            </a: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Procter &amp; Gamble (PG)</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Tyson Foods </a:t>
            </a:r>
            <a:r>
              <a:rPr lang="en-US" sz="1600" dirty="0" err="1">
                <a:solidFill>
                  <a:schemeClr val="tx1">
                    <a:lumMod val="65000"/>
                    <a:lumOff val="35000"/>
                  </a:schemeClr>
                </a:solidFill>
                <a:latin typeface="Arial" charset="0"/>
                <a:ea typeface="Arial" charset="0"/>
                <a:cs typeface="Arial" charset="0"/>
              </a:rPr>
              <a:t>Inc</a:t>
            </a:r>
            <a:r>
              <a:rPr lang="en-US" sz="1600" dirty="0">
                <a:solidFill>
                  <a:schemeClr val="tx1">
                    <a:lumMod val="65000"/>
                    <a:lumOff val="35000"/>
                  </a:schemeClr>
                </a:solidFill>
                <a:latin typeface="Arial" charset="0"/>
                <a:ea typeface="Arial" charset="0"/>
                <a:cs typeface="Arial" charset="0"/>
              </a:rPr>
              <a:t> (TSN)</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Consumer Staples ETF (XLY)</a:t>
            </a:r>
            <a:endParaRPr lang="en" sz="1600" dirty="0">
              <a:solidFill>
                <a:schemeClr val="tx1">
                  <a:lumMod val="65000"/>
                  <a:lumOff val="35000"/>
                </a:schemeClr>
              </a:solidFill>
              <a:latin typeface="Arial" charset="0"/>
              <a:ea typeface="Arial" charset="0"/>
              <a:cs typeface="Arial" charset="0"/>
            </a:endParaRPr>
          </a:p>
          <a:p>
            <a:pPr marR="0" lvl="0" algn="l" rtl="0">
              <a:lnSpc>
                <a:spcPct val="100000"/>
              </a:lnSpc>
              <a:spcBef>
                <a:spcPts val="0"/>
              </a:spcBef>
              <a:spcAft>
                <a:spcPts val="0"/>
              </a:spcAft>
              <a:buNone/>
            </a:pPr>
            <a:endParaRPr dirty="0"/>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900" b="0" i="0" u="none" strike="noStrike" cap="none" dirty="0">
              <a:solidFill>
                <a:schemeClr val="dk1"/>
              </a:solidFill>
              <a:latin typeface="Cambria"/>
              <a:ea typeface="Cambria"/>
              <a:cs typeface="Cambria"/>
              <a:sym typeface="Cambria"/>
            </a:endParaRPr>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0" name="Shape 199"/>
          <p:cNvPicPr preferRelativeResize="0"/>
          <p:nvPr/>
        </p:nvPicPr>
        <p:blipFill>
          <a:blip r:embed="rId3">
            <a:alphaModFix/>
          </a:blip>
          <a:stretch>
            <a:fillRect/>
          </a:stretch>
        </p:blipFill>
        <p:spPr>
          <a:xfrm>
            <a:off x="1175318" y="2968532"/>
            <a:ext cx="6677764" cy="3162007"/>
          </a:xfrm>
          <a:prstGeom prst="rect">
            <a:avLst/>
          </a:prstGeom>
          <a:noFill/>
          <a:ln>
            <a:noFill/>
          </a:ln>
        </p:spPr>
      </p:pic>
    </p:spTree>
    <p:extLst>
      <p:ext uri="{BB962C8B-B14F-4D97-AF65-F5344CB8AC3E}">
        <p14:creationId xmlns:p14="http://schemas.microsoft.com/office/powerpoint/2010/main" val="49508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37433"/>
            <a:ext cx="209865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Energy</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600" kern="0" dirty="0">
                <a:solidFill>
                  <a:schemeClr val="tx1">
                    <a:lumMod val="65000"/>
                    <a:lumOff val="35000"/>
                  </a:schemeClr>
                </a:solidFill>
                <a:latin typeface="Arial" charset="0"/>
                <a:ea typeface="Arial" charset="0"/>
                <a:cs typeface="Arial" charset="0"/>
                <a:sym typeface="Cambria"/>
              </a:rPr>
              <a:t>The Energy </a:t>
            </a:r>
            <a:r>
              <a:rPr lang="en-US" sz="1600" kern="0" dirty="0">
                <a:solidFill>
                  <a:schemeClr val="tx1">
                    <a:lumMod val="65000"/>
                    <a:lumOff val="35000"/>
                  </a:schemeClr>
                </a:solidFill>
                <a:latin typeface="Arial" charset="0"/>
                <a:ea typeface="Arial" charset="0"/>
                <a:cs typeface="Arial" charset="0"/>
                <a:sym typeface="Cambria"/>
              </a:rPr>
              <a:t>S</a:t>
            </a:r>
            <a:r>
              <a:rPr lang="en" sz="1600" kern="0" dirty="0" err="1">
                <a:solidFill>
                  <a:schemeClr val="tx1">
                    <a:lumMod val="65000"/>
                    <a:lumOff val="35000"/>
                  </a:schemeClr>
                </a:solidFill>
                <a:latin typeface="Arial" charset="0"/>
                <a:ea typeface="Arial" charset="0"/>
                <a:cs typeface="Arial" charset="0"/>
                <a:sym typeface="Cambria"/>
              </a:rPr>
              <a:t>ector</a:t>
            </a:r>
            <a:r>
              <a:rPr lang="en" sz="1600" kern="0" dirty="0">
                <a:solidFill>
                  <a:schemeClr val="tx1">
                    <a:lumMod val="65000"/>
                    <a:lumOff val="35000"/>
                  </a:schemeClr>
                </a:solidFill>
                <a:latin typeface="Arial" charset="0"/>
                <a:ea typeface="Arial" charset="0"/>
                <a:cs typeface="Arial" charset="0"/>
                <a:sym typeface="Cambria"/>
              </a:rPr>
              <a:t> is comprised not only of companies involved in the exploration, drilling, production, refining, storage, or management of energy resources, such as oil, gas, coal, and other consumable fuels but also firms which offer services or equipment to these industries. With the fall of oil and natural gas prices over the last several years, this sector has been performing poorly. Despite OPEC trying to curtail production, a stronger U.S. dollar and the rise of fracking in America will continue to depress energy prices in the near future. As a result, the class was underweight the energy sector.</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149516"/>
            <a:ext cx="351512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rgbClr val="C00000"/>
                </a:solidFill>
                <a:latin typeface="Arial" charset="0"/>
                <a:ea typeface="Arial" charset="0"/>
                <a:cs typeface="Arial" charset="0"/>
              </a:rPr>
              <a:t>-12.08%</a:t>
            </a:r>
            <a:endParaRPr lang="en" sz="1600" dirty="0">
              <a:solidFill>
                <a:srgbClr val="C00000"/>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 sz="1600" dirty="0">
                <a:solidFill>
                  <a:schemeClr val="tx1">
                    <a:lumMod val="65000"/>
                    <a:lumOff val="35000"/>
                  </a:schemeClr>
                </a:solidFill>
                <a:latin typeface="Arial" charset="0"/>
                <a:ea typeface="Arial" charset="0"/>
                <a:cs typeface="Arial" charset="0"/>
              </a:rPr>
              <a:t>Underweight</a:t>
            </a: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Valero Energy Corporation (VLO)</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Energy ETF (XLE)</a:t>
            </a:r>
          </a:p>
          <a:p>
            <a:pPr marL="127000" marR="0" lvl="0" indent="-127000" rtl="0">
              <a:lnSpc>
                <a:spcPct val="100000"/>
              </a:lnSpc>
              <a:spcBef>
                <a:spcPts val="0"/>
              </a:spcBef>
              <a:spcAft>
                <a:spcPts val="0"/>
              </a:spcAft>
              <a:buClr>
                <a:schemeClr val="dk1"/>
              </a:buClr>
              <a:buFont typeface="Arial"/>
              <a:buChar char="•"/>
            </a:pPr>
            <a:endParaRPr lang="en" sz="1600" dirty="0">
              <a:solidFill>
                <a:schemeClr val="tx1">
                  <a:lumMod val="65000"/>
                  <a:lumOff val="35000"/>
                </a:schemeClr>
              </a:solidFill>
              <a:latin typeface="Arial" charset="0"/>
              <a:ea typeface="Arial" charset="0"/>
              <a:cs typeface="Arial" charset="0"/>
            </a:endParaRPr>
          </a:p>
          <a:p>
            <a:pPr marR="0" lvl="0" algn="l" rtl="0">
              <a:lnSpc>
                <a:spcPct val="100000"/>
              </a:lnSpc>
              <a:spcBef>
                <a:spcPts val="0"/>
              </a:spcBef>
              <a:spcAft>
                <a:spcPts val="0"/>
              </a:spcAft>
              <a:buNone/>
            </a:pPr>
            <a:endParaRPr dirty="0"/>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900" b="0" i="0" u="none" strike="noStrike" cap="none" dirty="0">
              <a:solidFill>
                <a:schemeClr val="dk1"/>
              </a:solidFill>
              <a:latin typeface="Cambria"/>
              <a:ea typeface="Cambria"/>
              <a:cs typeface="Cambria"/>
              <a:sym typeface="Cambria"/>
            </a:endParaRPr>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212"/>
          <p:cNvPicPr preferRelativeResize="0"/>
          <p:nvPr/>
        </p:nvPicPr>
        <p:blipFill>
          <a:blip r:embed="rId3">
            <a:alphaModFix/>
          </a:blip>
          <a:stretch>
            <a:fillRect/>
          </a:stretch>
        </p:blipFill>
        <p:spPr>
          <a:xfrm>
            <a:off x="1043070" y="2968532"/>
            <a:ext cx="6866490" cy="2976989"/>
          </a:xfrm>
          <a:prstGeom prst="rect">
            <a:avLst/>
          </a:prstGeom>
          <a:noFill/>
          <a:ln>
            <a:noFill/>
          </a:ln>
        </p:spPr>
      </p:pic>
    </p:spTree>
    <p:extLst>
      <p:ext uri="{BB962C8B-B14F-4D97-AF65-F5344CB8AC3E}">
        <p14:creationId xmlns:p14="http://schemas.microsoft.com/office/powerpoint/2010/main" val="646252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2946640"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Financials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400" kern="0" dirty="0">
                <a:solidFill>
                  <a:schemeClr val="tx1">
                    <a:lumMod val="65000"/>
                    <a:lumOff val="35000"/>
                  </a:schemeClr>
                </a:solidFill>
                <a:latin typeface="Arial" charset="0"/>
                <a:ea typeface="Arial" charset="0"/>
                <a:cs typeface="Arial" charset="0"/>
                <a:sym typeface="Cambria"/>
              </a:rPr>
              <a:t>As defined by the Global Industry Classification Standard, the Financials Sector contains companies involved in banking, thrifts &amp; mortgage finance, specialized finance, consumer finance, asset management and custody banks, investment banking and brokerage and insurance. The sector has benefited due to the rising interest rate environment, but due to several talks of breaking up big banks as well as tax reform that could be detrimental to the diversified banks’ performance, the sector largely has underperformed the S&amp;P 500 on YTD basis. The sector vastly broke out following the 2016 presidential elections as Donald Trump’s policies were seen as favorable to the financial sector.  However, with arguably the most tumultuous 100 days of his presidency, the President has been unable to move forward with much of deregulation causing the Financials sector to remain relatively flat compared to the S&amp;P 500. </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115542" y="3149516"/>
            <a:ext cx="360957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6.11%</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Overweight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The PNC Financial Services Group </a:t>
            </a:r>
            <a:r>
              <a:rPr lang="en-US" sz="1600" dirty="0" err="1">
                <a:solidFill>
                  <a:schemeClr val="tx1">
                    <a:lumMod val="65000"/>
                    <a:lumOff val="35000"/>
                  </a:schemeClr>
                </a:solidFill>
                <a:latin typeface="Arial" charset="0"/>
                <a:ea typeface="Arial" charset="0"/>
                <a:cs typeface="Arial" charset="0"/>
              </a:rPr>
              <a:t>Inc</a:t>
            </a:r>
            <a:r>
              <a:rPr lang="en-US" sz="1600" dirty="0">
                <a:solidFill>
                  <a:schemeClr val="tx1">
                    <a:lumMod val="65000"/>
                    <a:lumOff val="35000"/>
                  </a:schemeClr>
                </a:solidFill>
                <a:latin typeface="Arial" charset="0"/>
                <a:ea typeface="Arial" charset="0"/>
                <a:cs typeface="Arial" charset="0"/>
              </a:rPr>
              <a:t> (PNC)</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Blackstone Group (BX)</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Financials ETF (XLF)</a:t>
            </a:r>
            <a:endParaRPr lang="en" sz="1600" dirty="0">
              <a:solidFill>
                <a:schemeClr val="tx1">
                  <a:lumMod val="65000"/>
                  <a:lumOff val="35000"/>
                </a:schemeClr>
              </a:solidFill>
              <a:latin typeface="Arial" charset="0"/>
              <a:ea typeface="Arial" charset="0"/>
              <a:cs typeface="Arial" charset="0"/>
            </a:endParaRPr>
          </a:p>
          <a:p>
            <a:pPr marR="0" lvl="0" algn="l" rtl="0">
              <a:lnSpc>
                <a:spcPct val="100000"/>
              </a:lnSpc>
              <a:spcBef>
                <a:spcPts val="0"/>
              </a:spcBef>
              <a:spcAft>
                <a:spcPts val="0"/>
              </a:spcAft>
              <a:buNone/>
            </a:pPr>
            <a:endParaRPr dirty="0"/>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900" b="0" i="0" u="none" strike="noStrike" cap="none" dirty="0">
              <a:solidFill>
                <a:schemeClr val="dk1"/>
              </a:solidFill>
              <a:latin typeface="Cambria"/>
              <a:ea typeface="Cambria"/>
              <a:cs typeface="Cambria"/>
              <a:sym typeface="Cambria"/>
            </a:endParaRPr>
          </a:p>
          <a:p>
            <a:pPr marL="127000" marR="0" lvl="0" indent="-127000" algn="l" rtl="0">
              <a:lnSpc>
                <a:spcPct val="100000"/>
              </a:lnSpc>
              <a:spcBef>
                <a:spcPts val="0"/>
              </a:spcBef>
              <a:spcAft>
                <a:spcPts val="0"/>
              </a:spcAft>
              <a:buClr>
                <a:schemeClr val="dk1"/>
              </a:buClr>
              <a:buFont typeface="Arial"/>
              <a:buNone/>
            </a:pP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07" y="3149516"/>
            <a:ext cx="7071925" cy="2645612"/>
          </a:xfrm>
          <a:prstGeom prst="rect">
            <a:avLst/>
          </a:prstGeom>
        </p:spPr>
      </p:pic>
    </p:spTree>
    <p:extLst>
      <p:ext uri="{BB962C8B-B14F-4D97-AF65-F5344CB8AC3E}">
        <p14:creationId xmlns:p14="http://schemas.microsoft.com/office/powerpoint/2010/main" val="253237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3071675"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Healthcare</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400" kern="0" dirty="0">
                <a:solidFill>
                  <a:schemeClr val="tx1">
                    <a:lumMod val="65000"/>
                    <a:lumOff val="35000"/>
                  </a:schemeClr>
                </a:solidFill>
                <a:latin typeface="Arial" charset="0"/>
                <a:ea typeface="Arial" charset="0"/>
                <a:cs typeface="Arial" charset="0"/>
                <a:sym typeface="Cambria"/>
              </a:rPr>
              <a:t>The Healthcare </a:t>
            </a:r>
            <a:r>
              <a:rPr lang="en-US" sz="1400" kern="0" dirty="0">
                <a:solidFill>
                  <a:schemeClr val="tx1">
                    <a:lumMod val="65000"/>
                    <a:lumOff val="35000"/>
                  </a:schemeClr>
                </a:solidFill>
                <a:latin typeface="Arial" charset="0"/>
                <a:ea typeface="Arial" charset="0"/>
                <a:cs typeface="Arial" charset="0"/>
                <a:sym typeface="Cambria"/>
              </a:rPr>
              <a:t>S</a:t>
            </a:r>
            <a:r>
              <a:rPr lang="en" sz="1400" kern="0" dirty="0" err="1">
                <a:solidFill>
                  <a:schemeClr val="tx1">
                    <a:lumMod val="65000"/>
                    <a:lumOff val="35000"/>
                  </a:schemeClr>
                </a:solidFill>
                <a:latin typeface="Arial" charset="0"/>
                <a:ea typeface="Arial" charset="0"/>
                <a:cs typeface="Arial" charset="0"/>
                <a:sym typeface="Cambria"/>
              </a:rPr>
              <a:t>ector</a:t>
            </a:r>
            <a:r>
              <a:rPr lang="en" sz="1400" kern="0" dirty="0">
                <a:solidFill>
                  <a:schemeClr val="tx1">
                    <a:lumMod val="65000"/>
                    <a:lumOff val="35000"/>
                  </a:schemeClr>
                </a:solidFill>
                <a:latin typeface="Arial" charset="0"/>
                <a:ea typeface="Arial" charset="0"/>
                <a:cs typeface="Arial" charset="0"/>
                <a:sym typeface="Cambria"/>
              </a:rPr>
              <a:t> encompasses two primary industry groups. The first is comprised of healthcare manufactures and healthcare service providers including operators of health care facilities. The second group is comprised of research, production, and marketing of pharmaceuticals and biotechnology related products. T</a:t>
            </a:r>
            <a:r>
              <a:rPr lang="en-US" sz="1400" kern="0" dirty="0">
                <a:solidFill>
                  <a:schemeClr val="tx1">
                    <a:lumMod val="65000"/>
                    <a:lumOff val="35000"/>
                  </a:schemeClr>
                </a:solidFill>
                <a:latin typeface="Arial" charset="0"/>
                <a:ea typeface="Arial" charset="0"/>
                <a:cs typeface="Arial" charset="0"/>
                <a:sym typeface="Cambria"/>
              </a:rPr>
              <a:t>h</a:t>
            </a:r>
            <a:r>
              <a:rPr lang="en" sz="1400" kern="0" dirty="0">
                <a:solidFill>
                  <a:schemeClr val="tx1">
                    <a:lumMod val="65000"/>
                    <a:lumOff val="35000"/>
                  </a:schemeClr>
                </a:solidFill>
                <a:latin typeface="Arial" charset="0"/>
                <a:ea typeface="Arial" charset="0"/>
                <a:cs typeface="Arial" charset="0"/>
                <a:sym typeface="Cambria"/>
              </a:rPr>
              <a:t>e key differentiator between a biotechnology company and a pharmaceutical company is the development of the drugs. Biotechnology companies rely on living organisms like bacteria whereas pharmaceuticals are developed with chemicals. The healthcare industry is currently awaiting the vote on the reformed healthcare law which, if passed, will have ramifications that last for years. Currently, without a finalized bill it will be too tough to assess what those ramifications will be, and how they will impact the state of the healthcare industry.</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149516"/>
            <a:ext cx="351512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9.00%</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Underweight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Allergan PLC (AGN)</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Bristol Myers-Squibb (BMY)</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Healthcare ETF (XLV)</a:t>
            </a: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237"/>
          <p:cNvPicPr preferRelativeResize="0"/>
          <p:nvPr/>
        </p:nvPicPr>
        <p:blipFill>
          <a:blip r:embed="rId4">
            <a:alphaModFix/>
          </a:blip>
          <a:stretch>
            <a:fillRect/>
          </a:stretch>
        </p:blipFill>
        <p:spPr>
          <a:xfrm>
            <a:off x="1142502" y="2960660"/>
            <a:ext cx="6744198" cy="2984861"/>
          </a:xfrm>
          <a:prstGeom prst="rect">
            <a:avLst/>
          </a:prstGeom>
          <a:noFill/>
          <a:ln>
            <a:noFill/>
          </a:ln>
        </p:spPr>
      </p:pic>
    </p:spTree>
    <p:extLst>
      <p:ext uri="{BB962C8B-B14F-4D97-AF65-F5344CB8AC3E}">
        <p14:creationId xmlns:p14="http://schemas.microsoft.com/office/powerpoint/2010/main" val="2008572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3039615"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Industrials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400" kern="0" dirty="0">
                <a:solidFill>
                  <a:schemeClr val="tx1">
                    <a:lumMod val="65000"/>
                    <a:lumOff val="35000"/>
                  </a:schemeClr>
                </a:solidFill>
                <a:latin typeface="Arial" charset="0"/>
                <a:ea typeface="Arial" charset="0"/>
                <a:cs typeface="Arial" charset="0"/>
                <a:sym typeface="Cambria"/>
              </a:rPr>
              <a:t>The Industrials Sector of the S&amp;P 500 consists of companies that manufacture and distribute capital goods, including aerospace &amp; defense, construction, engineering &amp; building products, electrical equipment and industrial machinery.  The sector also provides commercial services and supplies, including printing, employment, environmental and office services.  Industrials also provide transportation services, including airlines, couriers, marine, road &amp; rail and transportation infrastructure.  Performance in the industrial goods sector is largely driven by supply and demand for building construction, such as residential, commercial and industrial, as well as the demand for manufactured products. The sector has been doing well as low oil and gas prices have lowered costs for manufacturers and airline operators. </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149516"/>
            <a:ext cx="351512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8.98%</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Overweight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Stanley Black &amp; Decker (SWK)</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Delta Airlines (DAL)</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sym typeface="Cambria"/>
              </a:rPr>
              <a:t>Magna International (MGA)</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sym typeface="Cambria"/>
              </a:rPr>
              <a:t>Industrials ETF (XLI)</a:t>
            </a: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0" name="Shape 250"/>
          <p:cNvPicPr preferRelativeResize="0"/>
          <p:nvPr/>
        </p:nvPicPr>
        <p:blipFill>
          <a:blip r:embed="rId4">
            <a:alphaModFix/>
          </a:blip>
          <a:stretch>
            <a:fillRect/>
          </a:stretch>
        </p:blipFill>
        <p:spPr>
          <a:xfrm>
            <a:off x="1155865" y="2968533"/>
            <a:ext cx="6570815" cy="2978380"/>
          </a:xfrm>
          <a:prstGeom prst="rect">
            <a:avLst/>
          </a:prstGeom>
          <a:noFill/>
          <a:ln>
            <a:noFill/>
          </a:ln>
        </p:spPr>
      </p:pic>
    </p:spTree>
    <p:extLst>
      <p:ext uri="{BB962C8B-B14F-4D97-AF65-F5344CB8AC3E}">
        <p14:creationId xmlns:p14="http://schemas.microsoft.com/office/powerpoint/2010/main" val="29663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856458" y="-84193"/>
            <a:ext cx="657096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Information Technology</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09"/>
            <a:ext cx="10928593" cy="2076169"/>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400" kern="0" dirty="0">
                <a:solidFill>
                  <a:schemeClr val="tx1">
                    <a:lumMod val="65000"/>
                    <a:lumOff val="35000"/>
                  </a:schemeClr>
                </a:solidFill>
                <a:latin typeface="Arial" charset="0"/>
                <a:ea typeface="Arial" charset="0"/>
                <a:cs typeface="Arial" charset="0"/>
                <a:sym typeface="Times New Roman"/>
              </a:rPr>
              <a:t>The Information Technology Sector covers a wide variety of businesses, the majority of which fall under four sub-sectors: (1) Internet, Software and Services, (2) Technology Hardware, Storage and Peripherals, (3) Semiconductors and (4) System Software. Information Technology also covers firms which provide data processing, IT consulting, communications equipment and general electronic components. The technology sector is unique because all other sectors can be impacted by the technology sector; all firms use technology in running their operations and feel current pressures to increase capital spending on connectivity, security, and efficiency improvements in order to stay competitive in the global market. These changes trigger higher demand for data storage capabilities, speed, and security.</a:t>
            </a:r>
            <a:r>
              <a:rPr lang="en-US" sz="1400" kern="0" dirty="0">
                <a:solidFill>
                  <a:schemeClr val="tx1">
                    <a:lumMod val="65000"/>
                    <a:lumOff val="35000"/>
                  </a:schemeClr>
                </a:solidFill>
                <a:latin typeface="Arial" charset="0"/>
                <a:ea typeface="Arial" charset="0"/>
                <a:cs typeface="Arial" charset="0"/>
                <a:sym typeface="Times New Roman"/>
              </a:rPr>
              <a:t> </a:t>
            </a:r>
            <a:r>
              <a:rPr lang="en" sz="1400" kern="0" dirty="0">
                <a:solidFill>
                  <a:schemeClr val="tx1">
                    <a:lumMod val="65000"/>
                    <a:lumOff val="35000"/>
                  </a:schemeClr>
                </a:solidFill>
                <a:latin typeface="Arial" charset="0"/>
                <a:ea typeface="Arial" charset="0"/>
                <a:cs typeface="Arial" charset="0"/>
                <a:sym typeface="Times New Roman"/>
              </a:rPr>
              <a:t>Remaining competitive in the tech sector means using the latest and greatest before other incumbents do the same, so we expect consistent growth for the foreseeable future as consumers and companies keep up with evolving needs and trends.</a:t>
            </a:r>
            <a:endParaRPr lang="en" kern="0" dirty="0">
              <a:solidFill>
                <a:schemeClr val="tx1">
                  <a:lumMod val="65000"/>
                  <a:lumOff val="35000"/>
                </a:schemeClr>
              </a:solidFill>
              <a:latin typeface="Arial" charset="0"/>
              <a:ea typeface="Arial" charset="0"/>
              <a:cs typeface="Arial" charset="0"/>
              <a:sym typeface="Cambria"/>
            </a:endParaRP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149516"/>
            <a:ext cx="3515120" cy="2944855"/>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16.37%</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Underweight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Adobe Systems </a:t>
            </a:r>
            <a:r>
              <a:rPr lang="en-US" sz="1600" dirty="0" err="1">
                <a:solidFill>
                  <a:schemeClr val="tx1">
                    <a:lumMod val="65000"/>
                    <a:lumOff val="35000"/>
                  </a:schemeClr>
                </a:solidFill>
                <a:latin typeface="Arial" charset="0"/>
                <a:ea typeface="Arial" charset="0"/>
                <a:cs typeface="Arial" charset="0"/>
              </a:rPr>
              <a:t>Inc</a:t>
            </a:r>
            <a:r>
              <a:rPr lang="en-US" sz="1600" dirty="0">
                <a:solidFill>
                  <a:schemeClr val="tx1">
                    <a:lumMod val="65000"/>
                    <a:lumOff val="35000"/>
                  </a:schemeClr>
                </a:solidFill>
                <a:latin typeface="Arial" charset="0"/>
                <a:ea typeface="Arial" charset="0"/>
                <a:cs typeface="Arial" charset="0"/>
              </a:rPr>
              <a:t> (ADBE)</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Facebook (FB)</a:t>
            </a:r>
          </a:p>
          <a:p>
            <a:pPr marL="127000" marR="0" lvl="0" indent="-127000" rtl="0">
              <a:lnSpc>
                <a:spcPct val="100000"/>
              </a:lnSpc>
              <a:spcBef>
                <a:spcPts val="0"/>
              </a:spcBef>
              <a:spcAft>
                <a:spcPts val="0"/>
              </a:spcAft>
              <a:buClr>
                <a:schemeClr val="dk1"/>
              </a:buClr>
              <a:buFont typeface="Arial"/>
              <a:buChar char="•"/>
            </a:pPr>
            <a:r>
              <a:rPr lang="en-US" sz="1600" dirty="0" err="1">
                <a:solidFill>
                  <a:schemeClr val="tx1">
                    <a:lumMod val="65000"/>
                    <a:lumOff val="35000"/>
                  </a:schemeClr>
                </a:solidFill>
                <a:latin typeface="Arial" charset="0"/>
                <a:ea typeface="Arial" charset="0"/>
                <a:cs typeface="Arial" charset="0"/>
              </a:rPr>
              <a:t>Stamps.com</a:t>
            </a:r>
            <a:r>
              <a:rPr lang="en-US" sz="1600" dirty="0">
                <a:solidFill>
                  <a:schemeClr val="tx1">
                    <a:lumMod val="65000"/>
                    <a:lumOff val="35000"/>
                  </a:schemeClr>
                </a:solidFill>
                <a:latin typeface="Arial" charset="0"/>
                <a:ea typeface="Arial" charset="0"/>
                <a:cs typeface="Arial" charset="0"/>
              </a:rPr>
              <a:t> </a:t>
            </a:r>
            <a:r>
              <a:rPr lang="en-US" sz="1600" dirty="0" err="1">
                <a:solidFill>
                  <a:schemeClr val="tx1">
                    <a:lumMod val="65000"/>
                    <a:lumOff val="35000"/>
                  </a:schemeClr>
                </a:solidFill>
                <a:latin typeface="Arial" charset="0"/>
                <a:ea typeface="Arial" charset="0"/>
                <a:cs typeface="Arial" charset="0"/>
              </a:rPr>
              <a:t>Inc</a:t>
            </a:r>
            <a:r>
              <a:rPr lang="en-US" sz="1600" dirty="0">
                <a:solidFill>
                  <a:schemeClr val="tx1">
                    <a:lumMod val="65000"/>
                    <a:lumOff val="35000"/>
                  </a:schemeClr>
                </a:solidFill>
                <a:latin typeface="Arial" charset="0"/>
                <a:ea typeface="Arial" charset="0"/>
                <a:cs typeface="Arial" charset="0"/>
              </a:rPr>
              <a:t> (STMP)</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sym typeface="Cambria"/>
              </a:rPr>
              <a:t>The Hackett Group (HCKT)</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sym typeface="Cambria"/>
              </a:rPr>
              <a:t>Technology ETF (XLK)</a:t>
            </a:r>
            <a:endParaRPr sz="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263"/>
          <p:cNvPicPr preferRelativeResize="0"/>
          <p:nvPr/>
        </p:nvPicPr>
        <p:blipFill>
          <a:blip r:embed="rId4">
            <a:alphaModFix/>
          </a:blip>
          <a:stretch>
            <a:fillRect/>
          </a:stretch>
        </p:blipFill>
        <p:spPr>
          <a:xfrm>
            <a:off x="1142502" y="3149517"/>
            <a:ext cx="6675618" cy="2791048"/>
          </a:xfrm>
          <a:prstGeom prst="rect">
            <a:avLst/>
          </a:prstGeom>
          <a:noFill/>
          <a:ln>
            <a:noFill/>
          </a:ln>
        </p:spPr>
      </p:pic>
    </p:spTree>
    <p:extLst>
      <p:ext uri="{BB962C8B-B14F-4D97-AF65-F5344CB8AC3E}">
        <p14:creationId xmlns:p14="http://schemas.microsoft.com/office/powerpoint/2010/main" val="1819631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6754" y="-14190"/>
            <a:ext cx="263245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Materials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2400" kern="0" dirty="0">
                <a:solidFill>
                  <a:schemeClr val="tx1">
                    <a:lumMod val="65000"/>
                    <a:lumOff val="35000"/>
                  </a:schemeClr>
                </a:solidFill>
                <a:latin typeface="Arial" charset="0"/>
                <a:ea typeface="Arial" charset="0"/>
                <a:cs typeface="Arial" charset="0"/>
                <a:sym typeface="Cambria"/>
              </a:rPr>
              <a:t>The Materials Sector includes a vast selection of commodity-related manufacturing industries.  The sector is focused on companies which manufacture chemicals, forest and related packaging products, paper, construction materials, glass, metals, minerals, and mining companies, along with steel producers. </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149516"/>
            <a:ext cx="3515120" cy="2800037"/>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8.08%</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Overweight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Dow Chemicals (DOW)</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Materials ETF (XLB)</a:t>
            </a: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276"/>
          <p:cNvPicPr preferRelativeResize="0"/>
          <p:nvPr/>
        </p:nvPicPr>
        <p:blipFill>
          <a:blip r:embed="rId4">
            <a:alphaModFix/>
          </a:blip>
          <a:stretch>
            <a:fillRect/>
          </a:stretch>
        </p:blipFill>
        <p:spPr>
          <a:xfrm>
            <a:off x="1142502" y="2968532"/>
            <a:ext cx="6789918" cy="3040303"/>
          </a:xfrm>
          <a:prstGeom prst="rect">
            <a:avLst/>
          </a:prstGeom>
          <a:noFill/>
          <a:ln>
            <a:noFill/>
          </a:ln>
        </p:spPr>
      </p:pic>
    </p:spTree>
    <p:extLst>
      <p:ext uri="{BB962C8B-B14F-4D97-AF65-F5344CB8AC3E}">
        <p14:creationId xmlns:p14="http://schemas.microsoft.com/office/powerpoint/2010/main" val="973130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7257" y="-54911"/>
            <a:ext cx="5758244"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Telecommunications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600" kern="0" dirty="0">
                <a:solidFill>
                  <a:schemeClr val="tx1">
                    <a:lumMod val="65000"/>
                    <a:lumOff val="35000"/>
                  </a:schemeClr>
                </a:solidFill>
                <a:latin typeface="Arial" charset="0"/>
                <a:ea typeface="Arial" charset="0"/>
                <a:cs typeface="Arial" charset="0"/>
                <a:sym typeface="Cambria"/>
              </a:rPr>
              <a:t>The Telecommunications Sector consists of companies that provide communications and/or data services primarily through a fixed-line, cellular, wireless, high bandwidth and/or fiber optic cable network.  These firms can also be engaged in the designing, building, and servicing of communications devices and networks. </a:t>
            </a:r>
            <a:r>
              <a:rPr lang="en" sz="1600" kern="0" dirty="0">
                <a:solidFill>
                  <a:schemeClr val="tx1">
                    <a:lumMod val="65000"/>
                    <a:lumOff val="35000"/>
                  </a:schemeClr>
                </a:solidFill>
                <a:latin typeface="Arial" charset="0"/>
                <a:ea typeface="Arial" charset="0"/>
                <a:cs typeface="Arial" charset="0"/>
                <a:sym typeface="Times New Roman"/>
              </a:rPr>
              <a:t>As a defensive market, telecom stocks tend to beat the S&amp;P 500 during periods of recession. With current macroeconomic growth and rising interest rates projected, telecom could have a tough road ahead. Additionally, the amount of company debt (driven by the high capital costs required to build the infrastructure) commonly undertaken in telecom could present a problem when interest rates rise. Throughout 2017, the sector has not performed well relative to the S&amp;P. </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324366"/>
            <a:ext cx="3515120" cy="2199724"/>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rgbClr val="C00000"/>
                </a:solidFill>
                <a:latin typeface="Arial" charset="0"/>
                <a:ea typeface="Arial" charset="0"/>
                <a:cs typeface="Arial" charset="0"/>
              </a:rPr>
              <a:t>-12.78%</a:t>
            </a:r>
            <a:endParaRPr lang="en" sz="1600" dirty="0">
              <a:solidFill>
                <a:srgbClr val="C00000"/>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Overweight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err="1">
                <a:solidFill>
                  <a:schemeClr val="tx1">
                    <a:lumMod val="65000"/>
                    <a:lumOff val="35000"/>
                  </a:schemeClr>
                </a:solidFill>
                <a:latin typeface="Arial" charset="0"/>
                <a:ea typeface="Arial" charset="0"/>
                <a:cs typeface="Arial" charset="0"/>
              </a:rPr>
              <a:t>Ubiquiti</a:t>
            </a:r>
            <a:r>
              <a:rPr lang="en-US" sz="1600" dirty="0">
                <a:solidFill>
                  <a:schemeClr val="tx1">
                    <a:lumMod val="65000"/>
                    <a:lumOff val="35000"/>
                  </a:schemeClr>
                </a:solidFill>
                <a:latin typeface="Arial" charset="0"/>
                <a:ea typeface="Arial" charset="0"/>
                <a:cs typeface="Arial" charset="0"/>
              </a:rPr>
              <a:t> Networks </a:t>
            </a:r>
            <a:r>
              <a:rPr lang="en-US" sz="1600" dirty="0" err="1">
                <a:solidFill>
                  <a:schemeClr val="tx1">
                    <a:lumMod val="65000"/>
                    <a:lumOff val="35000"/>
                  </a:schemeClr>
                </a:solidFill>
                <a:latin typeface="Arial" charset="0"/>
                <a:ea typeface="Arial" charset="0"/>
                <a:cs typeface="Arial" charset="0"/>
              </a:rPr>
              <a:t>Inc</a:t>
            </a:r>
            <a:r>
              <a:rPr lang="en-US" sz="1600" dirty="0">
                <a:solidFill>
                  <a:schemeClr val="tx1">
                    <a:lumMod val="65000"/>
                    <a:lumOff val="35000"/>
                  </a:schemeClr>
                </a:solidFill>
                <a:latin typeface="Arial" charset="0"/>
                <a:ea typeface="Arial" charset="0"/>
                <a:cs typeface="Arial" charset="0"/>
              </a:rPr>
              <a:t> (UBNT)</a:t>
            </a: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289"/>
          <p:cNvPicPr preferRelativeResize="0"/>
          <p:nvPr/>
        </p:nvPicPr>
        <p:blipFill>
          <a:blip r:embed="rId4">
            <a:alphaModFix/>
          </a:blip>
          <a:stretch>
            <a:fillRect/>
          </a:stretch>
        </p:blipFill>
        <p:spPr>
          <a:xfrm>
            <a:off x="1142502" y="2968532"/>
            <a:ext cx="6812778" cy="2976989"/>
          </a:xfrm>
          <a:prstGeom prst="rect">
            <a:avLst/>
          </a:prstGeom>
          <a:noFill/>
          <a:ln>
            <a:noFill/>
          </a:ln>
        </p:spPr>
      </p:pic>
    </p:spTree>
    <p:extLst>
      <p:ext uri="{BB962C8B-B14F-4D97-AF65-F5344CB8AC3E}">
        <p14:creationId xmlns:p14="http://schemas.microsoft.com/office/powerpoint/2010/main" val="27838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4164664" y="2382567"/>
            <a:ext cx="3903954" cy="923330"/>
          </a:xfrm>
          <a:prstGeom prst="rect">
            <a:avLst/>
          </a:prstGeom>
          <a:noFill/>
        </p:spPr>
        <p:txBody>
          <a:bodyPr wrap="non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OVERVIEW</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1261598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20819" y="6614"/>
            <a:ext cx="222368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Utilities</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600" kern="0" dirty="0">
                <a:solidFill>
                  <a:schemeClr val="tx1">
                    <a:lumMod val="65000"/>
                    <a:lumOff val="35000"/>
                  </a:schemeClr>
                </a:solidFill>
                <a:latin typeface="Arial" charset="0"/>
                <a:ea typeface="Arial" charset="0"/>
                <a:cs typeface="Arial" charset="0"/>
                <a:sym typeface="Cambria"/>
              </a:rPr>
              <a:t>The Utilities </a:t>
            </a:r>
            <a:r>
              <a:rPr lang="en-US" sz="1600" kern="0" dirty="0">
                <a:solidFill>
                  <a:schemeClr val="tx1">
                    <a:lumMod val="65000"/>
                    <a:lumOff val="35000"/>
                  </a:schemeClr>
                </a:solidFill>
                <a:latin typeface="Arial" charset="0"/>
                <a:ea typeface="Arial" charset="0"/>
                <a:cs typeface="Arial" charset="0"/>
                <a:sym typeface="Cambria"/>
              </a:rPr>
              <a:t>S</a:t>
            </a:r>
            <a:r>
              <a:rPr lang="en" sz="1600" kern="0" dirty="0" err="1">
                <a:solidFill>
                  <a:schemeClr val="tx1">
                    <a:lumMod val="65000"/>
                    <a:lumOff val="35000"/>
                  </a:schemeClr>
                </a:solidFill>
                <a:latin typeface="Arial" charset="0"/>
                <a:ea typeface="Arial" charset="0"/>
                <a:cs typeface="Arial" charset="0"/>
                <a:sym typeface="Cambria"/>
              </a:rPr>
              <a:t>ector</a:t>
            </a:r>
            <a:r>
              <a:rPr lang="en" sz="1600" kern="0" dirty="0">
                <a:solidFill>
                  <a:schemeClr val="tx1">
                    <a:lumMod val="65000"/>
                    <a:lumOff val="35000"/>
                  </a:schemeClr>
                </a:solidFill>
                <a:latin typeface="Arial" charset="0"/>
                <a:ea typeface="Arial" charset="0"/>
                <a:cs typeface="Arial" charset="0"/>
                <a:sym typeface="Cambria"/>
              </a:rPr>
              <a:t> is comprised of gas, electric and water companies, as well as integrated providers of energy.  The largest firms in the sector by market capitalization tend to be power utilities. The utility sector is known as a defensive sector, as it has low correlation with other sectors and tends to outperform during market downturns. The industry traditionally pays higher dividends than other sectors. While the class started the semester underweight the sector, due to geopolitical risks and other factors, the class shifted its mindset to increasing its utility holdings as a hedge against a market downturn and a method to capture income from dividends.  </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268023"/>
            <a:ext cx="3515120" cy="2268304"/>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6.29%</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Overweight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Exelon Generation (EXC)</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Utilities ETF (XLU)</a:t>
            </a: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302"/>
          <p:cNvPicPr preferRelativeResize="0"/>
          <p:nvPr/>
        </p:nvPicPr>
        <p:blipFill>
          <a:blip r:embed="rId4">
            <a:alphaModFix/>
          </a:blip>
          <a:stretch>
            <a:fillRect/>
          </a:stretch>
        </p:blipFill>
        <p:spPr>
          <a:xfrm>
            <a:off x="1142502" y="2902936"/>
            <a:ext cx="6835638" cy="3104666"/>
          </a:xfrm>
          <a:prstGeom prst="rect">
            <a:avLst/>
          </a:prstGeom>
          <a:noFill/>
          <a:ln>
            <a:noFill/>
          </a:ln>
        </p:spPr>
      </p:pic>
    </p:spTree>
    <p:extLst>
      <p:ext uri="{BB962C8B-B14F-4D97-AF65-F5344CB8AC3E}">
        <p14:creationId xmlns:p14="http://schemas.microsoft.com/office/powerpoint/2010/main" val="530342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3228769"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Real Estate</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40" name="Shape 180"/>
          <p:cNvSpPr/>
          <p:nvPr/>
        </p:nvSpPr>
        <p:spPr>
          <a:xfrm>
            <a:off x="1067090" y="809410"/>
            <a:ext cx="10928593" cy="1969364"/>
          </a:xfrm>
          <a:prstGeom prst="roundRect">
            <a:avLst/>
          </a:prstGeom>
          <a:ln/>
        </p:spPr>
        <p:style>
          <a:lnRef idx="2">
            <a:schemeClr val="accent2"/>
          </a:lnRef>
          <a:fillRef idx="1">
            <a:schemeClr val="lt1"/>
          </a:fillRef>
          <a:effectRef idx="0">
            <a:schemeClr val="accent2"/>
          </a:effectRef>
          <a:fontRef idx="minor">
            <a:schemeClr val="dk1"/>
          </a:fontRef>
        </p:style>
        <p:txBody>
          <a:bodyPr lIns="68575" tIns="34275" rIns="68575" bIns="34275" anchor="ctr" anchorCtr="0">
            <a:noAutofit/>
          </a:bodyPr>
          <a:lstStyle/>
          <a:p>
            <a:pPr lvl="0">
              <a:buClr>
                <a:srgbClr val="000000"/>
              </a:buClr>
              <a:buSzPct val="25000"/>
            </a:pPr>
            <a:r>
              <a:rPr lang="en" sz="1600" kern="0" dirty="0">
                <a:solidFill>
                  <a:schemeClr val="tx1">
                    <a:lumMod val="65000"/>
                    <a:lumOff val="35000"/>
                  </a:schemeClr>
                </a:solidFill>
                <a:latin typeface="Arial" charset="0"/>
                <a:ea typeface="Arial" charset="0"/>
                <a:cs typeface="Arial" charset="0"/>
                <a:sym typeface="Times New Roman"/>
              </a:rPr>
              <a:t>In August 2016, S&amp;P and the Modern Index Strategy Indexes (MSCI) moved equity REITs and other listed real estate companies from the Financials sector into a new Real Estate </a:t>
            </a:r>
            <a:r>
              <a:rPr lang="en-US" sz="1600" kern="0" dirty="0">
                <a:solidFill>
                  <a:schemeClr val="tx1">
                    <a:lumMod val="65000"/>
                    <a:lumOff val="35000"/>
                  </a:schemeClr>
                </a:solidFill>
                <a:latin typeface="Arial" charset="0"/>
                <a:ea typeface="Arial" charset="0"/>
                <a:cs typeface="Arial" charset="0"/>
                <a:sym typeface="Times New Roman"/>
              </a:rPr>
              <a:t>S</a:t>
            </a:r>
            <a:r>
              <a:rPr lang="en" sz="1600" kern="0" dirty="0" err="1">
                <a:solidFill>
                  <a:schemeClr val="tx1">
                    <a:lumMod val="65000"/>
                    <a:lumOff val="35000"/>
                  </a:schemeClr>
                </a:solidFill>
                <a:latin typeface="Arial" charset="0"/>
                <a:ea typeface="Arial" charset="0"/>
                <a:cs typeface="Arial" charset="0"/>
                <a:sym typeface="Times New Roman"/>
              </a:rPr>
              <a:t>ector</a:t>
            </a:r>
            <a:r>
              <a:rPr lang="en" sz="1600" kern="0" dirty="0">
                <a:solidFill>
                  <a:schemeClr val="tx1">
                    <a:lumMod val="65000"/>
                    <a:lumOff val="35000"/>
                  </a:schemeClr>
                </a:solidFill>
                <a:latin typeface="Arial" charset="0"/>
                <a:ea typeface="Arial" charset="0"/>
                <a:cs typeface="Arial" charset="0"/>
                <a:sym typeface="Times New Roman"/>
              </a:rPr>
              <a:t>.  The separation of sectors came about as the market started to realize how important real estate was and how much it has evolved over the years. A REIT is an investment vehicle that invests in real estate through property mortgages and is usually very liquid.  These make up roughly 98% of the equity market capitalization in the real estate sector while brokerage companies make up the remainder. Two key attributes of REITs is the required payout of at least 90% of their income and the relative low volatility. </a:t>
            </a:r>
          </a:p>
        </p:txBody>
      </p:sp>
      <p:sp>
        <p:nvSpPr>
          <p:cNvPr id="42" name="TextBox 41"/>
          <p:cNvSpPr txBox="1"/>
          <p:nvPr/>
        </p:nvSpPr>
        <p:spPr>
          <a:xfrm>
            <a:off x="1142502" y="6069683"/>
            <a:ext cx="2254141" cy="230832"/>
          </a:xfrm>
          <a:prstGeom prst="rect">
            <a:avLst/>
          </a:prstGeom>
          <a:noFill/>
        </p:spPr>
        <p:txBody>
          <a:bodyPr wrap="square" rtlCol="0">
            <a:spAutoFit/>
          </a:bodyPr>
          <a:lstStyle/>
          <a:p>
            <a:r>
              <a:rPr lang="en-US" sz="900">
                <a:latin typeface="Arial" charset="0"/>
                <a:ea typeface="Arial" charset="0"/>
                <a:cs typeface="Arial" charset="0"/>
              </a:rPr>
              <a:t>Sources: SPDR ETFs &amp; Google Finance</a:t>
            </a:r>
            <a:endParaRPr lang="en-US" sz="900" dirty="0">
              <a:latin typeface="Arial" charset="0"/>
              <a:ea typeface="Arial" charset="0"/>
              <a:cs typeface="Arial" charset="0"/>
            </a:endParaRPr>
          </a:p>
        </p:txBody>
      </p:sp>
      <p:sp>
        <p:nvSpPr>
          <p:cNvPr id="43" name="Shape 179"/>
          <p:cNvSpPr/>
          <p:nvPr/>
        </p:nvSpPr>
        <p:spPr>
          <a:xfrm>
            <a:off x="8201385" y="3268023"/>
            <a:ext cx="3515120" cy="2268304"/>
          </a:xfrm>
          <a:prstGeom prst="rect">
            <a:avLst/>
          </a:prstGeom>
          <a:ln/>
        </p:spPr>
        <p:style>
          <a:lnRef idx="1">
            <a:schemeClr val="accent3"/>
          </a:lnRef>
          <a:fillRef idx="2">
            <a:schemeClr val="accent3"/>
          </a:fillRef>
          <a:effectRef idx="1">
            <a:schemeClr val="accent3"/>
          </a:effectRef>
          <a:fontRef idx="minor">
            <a:schemeClr val="dk1"/>
          </a:fontRef>
        </p:style>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Performance (YTD): </a:t>
            </a:r>
          </a:p>
          <a:p>
            <a:pPr marL="0" marR="0" lvl="0" indent="0" rtl="0">
              <a:lnSpc>
                <a:spcPct val="100000"/>
              </a:lnSpc>
              <a:spcBef>
                <a:spcPts val="0"/>
              </a:spcBef>
              <a:spcAft>
                <a:spcPts val="0"/>
              </a:spcAft>
              <a:buClr>
                <a:srgbClr val="548135"/>
              </a:buClr>
              <a:buFont typeface="Cambria"/>
              <a:buNone/>
            </a:pPr>
            <a:r>
              <a:rPr lang="en-US" sz="1600" dirty="0">
                <a:solidFill>
                  <a:schemeClr val="tx1">
                    <a:lumMod val="65000"/>
                    <a:lumOff val="35000"/>
                  </a:schemeClr>
                </a:solidFill>
                <a:latin typeface="Arial" charset="0"/>
                <a:ea typeface="Arial" charset="0"/>
                <a:cs typeface="Arial" charset="0"/>
              </a:rPr>
              <a:t>4.62%</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Final Contribution vs. S&amp;P:</a:t>
            </a:r>
          </a:p>
          <a:p>
            <a:pPr marL="0" marR="0" lvl="0" indent="0" rtl="0">
              <a:lnSpc>
                <a:spcPct val="100000"/>
              </a:lnSpc>
              <a:spcBef>
                <a:spcPts val="0"/>
              </a:spcBef>
              <a:spcAft>
                <a:spcPts val="0"/>
              </a:spcAft>
              <a:buClr>
                <a:schemeClr val="dk1"/>
              </a:buClr>
              <a:buFont typeface="Cambria"/>
              <a:buNone/>
            </a:pPr>
            <a:r>
              <a:rPr lang="en-US" sz="1600" dirty="0">
                <a:solidFill>
                  <a:schemeClr val="tx1">
                    <a:lumMod val="65000"/>
                    <a:lumOff val="35000"/>
                  </a:schemeClr>
                </a:solidFill>
                <a:latin typeface="Arial" charset="0"/>
                <a:ea typeface="Arial" charset="0"/>
                <a:cs typeface="Arial" charset="0"/>
              </a:rPr>
              <a:t>Overweight</a:t>
            </a:r>
            <a:endParaRPr lang="en" sz="1600" dirty="0">
              <a:solidFill>
                <a:schemeClr val="tx1">
                  <a:lumMod val="65000"/>
                  <a:lumOff val="35000"/>
                </a:schemeClr>
              </a:solidFill>
              <a:latin typeface="Arial" charset="0"/>
              <a:ea typeface="Arial" charset="0"/>
              <a:cs typeface="Arial" charset="0"/>
            </a:endParaRPr>
          </a:p>
          <a:p>
            <a:pPr marL="0" marR="0" lvl="0" indent="0" rtl="0">
              <a:lnSpc>
                <a:spcPct val="100000"/>
              </a:lnSpc>
              <a:spcBef>
                <a:spcPts val="0"/>
              </a:spcBef>
              <a:spcAft>
                <a:spcPts val="0"/>
              </a:spcAft>
              <a:buClr>
                <a:srgbClr val="000000"/>
              </a:buClr>
              <a:buFont typeface="Arial"/>
              <a:buNone/>
            </a:pPr>
            <a:endParaRPr sz="1600" b="0" i="0" u="sng" strike="noStrike" cap="none" dirty="0">
              <a:solidFill>
                <a:schemeClr val="tx1">
                  <a:lumMod val="65000"/>
                  <a:lumOff val="35000"/>
                </a:schemeClr>
              </a:solidFill>
              <a:latin typeface="Arial" charset="0"/>
              <a:ea typeface="Arial" charset="0"/>
              <a:cs typeface="Arial" charset="0"/>
              <a:sym typeface="Cambria"/>
            </a:endParaRPr>
          </a:p>
          <a:p>
            <a:pPr marL="0" marR="0" lvl="0" indent="0" rtl="0">
              <a:lnSpc>
                <a:spcPct val="100000"/>
              </a:lnSpc>
              <a:spcBef>
                <a:spcPts val="0"/>
              </a:spcBef>
              <a:spcAft>
                <a:spcPts val="0"/>
              </a:spcAft>
              <a:buClr>
                <a:schemeClr val="dk1"/>
              </a:buClr>
              <a:buSzPct val="25000"/>
              <a:buFont typeface="Cambria"/>
              <a:buNone/>
            </a:pPr>
            <a:r>
              <a:rPr lang="en" sz="1600" b="1" i="0" u="sng" strike="noStrike" cap="none" dirty="0">
                <a:solidFill>
                  <a:schemeClr val="tx1">
                    <a:lumMod val="65000"/>
                    <a:lumOff val="35000"/>
                  </a:schemeClr>
                </a:solidFill>
                <a:latin typeface="Arial" charset="0"/>
                <a:ea typeface="Arial" charset="0"/>
                <a:cs typeface="Arial" charset="0"/>
                <a:sym typeface="Cambria"/>
              </a:rPr>
              <a:t>Portfolio Holdings:</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SL Green Realty Corp (SLG)</a:t>
            </a:r>
          </a:p>
          <a:p>
            <a:pPr marL="127000" marR="0" lvl="0" indent="-127000" rtl="0">
              <a:lnSpc>
                <a:spcPct val="100000"/>
              </a:lnSpc>
              <a:spcBef>
                <a:spcPts val="0"/>
              </a:spcBef>
              <a:spcAft>
                <a:spcPts val="0"/>
              </a:spcAft>
              <a:buClr>
                <a:schemeClr val="dk1"/>
              </a:buClr>
              <a:buFont typeface="Arial"/>
              <a:buChar char="•"/>
            </a:pPr>
            <a:r>
              <a:rPr lang="en-US" sz="1600" dirty="0">
                <a:solidFill>
                  <a:schemeClr val="tx1">
                    <a:lumMod val="65000"/>
                    <a:lumOff val="35000"/>
                  </a:schemeClr>
                </a:solidFill>
                <a:latin typeface="Arial" charset="0"/>
                <a:ea typeface="Arial" charset="0"/>
                <a:cs typeface="Arial" charset="0"/>
              </a:rPr>
              <a:t>Real Estate ETF (XLRE)</a:t>
            </a:r>
          </a:p>
          <a:p>
            <a:pPr marL="0" marR="0" lvl="0" indent="0" algn="l" rtl="0">
              <a:lnSpc>
                <a:spcPct val="100000"/>
              </a:lnSpc>
              <a:spcBef>
                <a:spcPts val="0"/>
              </a:spcBef>
              <a:spcAft>
                <a:spcPts val="0"/>
              </a:spcAft>
              <a:buClr>
                <a:srgbClr val="000000"/>
              </a:buClr>
              <a:buFont typeface="Arial"/>
              <a:buNone/>
            </a:pPr>
            <a:endParaRPr sz="600" b="0" i="0" u="none" strike="noStrike" cap="none" dirty="0">
              <a:solidFill>
                <a:schemeClr val="dk1"/>
              </a:solidFill>
              <a:latin typeface="Cambria"/>
              <a:ea typeface="Cambria"/>
              <a:cs typeface="Cambria"/>
              <a:sym typeface="Cambria"/>
            </a:endParaRPr>
          </a:p>
        </p:txBody>
      </p:sp>
      <p:pic>
        <p:nvPicPr>
          <p:cNvPr id="37" name="Shape 314"/>
          <p:cNvPicPr preferRelativeResize="0"/>
          <p:nvPr/>
        </p:nvPicPr>
        <p:blipFill>
          <a:blip r:embed="rId4">
            <a:alphaModFix/>
          </a:blip>
          <a:stretch>
            <a:fillRect/>
          </a:stretch>
        </p:blipFill>
        <p:spPr>
          <a:xfrm>
            <a:off x="1164451" y="2968532"/>
            <a:ext cx="6813689" cy="3055711"/>
          </a:xfrm>
          <a:prstGeom prst="rect">
            <a:avLst/>
          </a:prstGeom>
          <a:noFill/>
          <a:ln>
            <a:noFill/>
          </a:ln>
        </p:spPr>
      </p:pic>
    </p:spTree>
    <p:extLst>
      <p:ext uri="{BB962C8B-B14F-4D97-AF65-F5344CB8AC3E}">
        <p14:creationId xmlns:p14="http://schemas.microsoft.com/office/powerpoint/2010/main" val="2010431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888068" y="1967069"/>
            <a:ext cx="10385336" cy="1754326"/>
          </a:xfrm>
          <a:prstGeom prst="rect">
            <a:avLst/>
          </a:prstGeom>
          <a:noFill/>
        </p:spPr>
        <p:txBody>
          <a:bodyPr wrap="squar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PORTFOLIO STRATEGY &amp; COMPOSITION</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378926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10701968" cy="707886"/>
          </a:xfrm>
          <a:prstGeom prst="rect">
            <a:avLst/>
          </a:prstGeom>
          <a:noFill/>
        </p:spPr>
        <p:txBody>
          <a:bodyPr wrap="none" lIns="91440" tIns="45720" rIns="91440" bIns="45720">
            <a:spAutoFit/>
          </a:bodyPr>
          <a:lstStyle/>
          <a:p>
            <a:pPr algn="ctr"/>
            <a:r>
              <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rPr>
              <a:t>Portfolio Strategy &amp; </a:t>
            </a:r>
            <a:r>
              <a:rPr lang="en-US" sz="4000" b="1">
                <a:ln w="22225">
                  <a:solidFill>
                    <a:schemeClr val="tx2"/>
                  </a:solidFill>
                  <a:prstDash val="solid"/>
                </a:ln>
                <a:solidFill>
                  <a:schemeClr val="accent3"/>
                </a:solidFill>
                <a:latin typeface="Arial" panose="020B0604020202020204" pitchFamily="34" charset="0"/>
                <a:cs typeface="Arial" panose="020B0604020202020204" pitchFamily="34" charset="0"/>
              </a:rPr>
              <a:t>Composition Overview</a:t>
            </a:r>
            <a:endPar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TextBox 29"/>
          <p:cNvSpPr txBox="1"/>
          <p:nvPr/>
        </p:nvSpPr>
        <p:spPr>
          <a:xfrm>
            <a:off x="1499877" y="1735363"/>
            <a:ext cx="9698995" cy="3439239"/>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dirty="0">
                <a:solidFill>
                  <a:schemeClr val="tx1">
                    <a:lumMod val="65000"/>
                    <a:lumOff val="35000"/>
                  </a:schemeClr>
                </a:solidFill>
                <a:latin typeface="Arial" charset="0"/>
                <a:ea typeface="Arial" charset="0"/>
                <a:cs typeface="Arial" charset="0"/>
              </a:rPr>
              <a:t>As discussed earlier, the class pursued three different strategies in crafting the portfolio: growth, value, and dividend. The following slides discuss the screen criteria used for each strategy, as well as the recommendations made during the semester in each category. Finally, there is a brief overview of every holding in the portfolio as of 6/26/17 as well as positions closed during the semester.</a:t>
            </a:r>
          </a:p>
        </p:txBody>
      </p:sp>
    </p:spTree>
    <p:extLst>
      <p:ext uri="{BB962C8B-B14F-4D97-AF65-F5344CB8AC3E}">
        <p14:creationId xmlns:p14="http://schemas.microsoft.com/office/powerpoint/2010/main" val="1688166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7244291"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Overview</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7" name="Rectangle 36"/>
          <p:cNvSpPr/>
          <p:nvPr/>
        </p:nvSpPr>
        <p:spPr>
          <a:xfrm>
            <a:off x="911351" y="676986"/>
            <a:ext cx="9751003"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Objective: To find stocks expected to grow faster than their industry peers. </a:t>
            </a:r>
            <a:endParaRPr lang="en-US" sz="2400" b="1" cap="none" spc="0" dirty="0">
              <a:ln/>
              <a:solidFill>
                <a:schemeClr val="accent4"/>
              </a:solidFill>
              <a:effectLst/>
            </a:endParaRPr>
          </a:p>
        </p:txBody>
      </p:sp>
      <p:graphicFrame>
        <p:nvGraphicFramePr>
          <p:cNvPr id="40" name="Table 2"/>
          <p:cNvGraphicFramePr>
            <a:graphicFrameLocks noGrp="1"/>
          </p:cNvGraphicFramePr>
          <p:nvPr>
            <p:extLst>
              <p:ext uri="{D42A27DB-BD31-4B8C-83A1-F6EECF244321}">
                <p14:modId xmlns:p14="http://schemas.microsoft.com/office/powerpoint/2010/main" val="1159357860"/>
              </p:ext>
            </p:extLst>
          </p:nvPr>
        </p:nvGraphicFramePr>
        <p:xfrm>
          <a:off x="1067090" y="1146266"/>
          <a:ext cx="5204665" cy="4978786"/>
        </p:xfrm>
        <a:graphic>
          <a:graphicData uri="http://schemas.openxmlformats.org/drawingml/2006/table">
            <a:tbl>
              <a:tblPr firstRow="1" bandRow="1">
                <a:tableStyleId>{72833802-FEF1-4C79-8D5D-14CF1EAF98D9}</a:tableStyleId>
              </a:tblPr>
              <a:tblGrid>
                <a:gridCol w="1734888">
                  <a:extLst>
                    <a:ext uri="{9D8B030D-6E8A-4147-A177-3AD203B41FA5}">
                      <a16:colId xmlns:a16="http://schemas.microsoft.com/office/drawing/2014/main" val="20000"/>
                    </a:ext>
                  </a:extLst>
                </a:gridCol>
                <a:gridCol w="3469777">
                  <a:extLst>
                    <a:ext uri="{9D8B030D-6E8A-4147-A177-3AD203B41FA5}">
                      <a16:colId xmlns:a16="http://schemas.microsoft.com/office/drawing/2014/main" val="20001"/>
                    </a:ext>
                  </a:extLst>
                </a:gridCol>
              </a:tblGrid>
              <a:tr h="658370">
                <a:tc gridSpan="2">
                  <a:txBody>
                    <a:bodyPr/>
                    <a:lstStyle/>
                    <a:p>
                      <a:pPr algn="ctr"/>
                      <a:r>
                        <a:rPr lang="en-US" sz="1800" dirty="0">
                          <a:latin typeface="Arial" charset="0"/>
                          <a:ea typeface="Arial" charset="0"/>
                          <a:cs typeface="Arial" charset="0"/>
                        </a:rPr>
                        <a:t>BUY CRITERIA</a:t>
                      </a:r>
                      <a:endParaRPr lang="en-US" sz="1800" dirty="0">
                        <a:solidFill>
                          <a:schemeClr val="bg1"/>
                        </a:solidFill>
                        <a:latin typeface="Arial" charset="0"/>
                        <a:ea typeface="Arial" charset="0"/>
                        <a:cs typeface="Arial" charset="0"/>
                      </a:endParaRPr>
                    </a:p>
                  </a:txBody>
                  <a:tcPr anchor="ctr">
                    <a:solidFill>
                      <a:srgbClr val="169B7C"/>
                    </a:solidFill>
                  </a:tcPr>
                </a:tc>
                <a:tc hMerge="1">
                  <a:txBody>
                    <a:bodyPr/>
                    <a:lstStyle/>
                    <a:p>
                      <a:endParaRPr lang="en-US" dirty="0"/>
                    </a:p>
                  </a:txBody>
                  <a:tcPr/>
                </a:tc>
                <a:extLst>
                  <a:ext uri="{0D108BD9-81ED-4DB2-BD59-A6C34878D82A}">
                    <a16:rowId xmlns:a16="http://schemas.microsoft.com/office/drawing/2014/main" val="10000"/>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Conservative Mentality</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Expect Stock</a:t>
                      </a:r>
                      <a:r>
                        <a:rPr lang="en-US" sz="1800" baseline="0" dirty="0">
                          <a:solidFill>
                            <a:schemeClr val="tx1">
                              <a:lumMod val="65000"/>
                              <a:lumOff val="35000"/>
                            </a:schemeClr>
                          </a:solidFill>
                          <a:latin typeface="Arial" charset="0"/>
                          <a:ea typeface="Arial" charset="0"/>
                          <a:cs typeface="Arial" charset="0"/>
                        </a:rPr>
                        <a:t> to Perform Better than the Industry</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1"/>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Revenue Growth</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Industry Average and Forecasted to Continue to Grow</a:t>
                      </a:r>
                    </a:p>
                  </a:txBody>
                  <a:tcPr anchor="ctr"/>
                </a:tc>
                <a:extLst>
                  <a:ext uri="{0D108BD9-81ED-4DB2-BD59-A6C34878D82A}">
                    <a16:rowId xmlns:a16="http://schemas.microsoft.com/office/drawing/2014/main" val="10002"/>
                  </a:ext>
                </a:extLst>
              </a:tr>
              <a:tr h="629377">
                <a:tc>
                  <a:txBody>
                    <a:bodyPr/>
                    <a:lstStyle/>
                    <a:p>
                      <a:pPr algn="ctr"/>
                      <a:r>
                        <a:rPr lang="en-US" sz="1800" dirty="0">
                          <a:solidFill>
                            <a:schemeClr val="tx1">
                              <a:lumMod val="65000"/>
                              <a:lumOff val="35000"/>
                            </a:schemeClr>
                          </a:solidFill>
                          <a:latin typeface="Arial" charset="0"/>
                          <a:ea typeface="Arial" charset="0"/>
                          <a:cs typeface="Arial" charset="0"/>
                        </a:rPr>
                        <a:t>Strong Earnings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5 years</a:t>
                      </a:r>
                      <a:r>
                        <a:rPr lang="en-US" sz="1800" baseline="0" dirty="0">
                          <a:solidFill>
                            <a:schemeClr val="tx1">
                              <a:lumMod val="65000"/>
                              <a:lumOff val="35000"/>
                            </a:schemeClr>
                          </a:solidFill>
                          <a:latin typeface="Arial" charset="0"/>
                          <a:ea typeface="Arial" charset="0"/>
                          <a:cs typeface="Arial" charset="0"/>
                        </a:rPr>
                        <a:t> of CAGR</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3"/>
                  </a:ext>
                </a:extLst>
              </a:tr>
              <a:tr h="515247">
                <a:tc>
                  <a:txBody>
                    <a:bodyPr/>
                    <a:lstStyle/>
                    <a:p>
                      <a:pPr algn="ctr"/>
                      <a:r>
                        <a:rPr lang="en-US" sz="1800" dirty="0">
                          <a:solidFill>
                            <a:schemeClr val="tx1">
                              <a:lumMod val="65000"/>
                              <a:lumOff val="35000"/>
                            </a:schemeClr>
                          </a:solidFill>
                          <a:latin typeface="Arial" charset="0"/>
                          <a:ea typeface="Arial" charset="0"/>
                          <a:cs typeface="Arial" charset="0"/>
                        </a:rPr>
                        <a:t>ROE</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 15% and &gt; Industry Average</a:t>
                      </a:r>
                    </a:p>
                  </a:txBody>
                  <a:tcPr anchor="ctr"/>
                </a:tc>
                <a:extLst>
                  <a:ext uri="{0D108BD9-81ED-4DB2-BD59-A6C34878D82A}">
                    <a16:rowId xmlns:a16="http://schemas.microsoft.com/office/drawing/2014/main" val="10004"/>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PEG</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latin typeface="Arial" charset="0"/>
                          <a:ea typeface="Arial" charset="0"/>
                          <a:cs typeface="Arial" charset="0"/>
                        </a:rPr>
                        <a:t>≤ 1.2 and &lt; Industry Average</a:t>
                      </a:r>
                    </a:p>
                  </a:txBody>
                  <a:tcPr anchor="ctr"/>
                </a:tc>
                <a:extLst>
                  <a:ext uri="{0D108BD9-81ED-4DB2-BD59-A6C34878D82A}">
                    <a16:rowId xmlns:a16="http://schemas.microsoft.com/office/drawing/2014/main" val="10005"/>
                  </a:ext>
                </a:extLst>
              </a:tr>
              <a:tr h="956888">
                <a:tc>
                  <a:txBody>
                    <a:bodyPr/>
                    <a:lstStyle/>
                    <a:p>
                      <a:pPr algn="ctr"/>
                      <a:r>
                        <a:rPr lang="en-US" sz="1800" dirty="0">
                          <a:solidFill>
                            <a:schemeClr val="tx1">
                              <a:lumMod val="65000"/>
                              <a:lumOff val="35000"/>
                            </a:schemeClr>
                          </a:solidFill>
                          <a:latin typeface="Arial" charset="0"/>
                          <a:ea typeface="Arial" charset="0"/>
                          <a:cs typeface="Arial" charset="0"/>
                        </a:rPr>
                        <a:t>Debt/Equity</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latin typeface="Arial" charset="0"/>
                          <a:ea typeface="Arial" charset="0"/>
                          <a:cs typeface="Arial" charset="0"/>
                        </a:rPr>
                        <a:t>&lt; 1.5 (or Acceptable Interest Coverage Ratio when D/E &gt;1.0)</a:t>
                      </a:r>
                    </a:p>
                  </a:txBody>
                  <a:tcPr anchor="ctr"/>
                </a:tc>
                <a:extLst>
                  <a:ext uri="{0D108BD9-81ED-4DB2-BD59-A6C34878D82A}">
                    <a16:rowId xmlns:a16="http://schemas.microsoft.com/office/drawing/2014/main" val="10006"/>
                  </a:ext>
                </a:extLst>
              </a:tr>
            </a:tbl>
          </a:graphicData>
        </a:graphic>
      </p:graphicFrame>
      <p:graphicFrame>
        <p:nvGraphicFramePr>
          <p:cNvPr id="41" name="Table 6"/>
          <p:cNvGraphicFramePr>
            <a:graphicFrameLocks noGrp="1"/>
          </p:cNvGraphicFramePr>
          <p:nvPr>
            <p:extLst>
              <p:ext uri="{D42A27DB-BD31-4B8C-83A1-F6EECF244321}">
                <p14:modId xmlns:p14="http://schemas.microsoft.com/office/powerpoint/2010/main" val="977764957"/>
              </p:ext>
            </p:extLst>
          </p:nvPr>
        </p:nvGraphicFramePr>
        <p:xfrm>
          <a:off x="6349375" y="1158414"/>
          <a:ext cx="5646309" cy="4955935"/>
        </p:xfrm>
        <a:graphic>
          <a:graphicData uri="http://schemas.openxmlformats.org/drawingml/2006/table">
            <a:tbl>
              <a:tblPr firstRow="1" bandRow="1">
                <a:tableStyleId>{72833802-FEF1-4C79-8D5D-14CF1EAF98D9}</a:tableStyleId>
              </a:tblPr>
              <a:tblGrid>
                <a:gridCol w="1891939">
                  <a:extLst>
                    <a:ext uri="{9D8B030D-6E8A-4147-A177-3AD203B41FA5}">
                      <a16:colId xmlns:a16="http://schemas.microsoft.com/office/drawing/2014/main" val="20000"/>
                    </a:ext>
                  </a:extLst>
                </a:gridCol>
                <a:gridCol w="3754370">
                  <a:extLst>
                    <a:ext uri="{9D8B030D-6E8A-4147-A177-3AD203B41FA5}">
                      <a16:colId xmlns:a16="http://schemas.microsoft.com/office/drawing/2014/main" val="20001"/>
                    </a:ext>
                  </a:extLst>
                </a:gridCol>
              </a:tblGrid>
              <a:tr h="654620">
                <a:tc gridSpan="2">
                  <a:txBody>
                    <a:bodyPr/>
                    <a:lstStyle/>
                    <a:p>
                      <a:pPr algn="ctr"/>
                      <a:r>
                        <a:rPr lang="en-US" sz="1800" dirty="0">
                          <a:latin typeface="Arial" charset="0"/>
                          <a:ea typeface="Arial" charset="0"/>
                          <a:cs typeface="Arial" charset="0"/>
                        </a:rPr>
                        <a:t>SELL CRITERIA</a:t>
                      </a:r>
                      <a:endParaRPr lang="en-US" sz="1800" dirty="0">
                        <a:solidFill>
                          <a:schemeClr val="bg1"/>
                        </a:solidFill>
                        <a:latin typeface="Arial" charset="0"/>
                        <a:ea typeface="Arial" charset="0"/>
                        <a:cs typeface="Arial" charset="0"/>
                      </a:endParaRPr>
                    </a:p>
                  </a:txBody>
                  <a:tcPr anchor="ctr">
                    <a:solidFill>
                      <a:srgbClr val="169B7C"/>
                    </a:solidFill>
                  </a:tcPr>
                </a:tc>
                <a:tc hMerge="1">
                  <a:txBody>
                    <a:bodyPr/>
                    <a:lstStyle/>
                    <a:p>
                      <a:endParaRPr lang="en-US" dirty="0"/>
                    </a:p>
                  </a:txBody>
                  <a:tcPr/>
                </a:tc>
                <a:extLst>
                  <a:ext uri="{0D108BD9-81ED-4DB2-BD59-A6C34878D82A}">
                    <a16:rowId xmlns:a16="http://schemas.microsoft.com/office/drawing/2014/main" val="10000"/>
                  </a:ext>
                </a:extLst>
              </a:tr>
              <a:tr h="901221">
                <a:tc>
                  <a:txBody>
                    <a:bodyPr/>
                    <a:lstStyle/>
                    <a:p>
                      <a:pPr algn="ctr"/>
                      <a:r>
                        <a:rPr lang="en-US" sz="1800" dirty="0">
                          <a:solidFill>
                            <a:schemeClr val="tx1">
                              <a:lumMod val="65000"/>
                              <a:lumOff val="35000"/>
                            </a:schemeClr>
                          </a:solidFill>
                          <a:latin typeface="Arial" charset="0"/>
                          <a:ea typeface="Arial" charset="0"/>
                          <a:cs typeface="Arial" charset="0"/>
                        </a:rPr>
                        <a:t>Price</a:t>
                      </a:r>
                      <a:r>
                        <a:rPr lang="en-US" sz="1800" baseline="0" dirty="0">
                          <a:solidFill>
                            <a:schemeClr val="tx1">
                              <a:lumMod val="65000"/>
                              <a:lumOff val="35000"/>
                            </a:schemeClr>
                          </a:solidFill>
                          <a:latin typeface="Arial" charset="0"/>
                          <a:ea typeface="Arial" charset="0"/>
                          <a:cs typeface="Arial" charset="0"/>
                        </a:rPr>
                        <a:t> </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Price Reaches 10% Below Target Price or 20% Above Purchase</a:t>
                      </a:r>
                      <a:r>
                        <a:rPr lang="en-US" sz="1800" baseline="0" dirty="0">
                          <a:solidFill>
                            <a:schemeClr val="tx1">
                              <a:lumMod val="65000"/>
                              <a:lumOff val="35000"/>
                            </a:schemeClr>
                          </a:solidFill>
                          <a:latin typeface="Arial" charset="0"/>
                          <a:ea typeface="Arial" charset="0"/>
                          <a:cs typeface="Arial" charset="0"/>
                        </a:rPr>
                        <a:t> Price</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1"/>
                  </a:ext>
                </a:extLst>
              </a:tr>
              <a:tr h="874900">
                <a:tc>
                  <a:txBody>
                    <a:bodyPr/>
                    <a:lstStyle/>
                    <a:p>
                      <a:pPr algn="ctr"/>
                      <a:r>
                        <a:rPr lang="en-US" sz="1800" dirty="0">
                          <a:solidFill>
                            <a:schemeClr val="tx1">
                              <a:lumMod val="65000"/>
                              <a:lumOff val="35000"/>
                            </a:schemeClr>
                          </a:solidFill>
                          <a:latin typeface="Arial" charset="0"/>
                          <a:ea typeface="Arial" charset="0"/>
                          <a:cs typeface="Arial" charset="0"/>
                        </a:rPr>
                        <a:t>Leadership</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The</a:t>
                      </a:r>
                      <a:r>
                        <a:rPr lang="en-US" sz="1800" baseline="0" dirty="0">
                          <a:solidFill>
                            <a:schemeClr val="tx1">
                              <a:lumMod val="65000"/>
                              <a:lumOff val="35000"/>
                            </a:schemeClr>
                          </a:solidFill>
                          <a:latin typeface="Arial" charset="0"/>
                          <a:ea typeface="Arial" charset="0"/>
                          <a:cs typeface="Arial" charset="0"/>
                        </a:rPr>
                        <a:t> C</a:t>
                      </a:r>
                      <a:r>
                        <a:rPr lang="en-US" sz="1800" dirty="0">
                          <a:solidFill>
                            <a:schemeClr val="tx1">
                              <a:lumMod val="65000"/>
                              <a:lumOff val="35000"/>
                            </a:schemeClr>
                          </a:solidFill>
                          <a:latin typeface="Arial" charset="0"/>
                          <a:ea typeface="Arial" charset="0"/>
                          <a:cs typeface="Arial" charset="0"/>
                        </a:rPr>
                        <a:t>ompany</a:t>
                      </a:r>
                      <a:r>
                        <a:rPr lang="en-US" sz="1800" baseline="0" dirty="0">
                          <a:solidFill>
                            <a:schemeClr val="tx1">
                              <a:lumMod val="65000"/>
                              <a:lumOff val="35000"/>
                            </a:schemeClr>
                          </a:solidFill>
                          <a:latin typeface="Arial" charset="0"/>
                          <a:ea typeface="Arial" charset="0"/>
                          <a:cs typeface="Arial" charset="0"/>
                        </a:rPr>
                        <a:t>’s Leadership Position Changes</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2"/>
                  </a:ext>
                </a:extLst>
              </a:tr>
              <a:tr h="829344">
                <a:tc>
                  <a:txBody>
                    <a:bodyPr/>
                    <a:lstStyle/>
                    <a:p>
                      <a:pPr algn="ctr"/>
                      <a:r>
                        <a:rPr lang="en-US" sz="1800" dirty="0">
                          <a:solidFill>
                            <a:schemeClr val="tx1">
                              <a:lumMod val="65000"/>
                              <a:lumOff val="35000"/>
                            </a:schemeClr>
                          </a:solidFill>
                          <a:latin typeface="Arial" charset="0"/>
                          <a:ea typeface="Arial" charset="0"/>
                          <a:cs typeface="Arial" charset="0"/>
                        </a:rPr>
                        <a:t>Business Fundamentals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Business</a:t>
                      </a:r>
                      <a:r>
                        <a:rPr lang="en-US" sz="1800" baseline="0" dirty="0">
                          <a:solidFill>
                            <a:schemeClr val="tx1">
                              <a:lumMod val="65000"/>
                              <a:lumOff val="35000"/>
                            </a:schemeClr>
                          </a:solidFill>
                          <a:latin typeface="Arial" charset="0"/>
                          <a:ea typeface="Arial" charset="0"/>
                          <a:cs typeface="Arial" charset="0"/>
                        </a:rPr>
                        <a:t> Fundamentals Deteriorate </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3"/>
                  </a:ext>
                </a:extLst>
              </a:tr>
              <a:tr h="756648">
                <a:tc>
                  <a:txBody>
                    <a:bodyPr/>
                    <a:lstStyle/>
                    <a:p>
                      <a:pPr algn="ctr"/>
                      <a:r>
                        <a:rPr lang="en-US" sz="1800" dirty="0">
                          <a:solidFill>
                            <a:schemeClr val="tx1">
                              <a:lumMod val="65000"/>
                              <a:lumOff val="35000"/>
                            </a:schemeClr>
                          </a:solidFill>
                          <a:latin typeface="Arial" charset="0"/>
                          <a:ea typeface="Arial" charset="0"/>
                          <a:cs typeface="Arial" charset="0"/>
                        </a:rPr>
                        <a:t>Company Slowdown</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Slowing</a:t>
                      </a:r>
                      <a:r>
                        <a:rPr lang="en-US" sz="1800" baseline="0" dirty="0">
                          <a:solidFill>
                            <a:schemeClr val="tx1">
                              <a:lumMod val="65000"/>
                              <a:lumOff val="35000"/>
                            </a:schemeClr>
                          </a:solidFill>
                          <a:latin typeface="Arial" charset="0"/>
                          <a:ea typeface="Arial" charset="0"/>
                          <a:cs typeface="Arial" charset="0"/>
                        </a:rPr>
                        <a:t> Unit Volume, Revenue Decline, Weak Earnings, etc. </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4"/>
                  </a:ext>
                </a:extLst>
              </a:tr>
              <a:tr h="926023">
                <a:tc>
                  <a:txBody>
                    <a:bodyPr/>
                    <a:lstStyle/>
                    <a:p>
                      <a:pPr algn="ctr"/>
                      <a:r>
                        <a:rPr lang="en-US" sz="1800" dirty="0">
                          <a:solidFill>
                            <a:schemeClr val="tx1">
                              <a:lumMod val="65000"/>
                              <a:lumOff val="35000"/>
                            </a:schemeClr>
                          </a:solidFill>
                          <a:latin typeface="Arial" charset="0"/>
                          <a:ea typeface="Arial" charset="0"/>
                          <a:cs typeface="Arial" charset="0"/>
                        </a:rPr>
                        <a:t>Alternative</a:t>
                      </a:r>
                      <a:r>
                        <a:rPr lang="en-US" sz="1800" baseline="0" dirty="0">
                          <a:solidFill>
                            <a:schemeClr val="tx1">
                              <a:lumMod val="65000"/>
                              <a:lumOff val="35000"/>
                            </a:schemeClr>
                          </a:solidFill>
                          <a:latin typeface="Arial" charset="0"/>
                          <a:ea typeface="Arial" charset="0"/>
                          <a:cs typeface="Arial" charset="0"/>
                        </a:rPr>
                        <a:t> Investments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Superior Investment Alternatives are Identified</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99340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9914894"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Overview </a:t>
            </a:r>
            <a:r>
              <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rPr>
              <a:t>(continued)</a:t>
            </a:r>
          </a:p>
        </p:txBody>
      </p:sp>
      <p:sp>
        <p:nvSpPr>
          <p:cNvPr id="2" name="Rectangle 1"/>
          <p:cNvSpPr/>
          <p:nvPr/>
        </p:nvSpPr>
        <p:spPr>
          <a:xfrm>
            <a:off x="2571479" y="938672"/>
            <a:ext cx="2757999" cy="523220"/>
          </a:xfrm>
          <a:prstGeom prst="rect">
            <a:avLst/>
          </a:prstGeom>
        </p:spPr>
        <p:txBody>
          <a:bodyPr wrap="none">
            <a:spAutoFit/>
          </a:bodyPr>
          <a:lstStyle/>
          <a:p>
            <a:r>
              <a:rPr lang="en-US" sz="2800" b="1" dirty="0">
                <a:ln/>
                <a:solidFill>
                  <a:schemeClr val="accent4"/>
                </a:solidFill>
              </a:rPr>
              <a:t>Stop Loss Criteria</a:t>
            </a:r>
            <a:endParaRPr lang="en-US" sz="2800" dirty="0"/>
          </a:p>
        </p:txBody>
      </p:sp>
      <p:sp>
        <p:nvSpPr>
          <p:cNvPr id="30" name="Rectangle 29"/>
          <p:cNvSpPr/>
          <p:nvPr/>
        </p:nvSpPr>
        <p:spPr>
          <a:xfrm>
            <a:off x="7272728" y="991296"/>
            <a:ext cx="3393942" cy="523220"/>
          </a:xfrm>
          <a:prstGeom prst="rect">
            <a:avLst/>
          </a:prstGeom>
        </p:spPr>
        <p:txBody>
          <a:bodyPr wrap="none">
            <a:spAutoFit/>
          </a:bodyPr>
          <a:lstStyle/>
          <a:p>
            <a:r>
              <a:rPr lang="en-US" sz="2800" b="1" dirty="0">
                <a:ln/>
                <a:solidFill>
                  <a:schemeClr val="accent4"/>
                </a:solidFill>
              </a:rPr>
              <a:t>Additions to Portfolio</a:t>
            </a:r>
            <a:endParaRPr lang="en-US" sz="2800" dirty="0"/>
          </a:p>
        </p:txBody>
      </p:sp>
      <p:sp>
        <p:nvSpPr>
          <p:cNvPr id="38" name="TextBox 37"/>
          <p:cNvSpPr txBox="1"/>
          <p:nvPr/>
        </p:nvSpPr>
        <p:spPr>
          <a:xfrm>
            <a:off x="1708179" y="1483743"/>
            <a:ext cx="4518855" cy="384786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solidFill>
                  <a:schemeClr val="tx1">
                    <a:lumMod val="65000"/>
                    <a:lumOff val="35000"/>
                  </a:schemeClr>
                </a:solidFill>
                <a:latin typeface="Arial" charset="0"/>
                <a:ea typeface="Arial" charset="0"/>
                <a:cs typeface="Arial" charset="0"/>
              </a:rPr>
              <a:t>Stop Loss criterion was set at 20% below the purchase price base if all the buy criteria were met. The class had the ability to adjust the stop loss point for additional risk. There was also consideration given to crawling/trailing stops to allow for profits as the stock price increased. No stop loss criterion was met during the Summer 2017 trading period.</a:t>
            </a:r>
            <a:endParaRPr lang="en-US" sz="2400" dirty="0">
              <a:solidFill>
                <a:schemeClr val="tx1">
                  <a:lumMod val="65000"/>
                  <a:lumOff val="35000"/>
                </a:schemeClr>
              </a:solidFill>
              <a:latin typeface="Arial" charset="0"/>
              <a:ea typeface="Arial" charset="0"/>
              <a:cs typeface="Arial" charset="0"/>
            </a:endParaRPr>
          </a:p>
        </p:txBody>
      </p:sp>
      <p:sp>
        <p:nvSpPr>
          <p:cNvPr id="39" name="Content Placeholder 8"/>
          <p:cNvSpPr txBox="1">
            <a:spLocks/>
          </p:cNvSpPr>
          <p:nvPr/>
        </p:nvSpPr>
        <p:spPr>
          <a:xfrm>
            <a:off x="7225334" y="1514516"/>
            <a:ext cx="3488730" cy="3166824"/>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nchor="ctr">
            <a:spAutoFit/>
          </a:bodyPr>
          <a:lstStyle>
            <a:defPPr>
              <a:defRPr lang="en-US"/>
            </a:defPPr>
            <a:lvl1pPr>
              <a:defRPr sz="2000">
                <a:solidFill>
                  <a:schemeClr val="tx1">
                    <a:lumMod val="65000"/>
                    <a:lumOff val="35000"/>
                  </a:schemeClr>
                </a:solidFill>
                <a:latin typeface="Arial" charset="0"/>
                <a:ea typeface="Arial" charset="0"/>
                <a:cs typeface="Arial"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200" indent="-457200">
              <a:buFont typeface="+mj-lt"/>
              <a:buAutoNum type="arabicPeriod"/>
            </a:pPr>
            <a:r>
              <a:rPr lang="en-US" dirty="0"/>
              <a:t>Allergan PLC (AGN)</a:t>
            </a:r>
          </a:p>
          <a:p>
            <a:pPr marL="457200" indent="-457200">
              <a:buFont typeface="+mj-lt"/>
              <a:buAutoNum type="arabicPeriod"/>
            </a:pPr>
            <a:r>
              <a:rPr lang="en-US" dirty="0"/>
              <a:t>The Hackett Group (HCKT)</a:t>
            </a:r>
          </a:p>
          <a:p>
            <a:pPr marL="457200" indent="-457200">
              <a:buFont typeface="+mj-lt"/>
              <a:buAutoNum type="arabicPeriod"/>
            </a:pPr>
            <a:r>
              <a:rPr lang="en-US" dirty="0" err="1"/>
              <a:t>Ubiquiti</a:t>
            </a:r>
            <a:r>
              <a:rPr lang="en-US" dirty="0"/>
              <a:t> Networks (UBNT)</a:t>
            </a:r>
          </a:p>
          <a:p>
            <a:pPr marL="457200" indent="-457200">
              <a:buFont typeface="+mj-lt"/>
              <a:buAutoNum type="arabicPeriod"/>
            </a:pPr>
            <a:r>
              <a:rPr lang="en-US" dirty="0"/>
              <a:t>Bristol Myers Squibb Company (BMY)   </a:t>
            </a:r>
          </a:p>
          <a:p>
            <a:pPr marL="457200" indent="-457200">
              <a:buFont typeface="+mj-lt"/>
              <a:buAutoNum type="arabicPeriod"/>
            </a:pPr>
            <a:r>
              <a:rPr lang="en-US" dirty="0"/>
              <a:t>Tyson Foods </a:t>
            </a:r>
            <a:r>
              <a:rPr lang="en-US" dirty="0" err="1"/>
              <a:t>Inc</a:t>
            </a:r>
            <a:r>
              <a:rPr lang="en-US" dirty="0"/>
              <a:t> Class A (TSN)</a:t>
            </a:r>
          </a:p>
        </p:txBody>
      </p:sp>
    </p:spTree>
    <p:extLst>
      <p:ext uri="{BB962C8B-B14F-4D97-AF65-F5344CB8AC3E}">
        <p14:creationId xmlns:p14="http://schemas.microsoft.com/office/powerpoint/2010/main" val="108597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949971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2122947" y="881788"/>
            <a:ext cx="3043397" cy="523220"/>
          </a:xfrm>
          <a:prstGeom prst="rect">
            <a:avLst/>
          </a:prstGeom>
        </p:spPr>
        <p:txBody>
          <a:bodyPr wrap="none">
            <a:spAutoFit/>
          </a:bodyPr>
          <a:lstStyle/>
          <a:p>
            <a:r>
              <a:rPr lang="en-US" sz="2800" b="1" dirty="0">
                <a:ln/>
                <a:solidFill>
                  <a:schemeClr val="accent4"/>
                </a:solidFill>
              </a:rPr>
              <a:t>Allergan PLC | AGN</a:t>
            </a:r>
            <a:endParaRPr lang="en-US" sz="2800" dirty="0"/>
          </a:p>
        </p:txBody>
      </p:sp>
      <p:pic>
        <p:nvPicPr>
          <p:cNvPr id="3" name="Picture 2"/>
          <p:cNvPicPr>
            <a:picLocks noChangeAspect="1"/>
          </p:cNvPicPr>
          <p:nvPr/>
        </p:nvPicPr>
        <p:blipFill>
          <a:blip r:embed="rId4"/>
          <a:stretch>
            <a:fillRect/>
          </a:stretch>
        </p:blipFill>
        <p:spPr>
          <a:xfrm>
            <a:off x="2422700" y="1423585"/>
            <a:ext cx="2443891" cy="619047"/>
          </a:xfrm>
          <a:prstGeom prst="rect">
            <a:avLst/>
          </a:prstGeom>
        </p:spPr>
      </p:pic>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05-25-2017) </a:t>
            </a:r>
          </a:p>
          <a:p>
            <a:pPr algn="ctr"/>
            <a:r>
              <a:rPr lang="en-US" sz="1600" b="1" dirty="0">
                <a:solidFill>
                  <a:schemeClr val="bg1"/>
                </a:solidFill>
                <a:latin typeface="Arial" charset="0"/>
                <a:ea typeface="Arial" charset="0"/>
                <a:cs typeface="Arial" charset="0"/>
              </a:rPr>
              <a:t>55 Shares | $12,375.34 </a:t>
            </a:r>
          </a:p>
        </p:txBody>
      </p:sp>
      <p:sp>
        <p:nvSpPr>
          <p:cNvPr id="41" name="Rounded Rectangle 40"/>
          <p:cNvSpPr/>
          <p:nvPr/>
        </p:nvSpPr>
        <p:spPr>
          <a:xfrm>
            <a:off x="1067090" y="2910013"/>
            <a:ext cx="5338284" cy="3057858"/>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Allergan was founded in 1948 and is headquartered in Dublin, Ireland. They are a global pharmaceutical company and a leader in a new industry model – Growth Pharma.</a:t>
            </a:r>
          </a:p>
          <a:p>
            <a:pPr lvl="0" indent="-69850">
              <a:buClr>
                <a:schemeClr val="dk1"/>
              </a:buClr>
              <a:buSzPct val="68750"/>
            </a:pPr>
            <a:endParaRPr lang="en-US" sz="1400" dirty="0">
              <a:solidFill>
                <a:schemeClr val="tx1">
                  <a:lumMod val="65000"/>
                  <a:lumOff val="35000"/>
                </a:schemeClr>
              </a:solidFill>
              <a:latin typeface="Arial" charset="0"/>
              <a:ea typeface="Arial" charset="0"/>
              <a:cs typeface="Arial" charset="0"/>
              <a:sym typeface="Times New Roman"/>
            </a:endParaRPr>
          </a:p>
          <a:p>
            <a:pPr defTabSz="1219170">
              <a:spcBef>
                <a:spcPct val="20000"/>
              </a:spcBef>
              <a:buClr>
                <a:srgbClr val="C0504D"/>
              </a:buClr>
            </a:pPr>
            <a:r>
              <a:rPr lang="en-US" sz="1400" kern="1200" dirty="0">
                <a:solidFill>
                  <a:schemeClr val="tx1">
                    <a:lumMod val="65000"/>
                    <a:lumOff val="35000"/>
                  </a:schemeClr>
                </a:solidFill>
                <a:latin typeface="Arial" charset="0"/>
                <a:ea typeface="Arial" charset="0"/>
                <a:cs typeface="Arial" charset="0"/>
              </a:rPr>
              <a:t>They exemplify portfolio diversification, patent management, a background of M&amp;A, and strong international sales growth (10.5%), with the China market alone growing at 42%. </a:t>
            </a:r>
          </a:p>
          <a:p>
            <a:pPr defTabSz="1219170">
              <a:spcBef>
                <a:spcPct val="20000"/>
              </a:spcBef>
              <a:buClr>
                <a:srgbClr val="C0504D"/>
              </a:buClr>
            </a:pPr>
            <a:endParaRPr lang="en-US" sz="1400" kern="1200" dirty="0">
              <a:solidFill>
                <a:schemeClr val="tx1">
                  <a:lumMod val="65000"/>
                  <a:lumOff val="35000"/>
                </a:schemeClr>
              </a:solidFill>
              <a:latin typeface="Arial" charset="0"/>
              <a:ea typeface="Arial" charset="0"/>
              <a:cs typeface="Arial" charset="0"/>
            </a:endParaRPr>
          </a:p>
          <a:p>
            <a:pPr lvl="0"/>
            <a:r>
              <a:rPr lang="en-US" sz="1400" dirty="0">
                <a:solidFill>
                  <a:schemeClr val="tx1">
                    <a:lumMod val="65000"/>
                    <a:lumOff val="35000"/>
                  </a:schemeClr>
                </a:solidFill>
                <a:latin typeface="Arial" charset="0"/>
                <a:ea typeface="Arial" charset="0"/>
                <a:cs typeface="Arial" charset="0"/>
                <a:sym typeface="Times New Roman"/>
              </a:rPr>
              <a:t>Allergan is focused on developing, manufacturing and commercializing branded pharmaceutical, device, biologic, surgical and regenerative medicine products for patients around the world.</a:t>
            </a:r>
          </a:p>
        </p:txBody>
      </p:sp>
      <p:graphicFrame>
        <p:nvGraphicFramePr>
          <p:cNvPr id="42" name="Diagram 41"/>
          <p:cNvGraphicFramePr/>
          <p:nvPr>
            <p:extLst>
              <p:ext uri="{D42A27DB-BD31-4B8C-83A1-F6EECF244321}">
                <p14:modId xmlns:p14="http://schemas.microsoft.com/office/powerpoint/2010/main" val="2096647893"/>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46559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949971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687081" y="896185"/>
            <a:ext cx="4098301" cy="523220"/>
          </a:xfrm>
          <a:prstGeom prst="rect">
            <a:avLst/>
          </a:prstGeom>
        </p:spPr>
        <p:txBody>
          <a:bodyPr wrap="none">
            <a:spAutoFit/>
          </a:bodyPr>
          <a:lstStyle/>
          <a:p>
            <a:r>
              <a:rPr lang="en-US" sz="2800" b="1" dirty="0">
                <a:ln/>
                <a:solidFill>
                  <a:schemeClr val="accent4"/>
                </a:solidFill>
              </a:rPr>
              <a:t>The </a:t>
            </a:r>
            <a:r>
              <a:rPr lang="en-US" sz="2800" b="1">
                <a:ln/>
                <a:solidFill>
                  <a:schemeClr val="accent4"/>
                </a:solidFill>
              </a:rPr>
              <a:t>Hackett Group | HCKT</a:t>
            </a:r>
            <a:endParaRPr lang="en-US" sz="2800" dirty="0"/>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05-25-2017) </a:t>
            </a:r>
          </a:p>
          <a:p>
            <a:pPr algn="ctr"/>
            <a:r>
              <a:rPr lang="en-US" sz="1600" b="1" u="sng" dirty="0">
                <a:solidFill>
                  <a:schemeClr val="bg1"/>
                </a:solidFill>
                <a:latin typeface="Arial" charset="0"/>
                <a:ea typeface="Arial" charset="0"/>
                <a:cs typeface="Arial" charset="0"/>
              </a:rPr>
              <a:t>640 Shares | $9,582.80 </a:t>
            </a:r>
          </a:p>
        </p:txBody>
      </p:sp>
      <p:sp>
        <p:nvSpPr>
          <p:cNvPr id="41" name="Rounded Rectangle 40"/>
          <p:cNvSpPr/>
          <p:nvPr/>
        </p:nvSpPr>
        <p:spPr>
          <a:xfrm>
            <a:off x="1067090" y="3059841"/>
            <a:ext cx="5338284" cy="2758202"/>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200" dirty="0">
                <a:solidFill>
                  <a:schemeClr val="tx1">
                    <a:lumMod val="65000"/>
                    <a:lumOff val="35000"/>
                  </a:schemeClr>
                </a:solidFill>
                <a:latin typeface="Arial" charset="0"/>
                <a:ea typeface="Arial" charset="0"/>
                <a:cs typeface="Arial" charset="0"/>
                <a:sym typeface="Times New Roman"/>
              </a:rPr>
              <a:t>The Hackett Group was founded in 1991. They were acquired by </a:t>
            </a:r>
            <a:r>
              <a:rPr lang="en-US" sz="1200" dirty="0" err="1">
                <a:solidFill>
                  <a:schemeClr val="tx1">
                    <a:lumMod val="65000"/>
                    <a:lumOff val="35000"/>
                  </a:schemeClr>
                </a:solidFill>
                <a:latin typeface="Arial" charset="0"/>
                <a:ea typeface="Arial" charset="0"/>
                <a:cs typeface="Arial" charset="0"/>
                <a:sym typeface="Times New Roman"/>
              </a:rPr>
              <a:t>Answerthink</a:t>
            </a:r>
            <a:r>
              <a:rPr lang="en-US" sz="1200" dirty="0">
                <a:solidFill>
                  <a:schemeClr val="tx1">
                    <a:lumMod val="65000"/>
                    <a:lumOff val="35000"/>
                  </a:schemeClr>
                </a:solidFill>
                <a:latin typeface="Arial" charset="0"/>
                <a:ea typeface="Arial" charset="0"/>
                <a:cs typeface="Arial" charset="0"/>
                <a:sym typeface="Times New Roman"/>
              </a:rPr>
              <a:t>, Inc. in 1997, which was renamed The Hackett Group in 2008. They have global offices in the US, Europe, and Asia/Pacific region.</a:t>
            </a:r>
          </a:p>
          <a:p>
            <a:pPr lvl="0" indent="-69850">
              <a:buClr>
                <a:schemeClr val="dk1"/>
              </a:buClr>
              <a:buSzPct val="68750"/>
            </a:pPr>
            <a:endParaRPr lang="en-US" sz="12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200" dirty="0">
                <a:solidFill>
                  <a:schemeClr val="tx1">
                    <a:lumMod val="65000"/>
                    <a:lumOff val="35000"/>
                  </a:schemeClr>
                </a:solidFill>
                <a:latin typeface="Arial" charset="0"/>
                <a:ea typeface="Arial" charset="0"/>
                <a:cs typeface="Arial" charset="0"/>
                <a:sym typeface="Times New Roman"/>
              </a:rPr>
              <a:t>Recently, they have had several acquisitions and a joint partnership with Symphony Ventures to tap into the robotics process automation space. </a:t>
            </a:r>
          </a:p>
          <a:p>
            <a:pPr lvl="0" indent="-69850">
              <a:buClr>
                <a:schemeClr val="dk1"/>
              </a:buClr>
              <a:buSzPct val="68750"/>
            </a:pPr>
            <a:endParaRPr lang="en-US" sz="12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200" dirty="0">
                <a:solidFill>
                  <a:schemeClr val="tx1">
                    <a:lumMod val="65000"/>
                    <a:lumOff val="35000"/>
                  </a:schemeClr>
                </a:solidFill>
                <a:latin typeface="Arial" charset="0"/>
                <a:ea typeface="Arial" charset="0"/>
                <a:cs typeface="Arial" charset="0"/>
                <a:sym typeface="Times New Roman"/>
              </a:rPr>
              <a:t>Intellectual property-based strategic consultancy and best practices implementation firm. They provide services in business transformation, enterprise performance management, working capital management, global business services, and operations, finance, human capital management, and IT support. </a:t>
            </a:r>
          </a:p>
        </p:txBody>
      </p:sp>
      <p:graphicFrame>
        <p:nvGraphicFramePr>
          <p:cNvPr id="42" name="Diagram 41"/>
          <p:cNvGraphicFramePr/>
          <p:nvPr>
            <p:extLst>
              <p:ext uri="{D42A27DB-BD31-4B8C-83A1-F6EECF244321}">
                <p14:modId xmlns:p14="http://schemas.microsoft.com/office/powerpoint/2010/main" val="646019278"/>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p:cNvPicPr>
            <a:picLocks noChangeAspect="1"/>
          </p:cNvPicPr>
          <p:nvPr/>
        </p:nvPicPr>
        <p:blipFill>
          <a:blip r:embed="rId9"/>
          <a:stretch>
            <a:fillRect/>
          </a:stretch>
        </p:blipFill>
        <p:spPr>
          <a:xfrm>
            <a:off x="1795687" y="1361568"/>
            <a:ext cx="3881088" cy="756547"/>
          </a:xfrm>
          <a:prstGeom prst="rect">
            <a:avLst/>
          </a:prstGeom>
        </p:spPr>
      </p:pic>
    </p:spTree>
    <p:extLst>
      <p:ext uri="{BB962C8B-B14F-4D97-AF65-F5344CB8AC3E}">
        <p14:creationId xmlns:p14="http://schemas.microsoft.com/office/powerpoint/2010/main" val="305216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949971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690608" y="881788"/>
            <a:ext cx="4091248" cy="523220"/>
          </a:xfrm>
          <a:prstGeom prst="rect">
            <a:avLst/>
          </a:prstGeom>
        </p:spPr>
        <p:txBody>
          <a:bodyPr wrap="none">
            <a:spAutoFit/>
          </a:bodyPr>
          <a:lstStyle/>
          <a:p>
            <a:r>
              <a:rPr lang="en-US" sz="2800" b="1" dirty="0" err="1">
                <a:ln/>
                <a:solidFill>
                  <a:schemeClr val="accent4"/>
                </a:solidFill>
              </a:rPr>
              <a:t>Ubiquiti</a:t>
            </a:r>
            <a:r>
              <a:rPr lang="en-US" sz="2800" b="1" dirty="0">
                <a:ln/>
                <a:solidFill>
                  <a:schemeClr val="accent4"/>
                </a:solidFill>
              </a:rPr>
              <a:t> Networks | UBNT</a:t>
            </a:r>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06-09-2017) </a:t>
            </a:r>
          </a:p>
          <a:p>
            <a:pPr algn="ctr"/>
            <a:r>
              <a:rPr lang="en-US" sz="1600" b="1" u="sng" dirty="0">
                <a:solidFill>
                  <a:schemeClr val="bg1"/>
                </a:solidFill>
                <a:latin typeface="Arial" charset="0"/>
                <a:ea typeface="Arial" charset="0"/>
                <a:cs typeface="Arial" charset="0"/>
              </a:rPr>
              <a:t>275 Shares | $14,058.24</a:t>
            </a:r>
          </a:p>
        </p:txBody>
      </p:sp>
      <p:sp>
        <p:nvSpPr>
          <p:cNvPr id="41" name="Rounded Rectangle 40"/>
          <p:cNvSpPr/>
          <p:nvPr/>
        </p:nvSpPr>
        <p:spPr>
          <a:xfrm>
            <a:off x="1067090" y="2889581"/>
            <a:ext cx="5338284" cy="3098721"/>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600" dirty="0">
                <a:solidFill>
                  <a:schemeClr val="tx1">
                    <a:lumMod val="65000"/>
                    <a:lumOff val="35000"/>
                  </a:schemeClr>
                </a:solidFill>
                <a:latin typeface="Arial" charset="0"/>
                <a:ea typeface="Arial" charset="0"/>
                <a:cs typeface="Arial" charset="0"/>
                <a:sym typeface="Times New Roman"/>
              </a:rPr>
              <a:t>Founded in 2005, </a:t>
            </a:r>
            <a:r>
              <a:rPr lang="en-US" sz="1600" dirty="0" err="1">
                <a:solidFill>
                  <a:schemeClr val="tx1">
                    <a:lumMod val="65000"/>
                    <a:lumOff val="35000"/>
                  </a:schemeClr>
                </a:solidFill>
                <a:latin typeface="Arial" charset="0"/>
                <a:ea typeface="Arial" charset="0"/>
                <a:cs typeface="Arial" charset="0"/>
                <a:sym typeface="Times New Roman"/>
              </a:rPr>
              <a:t>Ubiquiti</a:t>
            </a:r>
            <a:r>
              <a:rPr lang="en-US" sz="1600" dirty="0">
                <a:solidFill>
                  <a:schemeClr val="tx1">
                    <a:lumMod val="65000"/>
                    <a:lumOff val="35000"/>
                  </a:schemeClr>
                </a:solidFill>
                <a:latin typeface="Arial" charset="0"/>
                <a:ea typeface="Arial" charset="0"/>
                <a:cs typeface="Arial" charset="0"/>
                <a:sym typeface="Times New Roman"/>
              </a:rPr>
              <a:t> Networks </a:t>
            </a:r>
            <a:r>
              <a:rPr lang="en-US" sz="1600" dirty="0" err="1">
                <a:solidFill>
                  <a:schemeClr val="tx1">
                    <a:lumMod val="65000"/>
                    <a:lumOff val="35000"/>
                  </a:schemeClr>
                </a:solidFill>
                <a:latin typeface="Arial" charset="0"/>
                <a:ea typeface="Arial" charset="0"/>
                <a:cs typeface="Arial" charset="0"/>
                <a:sym typeface="Times New Roman"/>
              </a:rPr>
              <a:t>Inc</a:t>
            </a:r>
            <a:r>
              <a:rPr lang="en-US" sz="1600" dirty="0">
                <a:solidFill>
                  <a:schemeClr val="tx1">
                    <a:lumMod val="65000"/>
                    <a:lumOff val="35000"/>
                  </a:schemeClr>
                </a:solidFill>
                <a:latin typeface="Arial" charset="0"/>
                <a:ea typeface="Arial" charset="0"/>
                <a:cs typeface="Arial" charset="0"/>
                <a:sym typeface="Times New Roman"/>
              </a:rPr>
              <a:t> provides wireless and wireline network equipment for small Internet service providers and small- and midsize-business integrators. They focus on underserved and emerging markets.</a:t>
            </a:r>
          </a:p>
          <a:p>
            <a:pPr lvl="0" indent="-69850">
              <a:buClr>
                <a:schemeClr val="dk1"/>
              </a:buClr>
              <a:buSzPct val="68750"/>
            </a:pPr>
            <a:endParaRPr lang="en-US" sz="16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600" dirty="0">
                <a:solidFill>
                  <a:schemeClr val="tx1">
                    <a:lumMod val="65000"/>
                    <a:lumOff val="35000"/>
                  </a:schemeClr>
                </a:solidFill>
                <a:latin typeface="Arial" charset="0"/>
                <a:ea typeface="Arial" charset="0"/>
                <a:cs typeface="Arial" charset="0"/>
                <a:sym typeface="Times New Roman"/>
              </a:rPr>
              <a:t>Their success can be attributed to their business model, which includes disruptive pricing, frugal cost-controls, and little administrative structure.  Recently, they have had share buybacks, expansion into brick and mortar stores, and continued R&amp;D investment. </a:t>
            </a:r>
          </a:p>
        </p:txBody>
      </p:sp>
      <p:graphicFrame>
        <p:nvGraphicFramePr>
          <p:cNvPr id="42" name="Diagram 41"/>
          <p:cNvGraphicFramePr/>
          <p:nvPr>
            <p:extLst>
              <p:ext uri="{D42A27DB-BD31-4B8C-83A1-F6EECF244321}">
                <p14:modId xmlns:p14="http://schemas.microsoft.com/office/powerpoint/2010/main" val="269881600"/>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p:cNvPicPr>
            <a:picLocks noChangeAspect="1"/>
          </p:cNvPicPr>
          <p:nvPr/>
        </p:nvPicPr>
        <p:blipFill>
          <a:blip r:embed="rId9"/>
          <a:stretch>
            <a:fillRect/>
          </a:stretch>
        </p:blipFill>
        <p:spPr>
          <a:xfrm>
            <a:off x="3067874" y="1363503"/>
            <a:ext cx="1121803" cy="750922"/>
          </a:xfrm>
          <a:prstGeom prst="rect">
            <a:avLst/>
          </a:prstGeom>
        </p:spPr>
      </p:pic>
    </p:spTree>
    <p:extLst>
      <p:ext uri="{BB962C8B-B14F-4D97-AF65-F5344CB8AC3E}">
        <p14:creationId xmlns:p14="http://schemas.microsoft.com/office/powerpoint/2010/main" val="729238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949971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925885" y="881788"/>
            <a:ext cx="5781263" cy="523220"/>
          </a:xfrm>
          <a:prstGeom prst="rect">
            <a:avLst/>
          </a:prstGeom>
        </p:spPr>
        <p:txBody>
          <a:bodyPr wrap="none">
            <a:spAutoFit/>
          </a:bodyPr>
          <a:lstStyle/>
          <a:p>
            <a:r>
              <a:rPr lang="en-US" sz="2800" b="1" dirty="0">
                <a:ln/>
                <a:solidFill>
                  <a:schemeClr val="accent4"/>
                </a:solidFill>
              </a:rPr>
              <a:t>Bristol Myers Squibb Company | BMY</a:t>
            </a:r>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06-16-2017</a:t>
            </a:r>
          </a:p>
          <a:p>
            <a:pPr algn="ctr"/>
            <a:r>
              <a:rPr lang="en-US" sz="1600" b="1" u="sng" dirty="0">
                <a:solidFill>
                  <a:schemeClr val="bg1"/>
                </a:solidFill>
                <a:latin typeface="Arial" charset="0"/>
                <a:ea typeface="Arial" charset="0"/>
                <a:cs typeface="Arial" charset="0"/>
              </a:rPr>
              <a:t>185 Shares | $9,931.93</a:t>
            </a:r>
          </a:p>
        </p:txBody>
      </p:sp>
      <p:sp>
        <p:nvSpPr>
          <p:cNvPr id="41" name="Rounded Rectangle 40"/>
          <p:cNvSpPr/>
          <p:nvPr/>
        </p:nvSpPr>
        <p:spPr>
          <a:xfrm>
            <a:off x="1067090" y="3076867"/>
            <a:ext cx="5338284" cy="2724150"/>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Founded in 1887, Bristol-Myers Company merged with Squibb in 1989. They are headquartered in New York City with facilities in Asia, Europe, and North America.</a:t>
            </a:r>
          </a:p>
          <a:p>
            <a:pPr lvl="0" indent="-69850">
              <a:buClr>
                <a:schemeClr val="dk1"/>
              </a:buClr>
              <a:buSzPct val="68750"/>
            </a:pPr>
            <a:endParaRPr lang="en-US" sz="14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Manufacturer of therapeutic prescription pharmaceuticals, Cancer, HIV/AIDS, cardiovascular disease, diabetes, hepatitis, rheumatoid arthritis and psychiatric disorders.</a:t>
            </a:r>
          </a:p>
          <a:p>
            <a:pPr lvl="0" indent="-69850">
              <a:buClr>
                <a:schemeClr val="dk1"/>
              </a:buClr>
              <a:buSzPct val="68750"/>
            </a:pPr>
            <a:endParaRPr lang="en-US" sz="14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Unique </a:t>
            </a:r>
            <a:r>
              <a:rPr lang="en-US" sz="1400" dirty="0" err="1">
                <a:solidFill>
                  <a:schemeClr val="tx1">
                    <a:lumMod val="65000"/>
                    <a:lumOff val="35000"/>
                  </a:schemeClr>
                </a:solidFill>
                <a:latin typeface="Arial" charset="0"/>
                <a:ea typeface="Arial" charset="0"/>
                <a:cs typeface="Arial" charset="0"/>
                <a:sym typeface="Times New Roman"/>
              </a:rPr>
              <a:t>BioPharma</a:t>
            </a:r>
            <a:r>
              <a:rPr lang="en-US" sz="1400" dirty="0">
                <a:solidFill>
                  <a:schemeClr val="tx1">
                    <a:lumMod val="65000"/>
                    <a:lumOff val="35000"/>
                  </a:schemeClr>
                </a:solidFill>
                <a:latin typeface="Arial" charset="0"/>
                <a:ea typeface="Arial" charset="0"/>
                <a:cs typeface="Arial" charset="0"/>
                <a:sym typeface="Times New Roman"/>
              </a:rPr>
              <a:t> strategy that leverages the reach and resources of a major pharma company aligned with the entrepreneurial spirit and agility of a biotech firm.</a:t>
            </a:r>
          </a:p>
        </p:txBody>
      </p:sp>
      <p:graphicFrame>
        <p:nvGraphicFramePr>
          <p:cNvPr id="42" name="Diagram 41"/>
          <p:cNvGraphicFramePr/>
          <p:nvPr>
            <p:extLst>
              <p:ext uri="{D42A27DB-BD31-4B8C-83A1-F6EECF244321}">
                <p14:modId xmlns:p14="http://schemas.microsoft.com/office/powerpoint/2010/main" val="62872672"/>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stretch>
            <a:fillRect/>
          </a:stretch>
        </p:blipFill>
        <p:spPr>
          <a:xfrm>
            <a:off x="1552202" y="1483744"/>
            <a:ext cx="4368059" cy="581234"/>
          </a:xfrm>
          <a:prstGeom prst="rect">
            <a:avLst/>
          </a:prstGeom>
        </p:spPr>
      </p:pic>
    </p:spTree>
    <p:extLst>
      <p:ext uri="{BB962C8B-B14F-4D97-AF65-F5344CB8AC3E}">
        <p14:creationId xmlns:p14="http://schemas.microsoft.com/office/powerpoint/2010/main" val="23907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1575" y="1448789"/>
            <a:ext cx="10515600" cy="4012388"/>
          </a:xfrm>
          <a:prstGeom prst="roundRect">
            <a:avLst/>
          </a:prstGeom>
        </p:spPr>
        <p:style>
          <a:lnRef idx="2">
            <a:schemeClr val="accent4"/>
          </a:lnRef>
          <a:fillRef idx="1">
            <a:schemeClr val="lt1"/>
          </a:fillRef>
          <a:effectRef idx="0">
            <a:schemeClr val="accent4"/>
          </a:effectRef>
          <a:fontRef idx="minor">
            <a:schemeClr val="dk1"/>
          </a:fontRef>
        </p:style>
        <p:txBody>
          <a:bodyPr anchor="ctr">
            <a:norm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The </a:t>
            </a:r>
            <a:r>
              <a:rPr lang="en-US" dirty="0" err="1">
                <a:solidFill>
                  <a:schemeClr val="tx1">
                    <a:lumMod val="65000"/>
                    <a:lumOff val="35000"/>
                  </a:schemeClr>
                </a:solidFill>
                <a:latin typeface="Arial" panose="020B0604020202020204" pitchFamily="34" charset="0"/>
                <a:cs typeface="Arial" panose="020B0604020202020204" pitchFamily="34" charset="0"/>
              </a:rPr>
              <a:t>Sellinger</a:t>
            </a:r>
            <a:r>
              <a:rPr lang="en-US" dirty="0">
                <a:solidFill>
                  <a:schemeClr val="tx1">
                    <a:lumMod val="65000"/>
                    <a:lumOff val="35000"/>
                  </a:schemeClr>
                </a:solidFill>
                <a:latin typeface="Arial" panose="020B0604020202020204" pitchFamily="34" charset="0"/>
                <a:cs typeface="Arial" panose="020B0604020202020204" pitchFamily="34" charset="0"/>
              </a:rPr>
              <a:t> Applied Portfolio (SAP) Class is designed to allow Loyola’s finance students to gain practical experience in portfolio management, including asset valuation, constraint setting, asset allocation, asset selection, risk management, and performance evaluation.  The class is allotted $500,000 from the Loyola endowment and is tasked with the goal of crafting an investment portfolio that outperforms the S&amp;P 500.  Permissible investments are U.S.-listed stocks and ADRs, as well as ETFs. The Summer 2017 SAP class ran from May 22, 2017 to July 12, 2017 and was comprised of nineteen graduate business students, six from Loyola’s MBA Program and thirteen from its MSF Program.</a:t>
            </a:r>
          </a:p>
        </p:txBody>
      </p:sp>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1003585"/>
            <a:ext cx="912105" cy="984897"/>
          </a:xfrm>
          <a:prstGeom prst="rect">
            <a:avLst/>
          </a:prstGeom>
        </p:spPr>
      </p:pic>
      <p:pic>
        <p:nvPicPr>
          <p:cNvPr id="11" name="Picture 10"/>
          <p:cNvPicPr>
            <a:picLocks noChangeAspect="1"/>
          </p:cNvPicPr>
          <p:nvPr/>
        </p:nvPicPr>
        <p:blipFill rotWithShape="1">
          <a:blip r:embed="rId2"/>
          <a:srcRect l="319" r="66594"/>
          <a:stretch/>
        </p:blipFill>
        <p:spPr>
          <a:xfrm>
            <a:off x="-1507" y="-2651"/>
            <a:ext cx="912105" cy="101365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2696572"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4068189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9499716"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Growth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856524" y="752666"/>
            <a:ext cx="3528723" cy="523220"/>
          </a:xfrm>
          <a:prstGeom prst="rect">
            <a:avLst/>
          </a:prstGeom>
        </p:spPr>
        <p:txBody>
          <a:bodyPr wrap="none">
            <a:spAutoFit/>
          </a:bodyPr>
          <a:lstStyle/>
          <a:p>
            <a:r>
              <a:rPr lang="en-US" sz="2800" b="1" dirty="0">
                <a:ln/>
                <a:solidFill>
                  <a:schemeClr val="accent4"/>
                </a:solidFill>
              </a:rPr>
              <a:t>Tyson Foods </a:t>
            </a:r>
            <a:r>
              <a:rPr lang="en-US" sz="2800" b="1" dirty="0" err="1">
                <a:ln/>
                <a:solidFill>
                  <a:schemeClr val="accent4"/>
                </a:solidFill>
              </a:rPr>
              <a:t>Inc</a:t>
            </a:r>
            <a:r>
              <a:rPr lang="en-US" sz="2800" b="1" dirty="0">
                <a:ln/>
                <a:solidFill>
                  <a:schemeClr val="accent4"/>
                </a:solidFill>
              </a:rPr>
              <a:t> | TSN </a:t>
            </a:r>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06-20-2017)</a:t>
            </a:r>
          </a:p>
          <a:p>
            <a:pPr algn="ctr"/>
            <a:r>
              <a:rPr lang="en-US" sz="1600" b="1" u="sng" dirty="0">
                <a:solidFill>
                  <a:schemeClr val="bg1"/>
                </a:solidFill>
                <a:latin typeface="Arial" charset="0"/>
                <a:ea typeface="Arial" charset="0"/>
                <a:cs typeface="Arial" charset="0"/>
              </a:rPr>
              <a:t>165 Shares | $10,137.32</a:t>
            </a:r>
          </a:p>
        </p:txBody>
      </p:sp>
      <p:sp>
        <p:nvSpPr>
          <p:cNvPr id="41" name="Rounded Rectangle 40"/>
          <p:cNvSpPr/>
          <p:nvPr/>
        </p:nvSpPr>
        <p:spPr>
          <a:xfrm>
            <a:off x="1067090" y="3025789"/>
            <a:ext cx="5338284" cy="2826306"/>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600" dirty="0">
                <a:solidFill>
                  <a:schemeClr val="tx1">
                    <a:lumMod val="65000"/>
                    <a:lumOff val="35000"/>
                  </a:schemeClr>
                </a:solidFill>
                <a:latin typeface="Arial" charset="0"/>
                <a:ea typeface="Arial" charset="0"/>
                <a:cs typeface="Arial" charset="0"/>
                <a:sym typeface="Times New Roman"/>
              </a:rPr>
              <a:t>Founded in 1932 and headquartered in Springdale, Arkansas. Tyson Foods </a:t>
            </a:r>
            <a:r>
              <a:rPr lang="en-US" sz="1600" dirty="0" err="1">
                <a:solidFill>
                  <a:schemeClr val="tx1">
                    <a:lumMod val="65000"/>
                    <a:lumOff val="35000"/>
                  </a:schemeClr>
                </a:solidFill>
                <a:latin typeface="Arial" charset="0"/>
                <a:ea typeface="Arial" charset="0"/>
                <a:cs typeface="Arial" charset="0"/>
                <a:sym typeface="Times New Roman"/>
              </a:rPr>
              <a:t>Inc</a:t>
            </a:r>
            <a:r>
              <a:rPr lang="en-US" sz="1600" dirty="0">
                <a:solidFill>
                  <a:schemeClr val="tx1">
                    <a:lumMod val="65000"/>
                    <a:lumOff val="35000"/>
                  </a:schemeClr>
                </a:solidFill>
                <a:latin typeface="Arial" charset="0"/>
                <a:ea typeface="Arial" charset="0"/>
                <a:cs typeface="Arial" charset="0"/>
                <a:sym typeface="Times New Roman"/>
              </a:rPr>
              <a:t> processes and distributes value-added beef, chicken pork, prepared foods and related allied products, including animal and pet food ingredients. Its product brands are Wright, Jimmy Dean, Hillshire Farm, Ball Park and Sara Lee.</a:t>
            </a:r>
          </a:p>
          <a:p>
            <a:pPr lvl="0" indent="-69850">
              <a:buClr>
                <a:schemeClr val="dk1"/>
              </a:buClr>
              <a:buSzPct val="68750"/>
            </a:pPr>
            <a:endParaRPr lang="en-US" sz="16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600" dirty="0">
                <a:solidFill>
                  <a:schemeClr val="tx1">
                    <a:lumMod val="65000"/>
                    <a:lumOff val="35000"/>
                  </a:schemeClr>
                </a:solidFill>
                <a:latin typeface="Arial" charset="0"/>
                <a:ea typeface="Arial" charset="0"/>
                <a:cs typeface="Arial" charset="0"/>
                <a:sym typeface="Times New Roman"/>
              </a:rPr>
              <a:t>Their strengths lie in quality of products, diversification, acquisitions, and large potential growth in the prepared food segments. </a:t>
            </a:r>
          </a:p>
        </p:txBody>
      </p:sp>
      <p:graphicFrame>
        <p:nvGraphicFramePr>
          <p:cNvPr id="42" name="Diagram 41"/>
          <p:cNvGraphicFramePr/>
          <p:nvPr>
            <p:extLst>
              <p:ext uri="{D42A27DB-BD31-4B8C-83A1-F6EECF244321}">
                <p14:modId xmlns:p14="http://schemas.microsoft.com/office/powerpoint/2010/main" val="1217521297"/>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a:srcRect l="17330" t="18977" r="15480" b="18576"/>
          <a:stretch/>
        </p:blipFill>
        <p:spPr>
          <a:xfrm>
            <a:off x="3146157" y="1275886"/>
            <a:ext cx="949458" cy="882438"/>
          </a:xfrm>
          <a:prstGeom prst="rect">
            <a:avLst/>
          </a:prstGeom>
        </p:spPr>
      </p:pic>
    </p:spTree>
    <p:extLst>
      <p:ext uri="{BB962C8B-B14F-4D97-AF65-F5344CB8AC3E}">
        <p14:creationId xmlns:p14="http://schemas.microsoft.com/office/powerpoint/2010/main" val="1748258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31822"/>
            <a:ext cx="6745180"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Value Strategy Overview</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7" name="Rectangle 36"/>
          <p:cNvSpPr/>
          <p:nvPr/>
        </p:nvSpPr>
        <p:spPr>
          <a:xfrm>
            <a:off x="911351" y="646588"/>
            <a:ext cx="8019952"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Objective: To find stocks priced less than their </a:t>
            </a:r>
            <a:r>
              <a:rPr lang="en-US" sz="2400" b="1">
                <a:ln/>
                <a:solidFill>
                  <a:schemeClr val="accent4"/>
                </a:solidFill>
              </a:rPr>
              <a:t>intrinsic value.</a:t>
            </a:r>
            <a:endParaRPr lang="en-US" sz="2400" b="1" cap="none" spc="0" dirty="0">
              <a:ln/>
              <a:solidFill>
                <a:schemeClr val="accent4"/>
              </a:solidFill>
              <a:effectLst/>
            </a:endParaRPr>
          </a:p>
        </p:txBody>
      </p:sp>
      <p:graphicFrame>
        <p:nvGraphicFramePr>
          <p:cNvPr id="40" name="Table 2"/>
          <p:cNvGraphicFramePr>
            <a:graphicFrameLocks noGrp="1"/>
          </p:cNvGraphicFramePr>
          <p:nvPr>
            <p:extLst>
              <p:ext uri="{D42A27DB-BD31-4B8C-83A1-F6EECF244321}">
                <p14:modId xmlns:p14="http://schemas.microsoft.com/office/powerpoint/2010/main" val="1956094749"/>
              </p:ext>
            </p:extLst>
          </p:nvPr>
        </p:nvGraphicFramePr>
        <p:xfrm>
          <a:off x="1067090" y="1146266"/>
          <a:ext cx="5204665" cy="3399961"/>
        </p:xfrm>
        <a:graphic>
          <a:graphicData uri="http://schemas.openxmlformats.org/drawingml/2006/table">
            <a:tbl>
              <a:tblPr firstRow="1" bandRow="1">
                <a:tableStyleId>{72833802-FEF1-4C79-8D5D-14CF1EAF98D9}</a:tableStyleId>
              </a:tblPr>
              <a:tblGrid>
                <a:gridCol w="1734888">
                  <a:extLst>
                    <a:ext uri="{9D8B030D-6E8A-4147-A177-3AD203B41FA5}">
                      <a16:colId xmlns:a16="http://schemas.microsoft.com/office/drawing/2014/main" val="20000"/>
                    </a:ext>
                  </a:extLst>
                </a:gridCol>
                <a:gridCol w="3469777">
                  <a:extLst>
                    <a:ext uri="{9D8B030D-6E8A-4147-A177-3AD203B41FA5}">
                      <a16:colId xmlns:a16="http://schemas.microsoft.com/office/drawing/2014/main" val="20001"/>
                    </a:ext>
                  </a:extLst>
                </a:gridCol>
              </a:tblGrid>
              <a:tr h="658370">
                <a:tc gridSpan="2">
                  <a:txBody>
                    <a:bodyPr/>
                    <a:lstStyle/>
                    <a:p>
                      <a:pPr algn="ctr"/>
                      <a:r>
                        <a:rPr lang="en-US" sz="1800" dirty="0">
                          <a:latin typeface="Arial" charset="0"/>
                          <a:ea typeface="Arial" charset="0"/>
                          <a:cs typeface="Arial" charset="0"/>
                        </a:rPr>
                        <a:t>BUY CRITERIA</a:t>
                      </a:r>
                      <a:endParaRPr lang="en-US" sz="1800" dirty="0">
                        <a:solidFill>
                          <a:schemeClr val="bg1"/>
                        </a:solidFill>
                        <a:latin typeface="Arial" charset="0"/>
                        <a:ea typeface="Arial" charset="0"/>
                        <a:cs typeface="Arial" charset="0"/>
                      </a:endParaRPr>
                    </a:p>
                  </a:txBody>
                  <a:tcPr anchor="ctr">
                    <a:solidFill>
                      <a:srgbClr val="169B7C"/>
                    </a:solidFill>
                  </a:tcPr>
                </a:tc>
                <a:tc hMerge="1">
                  <a:txBody>
                    <a:bodyPr/>
                    <a:lstStyle/>
                    <a:p>
                      <a:endParaRPr lang="en-US" dirty="0"/>
                    </a:p>
                  </a:txBody>
                  <a:tcPr/>
                </a:tc>
                <a:extLst>
                  <a:ext uri="{0D108BD9-81ED-4DB2-BD59-A6C34878D82A}">
                    <a16:rowId xmlns:a16="http://schemas.microsoft.com/office/drawing/2014/main" val="10000"/>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Price/Sales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&lt; Industry Average</a:t>
                      </a:r>
                    </a:p>
                  </a:txBody>
                  <a:tcPr anchor="ctr"/>
                </a:tc>
                <a:extLst>
                  <a:ext uri="{0D108BD9-81ED-4DB2-BD59-A6C34878D82A}">
                    <a16:rowId xmlns:a16="http://schemas.microsoft.com/office/drawing/2014/main" val="10001"/>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Price/Book</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&lt; Industry Average</a:t>
                      </a:r>
                    </a:p>
                  </a:txBody>
                  <a:tcPr anchor="ctr"/>
                </a:tc>
                <a:extLst>
                  <a:ext uri="{0D108BD9-81ED-4DB2-BD59-A6C34878D82A}">
                    <a16:rowId xmlns:a16="http://schemas.microsoft.com/office/drawing/2014/main" val="10002"/>
                  </a:ext>
                </a:extLst>
              </a:tr>
              <a:tr h="629377">
                <a:tc>
                  <a:txBody>
                    <a:bodyPr/>
                    <a:lstStyle/>
                    <a:p>
                      <a:pPr algn="ctr"/>
                      <a:r>
                        <a:rPr lang="en-US" sz="1800" b="0" dirty="0">
                          <a:solidFill>
                            <a:schemeClr val="tx1">
                              <a:lumMod val="65000"/>
                              <a:lumOff val="35000"/>
                            </a:schemeClr>
                          </a:solidFill>
                          <a:latin typeface="Arial" charset="0"/>
                          <a:ea typeface="Arial" charset="0"/>
                          <a:cs typeface="Arial" charset="0"/>
                        </a:rPr>
                        <a:t>Dividends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&gt; Industry</a:t>
                      </a:r>
                      <a:r>
                        <a:rPr lang="en-US" sz="1800" baseline="0" dirty="0">
                          <a:solidFill>
                            <a:schemeClr val="tx1">
                              <a:lumMod val="65000"/>
                              <a:lumOff val="35000"/>
                            </a:schemeClr>
                          </a:solidFill>
                          <a:latin typeface="Arial" charset="0"/>
                          <a:ea typeface="Arial" charset="0"/>
                          <a:cs typeface="Arial" charset="0"/>
                        </a:rPr>
                        <a:t> Average</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3"/>
                  </a:ext>
                </a:extLst>
              </a:tr>
              <a:tr h="515247">
                <a:tc>
                  <a:txBody>
                    <a:bodyPr/>
                    <a:lstStyle/>
                    <a:p>
                      <a:pPr algn="ctr"/>
                      <a:r>
                        <a:rPr lang="en-US" sz="1800" dirty="0">
                          <a:solidFill>
                            <a:schemeClr val="tx1">
                              <a:lumMod val="65000"/>
                              <a:lumOff val="35000"/>
                            </a:schemeClr>
                          </a:solidFill>
                          <a:latin typeface="Arial" charset="0"/>
                          <a:ea typeface="Arial" charset="0"/>
                          <a:cs typeface="Arial" charset="0"/>
                        </a:rPr>
                        <a:t>Free Cash Flow</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Positive</a:t>
                      </a:r>
                    </a:p>
                  </a:txBody>
                  <a:tcPr anchor="ctr"/>
                </a:tc>
                <a:extLst>
                  <a:ext uri="{0D108BD9-81ED-4DB2-BD59-A6C34878D82A}">
                    <a16:rowId xmlns:a16="http://schemas.microsoft.com/office/drawing/2014/main" val="10004"/>
                  </a:ext>
                </a:extLst>
              </a:tr>
            </a:tbl>
          </a:graphicData>
        </a:graphic>
      </p:graphicFrame>
      <p:graphicFrame>
        <p:nvGraphicFramePr>
          <p:cNvPr id="41" name="Table 6"/>
          <p:cNvGraphicFramePr>
            <a:graphicFrameLocks noGrp="1"/>
          </p:cNvGraphicFramePr>
          <p:nvPr>
            <p:extLst>
              <p:ext uri="{D42A27DB-BD31-4B8C-83A1-F6EECF244321}">
                <p14:modId xmlns:p14="http://schemas.microsoft.com/office/powerpoint/2010/main" val="2051150811"/>
              </p:ext>
            </p:extLst>
          </p:nvPr>
        </p:nvGraphicFramePr>
        <p:xfrm>
          <a:off x="6349375" y="1158414"/>
          <a:ext cx="5646309" cy="4942756"/>
        </p:xfrm>
        <a:graphic>
          <a:graphicData uri="http://schemas.openxmlformats.org/drawingml/2006/table">
            <a:tbl>
              <a:tblPr firstRow="1" bandRow="1">
                <a:tableStyleId>{72833802-FEF1-4C79-8D5D-14CF1EAF98D9}</a:tableStyleId>
              </a:tblPr>
              <a:tblGrid>
                <a:gridCol w="1891939">
                  <a:extLst>
                    <a:ext uri="{9D8B030D-6E8A-4147-A177-3AD203B41FA5}">
                      <a16:colId xmlns:a16="http://schemas.microsoft.com/office/drawing/2014/main" val="20000"/>
                    </a:ext>
                  </a:extLst>
                </a:gridCol>
                <a:gridCol w="3754370">
                  <a:extLst>
                    <a:ext uri="{9D8B030D-6E8A-4147-A177-3AD203B41FA5}">
                      <a16:colId xmlns:a16="http://schemas.microsoft.com/office/drawing/2014/main" val="20001"/>
                    </a:ext>
                  </a:extLst>
                </a:gridCol>
              </a:tblGrid>
              <a:tr h="654620">
                <a:tc gridSpan="2">
                  <a:txBody>
                    <a:bodyPr/>
                    <a:lstStyle/>
                    <a:p>
                      <a:pPr algn="ctr"/>
                      <a:r>
                        <a:rPr lang="en-US" sz="1800" dirty="0">
                          <a:latin typeface="Arial" charset="0"/>
                          <a:ea typeface="Arial" charset="0"/>
                          <a:cs typeface="Arial" charset="0"/>
                        </a:rPr>
                        <a:t>SELL CRITERIA</a:t>
                      </a:r>
                      <a:endParaRPr lang="en-US" sz="1800" dirty="0">
                        <a:solidFill>
                          <a:schemeClr val="bg1"/>
                        </a:solidFill>
                        <a:latin typeface="Arial" charset="0"/>
                        <a:ea typeface="Arial" charset="0"/>
                        <a:cs typeface="Arial" charset="0"/>
                      </a:endParaRPr>
                    </a:p>
                  </a:txBody>
                  <a:tcPr anchor="ctr">
                    <a:solidFill>
                      <a:srgbClr val="169B7C"/>
                    </a:solidFill>
                  </a:tcPr>
                </a:tc>
                <a:tc hMerge="1">
                  <a:txBody>
                    <a:bodyPr/>
                    <a:lstStyle/>
                    <a:p>
                      <a:endParaRPr lang="en-US" dirty="0"/>
                    </a:p>
                  </a:txBody>
                  <a:tcPr/>
                </a:tc>
                <a:extLst>
                  <a:ext uri="{0D108BD9-81ED-4DB2-BD59-A6C34878D82A}">
                    <a16:rowId xmlns:a16="http://schemas.microsoft.com/office/drawing/2014/main" val="10000"/>
                  </a:ext>
                </a:extLst>
              </a:tr>
              <a:tr h="901221">
                <a:tc>
                  <a:txBody>
                    <a:bodyPr/>
                    <a:lstStyle/>
                    <a:p>
                      <a:pPr algn="ctr"/>
                      <a:r>
                        <a:rPr lang="en-US" sz="1800" dirty="0">
                          <a:solidFill>
                            <a:schemeClr val="tx1">
                              <a:lumMod val="65000"/>
                              <a:lumOff val="35000"/>
                            </a:schemeClr>
                          </a:solidFill>
                          <a:latin typeface="Arial" charset="0"/>
                          <a:ea typeface="Arial" charset="0"/>
                          <a:cs typeface="Arial" charset="0"/>
                        </a:rPr>
                        <a:t>Mergers or Acquisitions</a:t>
                      </a:r>
                      <a:r>
                        <a:rPr lang="en-US" sz="1800" baseline="0" dirty="0">
                          <a:solidFill>
                            <a:schemeClr val="tx1">
                              <a:lumMod val="65000"/>
                              <a:lumOff val="35000"/>
                            </a:schemeClr>
                          </a:solidFill>
                          <a:latin typeface="Arial" charset="0"/>
                          <a:ea typeface="Arial" charset="0"/>
                          <a:cs typeface="Arial" charset="0"/>
                        </a:rPr>
                        <a:t> </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Any</a:t>
                      </a:r>
                      <a:r>
                        <a:rPr lang="en-US" sz="1800" baseline="0" dirty="0">
                          <a:solidFill>
                            <a:schemeClr val="tx1">
                              <a:lumMod val="65000"/>
                              <a:lumOff val="35000"/>
                            </a:schemeClr>
                          </a:solidFill>
                          <a:latin typeface="Arial" charset="0"/>
                          <a:ea typeface="Arial" charset="0"/>
                          <a:cs typeface="Arial" charset="0"/>
                        </a:rPr>
                        <a:t> News Regarding M&amp;A Activity</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1"/>
                  </a:ext>
                </a:extLst>
              </a:tr>
              <a:tr h="874900">
                <a:tc>
                  <a:txBody>
                    <a:bodyPr/>
                    <a:lstStyle/>
                    <a:p>
                      <a:pPr algn="ctr"/>
                      <a:r>
                        <a:rPr lang="en-US" sz="1800" dirty="0">
                          <a:solidFill>
                            <a:schemeClr val="tx1">
                              <a:lumMod val="65000"/>
                              <a:lumOff val="35000"/>
                            </a:schemeClr>
                          </a:solidFill>
                          <a:latin typeface="Arial" charset="0"/>
                          <a:ea typeface="Arial" charset="0"/>
                          <a:cs typeface="Arial" charset="0"/>
                        </a:rPr>
                        <a:t>Earnings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Significant</a:t>
                      </a:r>
                      <a:r>
                        <a:rPr lang="en-US" sz="1800" baseline="0" dirty="0">
                          <a:solidFill>
                            <a:schemeClr val="tx1">
                              <a:lumMod val="65000"/>
                              <a:lumOff val="35000"/>
                            </a:schemeClr>
                          </a:solidFill>
                          <a:latin typeface="Arial" charset="0"/>
                          <a:ea typeface="Arial" charset="0"/>
                          <a:cs typeface="Arial" charset="0"/>
                        </a:rPr>
                        <a:t> Restatement</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2"/>
                  </a:ext>
                </a:extLst>
              </a:tr>
              <a:tr h="829344">
                <a:tc>
                  <a:txBody>
                    <a:bodyPr/>
                    <a:lstStyle/>
                    <a:p>
                      <a:pPr algn="ctr"/>
                      <a:r>
                        <a:rPr lang="en-US" sz="1800" dirty="0">
                          <a:solidFill>
                            <a:schemeClr val="tx1">
                              <a:lumMod val="65000"/>
                              <a:lumOff val="35000"/>
                            </a:schemeClr>
                          </a:solidFill>
                          <a:latin typeface="Arial" charset="0"/>
                          <a:ea typeface="Arial" charset="0"/>
                          <a:cs typeface="Arial" charset="0"/>
                        </a:rPr>
                        <a:t>Executive Management</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Changes to Management</a:t>
                      </a:r>
                    </a:p>
                  </a:txBody>
                  <a:tcPr anchor="ctr"/>
                </a:tc>
                <a:extLst>
                  <a:ext uri="{0D108BD9-81ED-4DB2-BD59-A6C34878D82A}">
                    <a16:rowId xmlns:a16="http://schemas.microsoft.com/office/drawing/2014/main" val="10003"/>
                  </a:ext>
                </a:extLst>
              </a:tr>
              <a:tr h="756648">
                <a:tc>
                  <a:txBody>
                    <a:bodyPr/>
                    <a:lstStyle/>
                    <a:p>
                      <a:pPr algn="ctr"/>
                      <a:r>
                        <a:rPr lang="en-US" sz="1800" dirty="0">
                          <a:solidFill>
                            <a:schemeClr val="tx1">
                              <a:lumMod val="65000"/>
                              <a:lumOff val="35000"/>
                            </a:schemeClr>
                          </a:solidFill>
                          <a:latin typeface="Arial" charset="0"/>
                          <a:ea typeface="Arial" charset="0"/>
                          <a:cs typeface="Arial" charset="0"/>
                        </a:rPr>
                        <a:t>Price Targets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Exceeds Initial Price Target</a:t>
                      </a:r>
                    </a:p>
                  </a:txBody>
                  <a:tcPr anchor="ctr"/>
                </a:tc>
                <a:extLst>
                  <a:ext uri="{0D108BD9-81ED-4DB2-BD59-A6C34878D82A}">
                    <a16:rowId xmlns:a16="http://schemas.microsoft.com/office/drawing/2014/main" val="10004"/>
                  </a:ext>
                </a:extLst>
              </a:tr>
              <a:tr h="926023">
                <a:tc>
                  <a:txBody>
                    <a:bodyPr/>
                    <a:lstStyle/>
                    <a:p>
                      <a:pPr algn="ctr"/>
                      <a:r>
                        <a:rPr lang="en-US" sz="1800" dirty="0">
                          <a:solidFill>
                            <a:schemeClr val="tx1">
                              <a:lumMod val="65000"/>
                              <a:lumOff val="35000"/>
                            </a:schemeClr>
                          </a:solidFill>
                          <a:latin typeface="Arial" charset="0"/>
                          <a:ea typeface="Arial" charset="0"/>
                          <a:cs typeface="Arial" charset="0"/>
                        </a:rPr>
                        <a:t>Price</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Trending Downwards Towards a</a:t>
                      </a:r>
                      <a:r>
                        <a:rPr lang="en-US" sz="1800" baseline="0" dirty="0">
                          <a:solidFill>
                            <a:schemeClr val="tx1">
                              <a:lumMod val="65000"/>
                              <a:lumOff val="35000"/>
                            </a:schemeClr>
                          </a:solidFill>
                          <a:latin typeface="Arial" charset="0"/>
                          <a:ea typeface="Arial" charset="0"/>
                          <a:cs typeface="Arial" charset="0"/>
                        </a:rPr>
                        <a:t> Stop Loss Mark</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4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950"/>
            <a:ext cx="9130449"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Value </a:t>
            </a: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Strategy Overview </a:t>
            </a:r>
            <a:r>
              <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rPr>
              <a:t>(continued)</a:t>
            </a:r>
          </a:p>
        </p:txBody>
      </p:sp>
      <p:sp>
        <p:nvSpPr>
          <p:cNvPr id="2" name="Rectangle 1"/>
          <p:cNvSpPr/>
          <p:nvPr/>
        </p:nvSpPr>
        <p:spPr>
          <a:xfrm>
            <a:off x="2571479" y="938672"/>
            <a:ext cx="2757999" cy="523220"/>
          </a:xfrm>
          <a:prstGeom prst="rect">
            <a:avLst/>
          </a:prstGeom>
        </p:spPr>
        <p:txBody>
          <a:bodyPr wrap="none">
            <a:spAutoFit/>
          </a:bodyPr>
          <a:lstStyle/>
          <a:p>
            <a:r>
              <a:rPr lang="en-US" sz="2800" b="1" dirty="0">
                <a:ln/>
                <a:solidFill>
                  <a:schemeClr val="accent4"/>
                </a:solidFill>
              </a:rPr>
              <a:t>Stop Loss Criteria</a:t>
            </a:r>
            <a:endParaRPr lang="en-US" sz="2800" dirty="0"/>
          </a:p>
        </p:txBody>
      </p:sp>
      <p:sp>
        <p:nvSpPr>
          <p:cNvPr id="30" name="Rectangle 29"/>
          <p:cNvSpPr/>
          <p:nvPr/>
        </p:nvSpPr>
        <p:spPr>
          <a:xfrm>
            <a:off x="7272728" y="991296"/>
            <a:ext cx="3393942" cy="523220"/>
          </a:xfrm>
          <a:prstGeom prst="rect">
            <a:avLst/>
          </a:prstGeom>
        </p:spPr>
        <p:txBody>
          <a:bodyPr wrap="none">
            <a:spAutoFit/>
          </a:bodyPr>
          <a:lstStyle/>
          <a:p>
            <a:r>
              <a:rPr lang="en-US" sz="2800" b="1" dirty="0">
                <a:ln/>
                <a:solidFill>
                  <a:schemeClr val="accent4"/>
                </a:solidFill>
              </a:rPr>
              <a:t>Additions to Portfolio</a:t>
            </a:r>
            <a:endParaRPr lang="en-US" sz="2800" dirty="0"/>
          </a:p>
        </p:txBody>
      </p:sp>
      <p:sp>
        <p:nvSpPr>
          <p:cNvPr id="38" name="TextBox 37"/>
          <p:cNvSpPr txBox="1"/>
          <p:nvPr/>
        </p:nvSpPr>
        <p:spPr>
          <a:xfrm>
            <a:off x="1708179" y="1483743"/>
            <a:ext cx="4518855" cy="384786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solidFill>
                  <a:schemeClr val="tx1">
                    <a:lumMod val="65000"/>
                    <a:lumOff val="35000"/>
                  </a:schemeClr>
                </a:solidFill>
                <a:latin typeface="Arial" charset="0"/>
                <a:ea typeface="Arial" charset="0"/>
                <a:cs typeface="Arial" charset="0"/>
              </a:rPr>
              <a:t>Stop Loss criterion was set at 20% below the purchase price base if all the buy criteria were met. The class had the ability to adjust the stop loss point for additional risk. There was also consideration given to crawling/trailing stops to allow for profits as the stock price increased. No stop loss criterion was met during the Summer 2017 trading period.</a:t>
            </a:r>
            <a:endParaRPr lang="en-US" sz="2400" dirty="0">
              <a:solidFill>
                <a:schemeClr val="tx1">
                  <a:lumMod val="65000"/>
                  <a:lumOff val="35000"/>
                </a:schemeClr>
              </a:solidFill>
              <a:latin typeface="Arial" charset="0"/>
              <a:ea typeface="Arial" charset="0"/>
              <a:cs typeface="Arial" charset="0"/>
            </a:endParaRPr>
          </a:p>
        </p:txBody>
      </p:sp>
      <p:sp>
        <p:nvSpPr>
          <p:cNvPr id="39" name="Content Placeholder 8"/>
          <p:cNvSpPr txBox="1">
            <a:spLocks/>
          </p:cNvSpPr>
          <p:nvPr/>
        </p:nvSpPr>
        <p:spPr>
          <a:xfrm>
            <a:off x="7062099" y="1483743"/>
            <a:ext cx="3815200"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nchor="ctr">
            <a:spAutoFit/>
          </a:bodyPr>
          <a:lstStyle>
            <a:defPPr>
              <a:defRPr lang="en-US"/>
            </a:defPPr>
            <a:lvl1pPr>
              <a:defRPr sz="2000">
                <a:solidFill>
                  <a:schemeClr val="tx1">
                    <a:lumMod val="65000"/>
                    <a:lumOff val="35000"/>
                  </a:schemeClr>
                </a:solidFill>
                <a:latin typeface="Arial" charset="0"/>
                <a:ea typeface="Arial" charset="0"/>
                <a:cs typeface="Arial"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200" indent="-457200">
              <a:buFont typeface="+mj-lt"/>
              <a:buAutoNum type="arabicPeriod"/>
            </a:pPr>
            <a:r>
              <a:rPr lang="en-US" dirty="0"/>
              <a:t>Procter &amp; Gamble (PG)</a:t>
            </a:r>
          </a:p>
          <a:p>
            <a:pPr marL="457200" indent="-457200">
              <a:buFont typeface="+mj-lt"/>
              <a:buAutoNum type="arabicPeriod"/>
            </a:pPr>
            <a:r>
              <a:rPr lang="en-US" dirty="0"/>
              <a:t>Valero Energy Corp (VLO)</a:t>
            </a:r>
          </a:p>
          <a:p>
            <a:pPr marL="457200" indent="-457200">
              <a:buFont typeface="+mj-lt"/>
              <a:buAutoNum type="arabicPeriod"/>
            </a:pPr>
            <a:r>
              <a:rPr lang="en-US" dirty="0"/>
              <a:t>Walmart (WMT)</a:t>
            </a:r>
          </a:p>
        </p:txBody>
      </p:sp>
    </p:spTree>
    <p:extLst>
      <p:ext uri="{BB962C8B-B14F-4D97-AF65-F5344CB8AC3E}">
        <p14:creationId xmlns:p14="http://schemas.microsoft.com/office/powerpoint/2010/main" val="1004152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30001"/>
            <a:ext cx="9000605"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Value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761184" y="737683"/>
            <a:ext cx="3576044" cy="523220"/>
          </a:xfrm>
          <a:prstGeom prst="rect">
            <a:avLst/>
          </a:prstGeom>
        </p:spPr>
        <p:txBody>
          <a:bodyPr wrap="none">
            <a:spAutoFit/>
          </a:bodyPr>
          <a:lstStyle/>
          <a:p>
            <a:r>
              <a:rPr lang="en-US" sz="2800" b="1">
                <a:ln/>
                <a:solidFill>
                  <a:schemeClr val="accent4"/>
                </a:solidFill>
              </a:rPr>
              <a:t>Procter &amp; Gamble (PG)</a:t>
            </a:r>
            <a:endParaRPr lang="en-US" sz="2800" b="1" dirty="0">
              <a:ln/>
              <a:solidFill>
                <a:schemeClr val="accent4"/>
              </a:solidFill>
            </a:endParaRPr>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06-20-2017)</a:t>
            </a:r>
          </a:p>
          <a:p>
            <a:pPr algn="ctr"/>
            <a:r>
              <a:rPr lang="en-US" sz="1600" b="1" u="sng" dirty="0">
                <a:solidFill>
                  <a:schemeClr val="bg1"/>
                </a:solidFill>
                <a:latin typeface="Arial" charset="0"/>
                <a:ea typeface="Arial" charset="0"/>
                <a:cs typeface="Arial" charset="0"/>
              </a:rPr>
              <a:t>175 Shares | $15,721.39</a:t>
            </a:r>
          </a:p>
        </p:txBody>
      </p:sp>
      <p:sp>
        <p:nvSpPr>
          <p:cNvPr id="41" name="Rounded Rectangle 40"/>
          <p:cNvSpPr/>
          <p:nvPr/>
        </p:nvSpPr>
        <p:spPr>
          <a:xfrm>
            <a:off x="1019782" y="3166032"/>
            <a:ext cx="5601151" cy="2553891"/>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200" dirty="0">
                <a:solidFill>
                  <a:schemeClr val="tx1">
                    <a:lumMod val="65000"/>
                    <a:lumOff val="35000"/>
                  </a:schemeClr>
                </a:solidFill>
                <a:latin typeface="Arial" charset="0"/>
                <a:ea typeface="Arial" charset="0"/>
                <a:cs typeface="Arial" charset="0"/>
                <a:sym typeface="Times New Roman"/>
              </a:rPr>
              <a:t>Procter &amp; Gamble was founded in 1837 by William Procter and James Gamble and is now headquartered in Cincinnati Ohio.  The joint venture  was born nearly out of necessity. The son in laws each owned and operated their own business. Procter a candle maker and Gamble a soap maker were consuming the same raw materials, their joint venture began with total assets of $7,192.24, Today P&amp;G is a leading consumer goods corporation with 105,000 employees and generating in over $65B in revenue annually.</a:t>
            </a:r>
          </a:p>
          <a:p>
            <a:pPr lvl="0" indent="-69850">
              <a:buClr>
                <a:schemeClr val="dk1"/>
              </a:buClr>
              <a:buSzPct val="68750"/>
            </a:pPr>
            <a:endParaRPr lang="en-US" sz="12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200" dirty="0">
                <a:solidFill>
                  <a:schemeClr val="tx1">
                    <a:lumMod val="65000"/>
                    <a:lumOff val="35000"/>
                  </a:schemeClr>
                </a:solidFill>
                <a:latin typeface="Arial" charset="0"/>
                <a:ea typeface="Arial" charset="0"/>
                <a:cs typeface="Arial" charset="0"/>
                <a:sym typeface="Times New Roman"/>
              </a:rPr>
              <a:t>Recently P&amp;G increased their divided by 3%. On May 26 2017 Morningstar recommend P&amp;G as one of stocks it saw that would thrive in a market plagued with volatility. P&amp;G has moved forward with a variety of cost-cutting initiative and is divesting from its unprofitable brands.</a:t>
            </a:r>
          </a:p>
        </p:txBody>
      </p:sp>
      <p:graphicFrame>
        <p:nvGraphicFramePr>
          <p:cNvPr id="42" name="Diagram 41"/>
          <p:cNvGraphicFramePr/>
          <p:nvPr>
            <p:extLst>
              <p:ext uri="{D42A27DB-BD31-4B8C-83A1-F6EECF244321}">
                <p14:modId xmlns:p14="http://schemas.microsoft.com/office/powerpoint/2010/main" val="698975881"/>
              </p:ext>
            </p:extLst>
          </p:nvPr>
        </p:nvGraphicFramePr>
        <p:xfrm>
          <a:off x="6723960" y="902058"/>
          <a:ext cx="5068540" cy="5105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4" descr="Image result for procter and gamb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4862" y="1267592"/>
            <a:ext cx="1762814" cy="7697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33626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30001"/>
            <a:ext cx="9000605"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Value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455365" y="738126"/>
            <a:ext cx="4021807" cy="523220"/>
          </a:xfrm>
          <a:prstGeom prst="rect">
            <a:avLst/>
          </a:prstGeom>
        </p:spPr>
        <p:txBody>
          <a:bodyPr wrap="none">
            <a:spAutoFit/>
          </a:bodyPr>
          <a:lstStyle/>
          <a:p>
            <a:r>
              <a:rPr lang="en-US" sz="2800" b="1" dirty="0">
                <a:ln/>
                <a:solidFill>
                  <a:schemeClr val="accent4"/>
                </a:solidFill>
              </a:rPr>
              <a:t>Valero </a:t>
            </a:r>
            <a:r>
              <a:rPr lang="en-US" sz="2800" b="1">
                <a:ln/>
                <a:solidFill>
                  <a:schemeClr val="accent4"/>
                </a:solidFill>
              </a:rPr>
              <a:t>Energy Corp (VLO)</a:t>
            </a:r>
            <a:endParaRPr lang="en-US" sz="2800" b="1" dirty="0">
              <a:ln/>
              <a:solidFill>
                <a:schemeClr val="accent4"/>
              </a:solidFill>
            </a:endParaRPr>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06-02-2017)</a:t>
            </a:r>
          </a:p>
          <a:p>
            <a:pPr algn="ctr"/>
            <a:r>
              <a:rPr lang="en-US" sz="1600" b="1" u="sng" dirty="0">
                <a:solidFill>
                  <a:schemeClr val="bg1"/>
                </a:solidFill>
                <a:latin typeface="Arial" charset="0"/>
                <a:ea typeface="Arial" charset="0"/>
                <a:cs typeface="Arial" charset="0"/>
              </a:rPr>
              <a:t>225 Shares | $14,033.47</a:t>
            </a:r>
          </a:p>
        </p:txBody>
      </p:sp>
      <p:sp>
        <p:nvSpPr>
          <p:cNvPr id="41" name="Rounded Rectangle 40"/>
          <p:cNvSpPr/>
          <p:nvPr/>
        </p:nvSpPr>
        <p:spPr>
          <a:xfrm>
            <a:off x="1019782" y="2842540"/>
            <a:ext cx="5601151" cy="3200876"/>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Valero Energy Corp. was founded in 1980 and is headquartered in San Antonio Texas. VLO is the world largest independent refiner.  It operates 15 refineries producing 3.1 million barrels per day. With market cap of $30 billion VLO employees approximately 10,000 people. VLO is also one of Americas largest Ethanol producers with 11 plants generating 1.4 billion gallons per year. </a:t>
            </a: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 </a:t>
            </a: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Valero has reiterated its desire to return capital to share holders through dividend and buybacks. Further with expectations of an increase in supply of light crude off the gulf cost, VLO anticipates a sustainable long-term discount for its feed stock into its refineries. Given the current political climate deregulation is also anticipated which would benefit VLO.</a:t>
            </a:r>
          </a:p>
        </p:txBody>
      </p:sp>
      <p:graphicFrame>
        <p:nvGraphicFramePr>
          <p:cNvPr id="42" name="Diagram 41"/>
          <p:cNvGraphicFramePr/>
          <p:nvPr>
            <p:extLst>
              <p:ext uri="{D42A27DB-BD31-4B8C-83A1-F6EECF244321}">
                <p14:modId xmlns:p14="http://schemas.microsoft.com/office/powerpoint/2010/main" val="1983971853"/>
              </p:ext>
            </p:extLst>
          </p:nvPr>
        </p:nvGraphicFramePr>
        <p:xfrm>
          <a:off x="6723960" y="902058"/>
          <a:ext cx="5068540" cy="5105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stretch>
            <a:fillRect/>
          </a:stretch>
        </p:blipFill>
        <p:spPr>
          <a:xfrm>
            <a:off x="2773393" y="1237239"/>
            <a:ext cx="1742506" cy="873211"/>
          </a:xfrm>
          <a:prstGeom prst="rect">
            <a:avLst/>
          </a:prstGeom>
        </p:spPr>
      </p:pic>
    </p:spTree>
    <p:extLst>
      <p:ext uri="{BB962C8B-B14F-4D97-AF65-F5344CB8AC3E}">
        <p14:creationId xmlns:p14="http://schemas.microsoft.com/office/powerpoint/2010/main" val="288472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30001"/>
            <a:ext cx="9000605"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Value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2512715" y="739440"/>
            <a:ext cx="2609882" cy="523220"/>
          </a:xfrm>
          <a:prstGeom prst="rect">
            <a:avLst/>
          </a:prstGeom>
        </p:spPr>
        <p:txBody>
          <a:bodyPr wrap="none">
            <a:spAutoFit/>
          </a:bodyPr>
          <a:lstStyle/>
          <a:p>
            <a:r>
              <a:rPr lang="en-US" sz="2800" b="1" dirty="0">
                <a:ln/>
                <a:solidFill>
                  <a:schemeClr val="accent4"/>
                </a:solidFill>
              </a:rPr>
              <a:t>Walmart (WMT)</a:t>
            </a:r>
          </a:p>
        </p:txBody>
      </p:sp>
      <p:sp>
        <p:nvSpPr>
          <p:cNvPr id="40" name="TextBox 33"/>
          <p:cNvSpPr txBox="1"/>
          <p:nvPr/>
        </p:nvSpPr>
        <p:spPr>
          <a:xfrm>
            <a:off x="1599946" y="2171907"/>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05-25-2017)</a:t>
            </a:r>
          </a:p>
          <a:p>
            <a:pPr algn="ctr"/>
            <a:r>
              <a:rPr lang="en-US" sz="1600" b="1" u="sng" dirty="0">
                <a:solidFill>
                  <a:schemeClr val="bg1"/>
                </a:solidFill>
                <a:latin typeface="Arial" charset="0"/>
                <a:ea typeface="Arial" charset="0"/>
                <a:cs typeface="Arial" charset="0"/>
              </a:rPr>
              <a:t>170 Shares | $13,339.47</a:t>
            </a:r>
          </a:p>
        </p:txBody>
      </p:sp>
      <p:sp>
        <p:nvSpPr>
          <p:cNvPr id="41" name="Rounded Rectangle 40"/>
          <p:cNvSpPr/>
          <p:nvPr/>
        </p:nvSpPr>
        <p:spPr>
          <a:xfrm>
            <a:off x="1019782" y="2842540"/>
            <a:ext cx="5601151" cy="3200876"/>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Walmart Stores, Inc. was founded on  October 31, 1969 by Sam Walton and is headquartered in Bentonville, Arkansas.</a:t>
            </a: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Walmart's Focus is to achieve higher sales volumes by keeping prices lower than competitors</a:t>
            </a:r>
          </a:p>
          <a:p>
            <a:pPr lvl="0" indent="-69850">
              <a:buClr>
                <a:schemeClr val="dk1"/>
              </a:buClr>
              <a:buSzPct val="68750"/>
            </a:pPr>
            <a:endParaRPr lang="en-US" sz="14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Walmart's key management is tenured, the firm has maintained its founding principals while adjusting to the evolving retail environment. In the last 18 months Wal-Mart has engaged in a multitude of M&amp;A with a  primary focus on </a:t>
            </a:r>
            <a:r>
              <a:rPr lang="en-US" sz="1400" dirty="0" err="1">
                <a:solidFill>
                  <a:schemeClr val="tx1">
                    <a:lumMod val="65000"/>
                    <a:lumOff val="35000"/>
                  </a:schemeClr>
                </a:solidFill>
                <a:latin typeface="Arial" charset="0"/>
                <a:ea typeface="Arial" charset="0"/>
                <a:cs typeface="Arial" charset="0"/>
                <a:sym typeface="Times New Roman"/>
              </a:rPr>
              <a:t>eCommerce</a:t>
            </a:r>
            <a:r>
              <a:rPr lang="en-US" sz="1400" dirty="0">
                <a:solidFill>
                  <a:schemeClr val="tx1">
                    <a:lumMod val="65000"/>
                    <a:lumOff val="35000"/>
                  </a:schemeClr>
                </a:solidFill>
                <a:latin typeface="Arial" charset="0"/>
                <a:ea typeface="Arial" charset="0"/>
                <a:cs typeface="Arial" charset="0"/>
                <a:sym typeface="Times New Roman"/>
              </a:rPr>
              <a:t>. Walmart’s </a:t>
            </a:r>
            <a:r>
              <a:rPr lang="en-US" sz="1400" dirty="0" err="1">
                <a:solidFill>
                  <a:schemeClr val="tx1">
                    <a:lumMod val="65000"/>
                    <a:lumOff val="35000"/>
                  </a:schemeClr>
                </a:solidFill>
                <a:latin typeface="Arial" charset="0"/>
                <a:ea typeface="Arial" charset="0"/>
                <a:cs typeface="Arial" charset="0"/>
                <a:sym typeface="Times New Roman"/>
              </a:rPr>
              <a:t>eCommerce</a:t>
            </a:r>
            <a:r>
              <a:rPr lang="en-US" sz="1400" dirty="0">
                <a:solidFill>
                  <a:schemeClr val="tx1">
                    <a:lumMod val="65000"/>
                    <a:lumOff val="35000"/>
                  </a:schemeClr>
                </a:solidFill>
                <a:latin typeface="Arial" charset="0"/>
                <a:ea typeface="Arial" charset="0"/>
                <a:cs typeface="Arial" charset="0"/>
                <a:sym typeface="Times New Roman"/>
              </a:rPr>
              <a:t> grew by 69% YOY in Q1 2017. While Amazon is seen as one if its biggest threats, Walmart continues to look for ways to differentiate itself while leveraging the world largest retail footprint with over 11,695 store world wide. </a:t>
            </a:r>
          </a:p>
        </p:txBody>
      </p:sp>
      <p:graphicFrame>
        <p:nvGraphicFramePr>
          <p:cNvPr id="42" name="Diagram 41"/>
          <p:cNvGraphicFramePr/>
          <p:nvPr>
            <p:extLst>
              <p:ext uri="{D42A27DB-BD31-4B8C-83A1-F6EECF244321}">
                <p14:modId xmlns:p14="http://schemas.microsoft.com/office/powerpoint/2010/main" val="1209464730"/>
              </p:ext>
            </p:extLst>
          </p:nvPr>
        </p:nvGraphicFramePr>
        <p:xfrm>
          <a:off x="6723960" y="902058"/>
          <a:ext cx="5068540" cy="5105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stretch>
            <a:fillRect/>
          </a:stretch>
        </p:blipFill>
        <p:spPr>
          <a:xfrm>
            <a:off x="2486441" y="1212712"/>
            <a:ext cx="2662430" cy="874577"/>
          </a:xfrm>
          <a:prstGeom prst="rect">
            <a:avLst/>
          </a:prstGeom>
        </p:spPr>
      </p:pic>
    </p:spTree>
    <p:extLst>
      <p:ext uri="{BB962C8B-B14F-4D97-AF65-F5344CB8AC3E}">
        <p14:creationId xmlns:p14="http://schemas.microsoft.com/office/powerpoint/2010/main" val="319540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6300" y="0"/>
            <a:ext cx="7653057"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Dividend Strategy Overview</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7" name="Rectangle 36"/>
          <p:cNvSpPr/>
          <p:nvPr/>
        </p:nvSpPr>
        <p:spPr>
          <a:xfrm>
            <a:off x="921569" y="675611"/>
            <a:ext cx="10046212"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solidFill>
                  <a:schemeClr val="accent4"/>
                </a:solidFill>
              </a:rPr>
              <a:t>Objective: To find stocks fairly priced and offering a dividend yield greater than the S&amp;P 500. </a:t>
            </a:r>
            <a:endParaRPr lang="en-US" sz="2000" b="1" cap="none" spc="0" dirty="0">
              <a:ln/>
              <a:solidFill>
                <a:schemeClr val="accent4"/>
              </a:solidFill>
              <a:effectLst/>
            </a:endParaRPr>
          </a:p>
        </p:txBody>
      </p:sp>
      <p:graphicFrame>
        <p:nvGraphicFramePr>
          <p:cNvPr id="40" name="Table 2"/>
          <p:cNvGraphicFramePr>
            <a:graphicFrameLocks noGrp="1"/>
          </p:cNvGraphicFramePr>
          <p:nvPr>
            <p:extLst>
              <p:ext uri="{D42A27DB-BD31-4B8C-83A1-F6EECF244321}">
                <p14:modId xmlns:p14="http://schemas.microsoft.com/office/powerpoint/2010/main" val="823837557"/>
              </p:ext>
            </p:extLst>
          </p:nvPr>
        </p:nvGraphicFramePr>
        <p:xfrm>
          <a:off x="1067090" y="1146266"/>
          <a:ext cx="5204665" cy="5103619"/>
        </p:xfrm>
        <a:graphic>
          <a:graphicData uri="http://schemas.openxmlformats.org/drawingml/2006/table">
            <a:tbl>
              <a:tblPr firstRow="1" bandRow="1">
                <a:tableStyleId>{72833802-FEF1-4C79-8D5D-14CF1EAF98D9}</a:tableStyleId>
              </a:tblPr>
              <a:tblGrid>
                <a:gridCol w="1734888">
                  <a:extLst>
                    <a:ext uri="{9D8B030D-6E8A-4147-A177-3AD203B41FA5}">
                      <a16:colId xmlns:a16="http://schemas.microsoft.com/office/drawing/2014/main" val="20000"/>
                    </a:ext>
                  </a:extLst>
                </a:gridCol>
                <a:gridCol w="3469777">
                  <a:extLst>
                    <a:ext uri="{9D8B030D-6E8A-4147-A177-3AD203B41FA5}">
                      <a16:colId xmlns:a16="http://schemas.microsoft.com/office/drawing/2014/main" val="20001"/>
                    </a:ext>
                  </a:extLst>
                </a:gridCol>
              </a:tblGrid>
              <a:tr h="658370">
                <a:tc gridSpan="2">
                  <a:txBody>
                    <a:bodyPr/>
                    <a:lstStyle/>
                    <a:p>
                      <a:pPr algn="ctr"/>
                      <a:r>
                        <a:rPr lang="en-US" sz="1800" dirty="0">
                          <a:latin typeface="Arial" charset="0"/>
                          <a:ea typeface="Arial" charset="0"/>
                          <a:cs typeface="Arial" charset="0"/>
                        </a:rPr>
                        <a:t>BUY CRITERIA</a:t>
                      </a:r>
                      <a:endParaRPr lang="en-US" sz="1800" dirty="0">
                        <a:solidFill>
                          <a:schemeClr val="bg1"/>
                        </a:solidFill>
                        <a:latin typeface="Arial" charset="0"/>
                        <a:ea typeface="Arial" charset="0"/>
                        <a:cs typeface="Arial" charset="0"/>
                      </a:endParaRPr>
                    </a:p>
                  </a:txBody>
                  <a:tcPr anchor="ctr">
                    <a:solidFill>
                      <a:srgbClr val="169B7C"/>
                    </a:solidFill>
                  </a:tcPr>
                </a:tc>
                <a:tc hMerge="1">
                  <a:txBody>
                    <a:bodyPr/>
                    <a:lstStyle/>
                    <a:p>
                      <a:endParaRPr lang="en-US" dirty="0"/>
                    </a:p>
                  </a:txBody>
                  <a:tcPr/>
                </a:tc>
                <a:extLst>
                  <a:ext uri="{0D108BD9-81ED-4DB2-BD59-A6C34878D82A}">
                    <a16:rowId xmlns:a16="http://schemas.microsoft.com/office/drawing/2014/main" val="10000"/>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Dividend Yield</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altLang="en-US" sz="1800" dirty="0">
                          <a:solidFill>
                            <a:schemeClr val="tx1">
                              <a:lumMod val="65000"/>
                              <a:lumOff val="35000"/>
                            </a:schemeClr>
                          </a:solidFill>
                          <a:latin typeface="Arial" charset="0"/>
                          <a:ea typeface="Arial" charset="0"/>
                          <a:cs typeface="Arial" charset="0"/>
                        </a:rPr>
                        <a:t>≥ SPDR S&amp;P Dividend ETF</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1"/>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Quick Ratio</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altLang="en-US" sz="1800" dirty="0">
                          <a:solidFill>
                            <a:schemeClr val="tx1">
                              <a:lumMod val="65000"/>
                              <a:lumOff val="35000"/>
                            </a:schemeClr>
                          </a:solidFill>
                          <a:latin typeface="Arial" charset="0"/>
                          <a:ea typeface="Arial" charset="0"/>
                          <a:cs typeface="Arial" charset="0"/>
                        </a:rPr>
                        <a:t>≥ Industry Average</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2"/>
                  </a:ext>
                </a:extLst>
              </a:tr>
              <a:tr h="629377">
                <a:tc>
                  <a:txBody>
                    <a:bodyPr/>
                    <a:lstStyle/>
                    <a:p>
                      <a:pPr algn="ctr"/>
                      <a:r>
                        <a:rPr lang="en-US" sz="1800" b="0" dirty="0">
                          <a:solidFill>
                            <a:schemeClr val="tx1">
                              <a:lumMod val="65000"/>
                              <a:lumOff val="35000"/>
                            </a:schemeClr>
                          </a:solidFill>
                          <a:latin typeface="Arial" charset="0"/>
                          <a:ea typeface="Arial" charset="0"/>
                          <a:cs typeface="Arial" charset="0"/>
                        </a:rPr>
                        <a:t>Cash</a:t>
                      </a:r>
                      <a:r>
                        <a:rPr lang="en-US" sz="1800" b="0" baseline="0" dirty="0">
                          <a:solidFill>
                            <a:schemeClr val="tx1">
                              <a:lumMod val="65000"/>
                              <a:lumOff val="35000"/>
                            </a:schemeClr>
                          </a:solidFill>
                          <a:latin typeface="Arial" charset="0"/>
                          <a:ea typeface="Arial" charset="0"/>
                          <a:cs typeface="Arial" charset="0"/>
                        </a:rPr>
                        <a:t> Dividends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Positive Total Cash Dividends</a:t>
                      </a:r>
                      <a:r>
                        <a:rPr lang="en-US" sz="1800" baseline="0" dirty="0">
                          <a:solidFill>
                            <a:schemeClr val="tx1">
                              <a:lumMod val="65000"/>
                              <a:lumOff val="35000"/>
                            </a:schemeClr>
                          </a:solidFill>
                          <a:latin typeface="Arial" charset="0"/>
                          <a:ea typeface="Arial" charset="0"/>
                          <a:cs typeface="Arial" charset="0"/>
                        </a:rPr>
                        <a:t> Paid Annually</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3"/>
                  </a:ext>
                </a:extLst>
              </a:tr>
              <a:tr h="515247">
                <a:tc>
                  <a:txBody>
                    <a:bodyPr/>
                    <a:lstStyle/>
                    <a:p>
                      <a:pPr algn="ctr"/>
                      <a:r>
                        <a:rPr lang="en-US" sz="1800" b="0" dirty="0">
                          <a:solidFill>
                            <a:schemeClr val="tx1">
                              <a:lumMod val="65000"/>
                              <a:lumOff val="35000"/>
                            </a:schemeClr>
                          </a:solidFill>
                          <a:latin typeface="Arial" charset="0"/>
                          <a:ea typeface="Arial" charset="0"/>
                          <a:cs typeface="Arial" charset="0"/>
                        </a:rPr>
                        <a:t>Positive</a:t>
                      </a:r>
                      <a:r>
                        <a:rPr lang="en-US" sz="1800" b="0" baseline="0" dirty="0">
                          <a:solidFill>
                            <a:schemeClr val="tx1">
                              <a:lumMod val="65000"/>
                              <a:lumOff val="35000"/>
                            </a:schemeClr>
                          </a:solidFill>
                          <a:latin typeface="Arial" charset="0"/>
                          <a:ea typeface="Arial" charset="0"/>
                          <a:cs typeface="Arial" charset="0"/>
                        </a:rPr>
                        <a:t> Total Cash</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From Investing &amp; Operating Activities</a:t>
                      </a:r>
                    </a:p>
                  </a:txBody>
                  <a:tcPr anchor="ctr"/>
                </a:tc>
                <a:extLst>
                  <a:ext uri="{0D108BD9-81ED-4DB2-BD59-A6C34878D82A}">
                    <a16:rowId xmlns:a16="http://schemas.microsoft.com/office/drawing/2014/main" val="10004"/>
                  </a:ext>
                </a:extLst>
              </a:tr>
              <a:tr h="736067">
                <a:tc>
                  <a:txBody>
                    <a:bodyPr/>
                    <a:lstStyle/>
                    <a:p>
                      <a:pPr algn="ctr"/>
                      <a:r>
                        <a:rPr lang="en-US" sz="1800" dirty="0">
                          <a:solidFill>
                            <a:schemeClr val="tx1">
                              <a:lumMod val="65000"/>
                              <a:lumOff val="35000"/>
                            </a:schemeClr>
                          </a:solidFill>
                          <a:latin typeface="Arial" charset="0"/>
                          <a:ea typeface="Arial" charset="0"/>
                          <a:cs typeface="Arial" charset="0"/>
                        </a:rPr>
                        <a:t>Constant Dividend</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latin typeface="Arial" charset="0"/>
                          <a:ea typeface="Arial" charset="0"/>
                          <a:cs typeface="Arial" charset="0"/>
                        </a:rPr>
                        <a:t>Yes</a:t>
                      </a:r>
                    </a:p>
                  </a:txBody>
                  <a:tcPr anchor="ctr"/>
                </a:tc>
                <a:extLst>
                  <a:ext uri="{0D108BD9-81ED-4DB2-BD59-A6C34878D82A}">
                    <a16:rowId xmlns:a16="http://schemas.microsoft.com/office/drawing/2014/main" val="10005"/>
                  </a:ext>
                </a:extLst>
              </a:tr>
              <a:tr h="956888">
                <a:tc>
                  <a:txBody>
                    <a:bodyPr/>
                    <a:lstStyle/>
                    <a:p>
                      <a:pPr algn="ctr"/>
                      <a:r>
                        <a:rPr lang="en-US" sz="1800" dirty="0">
                          <a:solidFill>
                            <a:schemeClr val="tx1">
                              <a:lumMod val="65000"/>
                              <a:lumOff val="35000"/>
                            </a:schemeClr>
                          </a:solidFill>
                          <a:latin typeface="Arial" charset="0"/>
                          <a:ea typeface="Arial" charset="0"/>
                          <a:cs typeface="Arial" charset="0"/>
                        </a:rPr>
                        <a:t>Dividend Growth</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latin typeface="Arial" charset="0"/>
                          <a:ea typeface="Arial" charset="0"/>
                          <a:cs typeface="Arial" charset="0"/>
                        </a:rPr>
                        <a:t>Historical &amp; Potential Dividend Growth</a:t>
                      </a:r>
                    </a:p>
                  </a:txBody>
                  <a:tcPr anchor="ctr"/>
                </a:tc>
                <a:extLst>
                  <a:ext uri="{0D108BD9-81ED-4DB2-BD59-A6C34878D82A}">
                    <a16:rowId xmlns:a16="http://schemas.microsoft.com/office/drawing/2014/main" val="10006"/>
                  </a:ext>
                </a:extLst>
              </a:tr>
            </a:tbl>
          </a:graphicData>
        </a:graphic>
      </p:graphicFrame>
      <p:graphicFrame>
        <p:nvGraphicFramePr>
          <p:cNvPr id="41" name="Table 6"/>
          <p:cNvGraphicFramePr>
            <a:graphicFrameLocks noGrp="1"/>
          </p:cNvGraphicFramePr>
          <p:nvPr>
            <p:extLst>
              <p:ext uri="{D42A27DB-BD31-4B8C-83A1-F6EECF244321}">
                <p14:modId xmlns:p14="http://schemas.microsoft.com/office/powerpoint/2010/main" val="1651972386"/>
              </p:ext>
            </p:extLst>
          </p:nvPr>
        </p:nvGraphicFramePr>
        <p:xfrm>
          <a:off x="6349375" y="1158414"/>
          <a:ext cx="5646309" cy="3260085"/>
        </p:xfrm>
        <a:graphic>
          <a:graphicData uri="http://schemas.openxmlformats.org/drawingml/2006/table">
            <a:tbl>
              <a:tblPr firstRow="1" bandRow="1">
                <a:tableStyleId>{72833802-FEF1-4C79-8D5D-14CF1EAF98D9}</a:tableStyleId>
              </a:tblPr>
              <a:tblGrid>
                <a:gridCol w="1891939">
                  <a:extLst>
                    <a:ext uri="{9D8B030D-6E8A-4147-A177-3AD203B41FA5}">
                      <a16:colId xmlns:a16="http://schemas.microsoft.com/office/drawing/2014/main" val="20000"/>
                    </a:ext>
                  </a:extLst>
                </a:gridCol>
                <a:gridCol w="3754370">
                  <a:extLst>
                    <a:ext uri="{9D8B030D-6E8A-4147-A177-3AD203B41FA5}">
                      <a16:colId xmlns:a16="http://schemas.microsoft.com/office/drawing/2014/main" val="20001"/>
                    </a:ext>
                  </a:extLst>
                </a:gridCol>
              </a:tblGrid>
              <a:tr h="654620">
                <a:tc gridSpan="2">
                  <a:txBody>
                    <a:bodyPr/>
                    <a:lstStyle/>
                    <a:p>
                      <a:pPr algn="ctr"/>
                      <a:r>
                        <a:rPr lang="en-US" sz="1800" dirty="0">
                          <a:latin typeface="Arial" charset="0"/>
                          <a:ea typeface="Arial" charset="0"/>
                          <a:cs typeface="Arial" charset="0"/>
                        </a:rPr>
                        <a:t>SELL CRITERIA</a:t>
                      </a:r>
                      <a:endParaRPr lang="en-US" sz="1800" dirty="0">
                        <a:solidFill>
                          <a:schemeClr val="bg1"/>
                        </a:solidFill>
                        <a:latin typeface="Arial" charset="0"/>
                        <a:ea typeface="Arial" charset="0"/>
                        <a:cs typeface="Arial" charset="0"/>
                      </a:endParaRPr>
                    </a:p>
                  </a:txBody>
                  <a:tcPr anchor="ctr">
                    <a:solidFill>
                      <a:srgbClr val="169B7C"/>
                    </a:solidFill>
                  </a:tcPr>
                </a:tc>
                <a:tc hMerge="1">
                  <a:txBody>
                    <a:bodyPr/>
                    <a:lstStyle/>
                    <a:p>
                      <a:endParaRPr lang="en-US" dirty="0"/>
                    </a:p>
                  </a:txBody>
                  <a:tcPr/>
                </a:tc>
                <a:extLst>
                  <a:ext uri="{0D108BD9-81ED-4DB2-BD59-A6C34878D82A}">
                    <a16:rowId xmlns:a16="http://schemas.microsoft.com/office/drawing/2014/main" val="10000"/>
                  </a:ext>
                </a:extLst>
              </a:tr>
              <a:tr h="901221">
                <a:tc>
                  <a:txBody>
                    <a:bodyPr/>
                    <a:lstStyle/>
                    <a:p>
                      <a:pPr algn="ctr"/>
                      <a:r>
                        <a:rPr lang="en-US" sz="1800" baseline="0" dirty="0">
                          <a:solidFill>
                            <a:schemeClr val="tx1">
                              <a:lumMod val="65000"/>
                              <a:lumOff val="35000"/>
                            </a:schemeClr>
                          </a:solidFill>
                          <a:latin typeface="Arial" charset="0"/>
                          <a:ea typeface="Arial" charset="0"/>
                          <a:cs typeface="Arial" charset="0"/>
                        </a:rPr>
                        <a:t>Dividends </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Dividends</a:t>
                      </a:r>
                      <a:r>
                        <a:rPr lang="en-US" sz="1800" baseline="0" dirty="0">
                          <a:solidFill>
                            <a:schemeClr val="tx1">
                              <a:lumMod val="65000"/>
                              <a:lumOff val="35000"/>
                            </a:schemeClr>
                          </a:solidFill>
                          <a:latin typeface="Arial" charset="0"/>
                          <a:ea typeface="Arial" charset="0"/>
                          <a:cs typeface="Arial" charset="0"/>
                        </a:rPr>
                        <a:t> Are Cut</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1"/>
                  </a:ext>
                </a:extLst>
              </a:tr>
              <a:tr h="874900">
                <a:tc>
                  <a:txBody>
                    <a:bodyPr/>
                    <a:lstStyle/>
                    <a:p>
                      <a:pPr algn="ctr"/>
                      <a:r>
                        <a:rPr lang="en-US" sz="1800" dirty="0">
                          <a:solidFill>
                            <a:schemeClr val="tx1">
                              <a:lumMod val="65000"/>
                              <a:lumOff val="35000"/>
                            </a:schemeClr>
                          </a:solidFill>
                          <a:latin typeface="Arial" charset="0"/>
                          <a:ea typeface="Arial" charset="0"/>
                          <a:cs typeface="Arial" charset="0"/>
                        </a:rPr>
                        <a:t>Free Cash Flow</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Diminishes</a:t>
                      </a:r>
                      <a:r>
                        <a:rPr lang="en-US" sz="1800" baseline="0" dirty="0">
                          <a:solidFill>
                            <a:schemeClr val="tx1">
                              <a:lumMod val="65000"/>
                              <a:lumOff val="35000"/>
                            </a:schemeClr>
                          </a:solidFill>
                          <a:latin typeface="Arial" charset="0"/>
                          <a:ea typeface="Arial" charset="0"/>
                          <a:cs typeface="Arial" charset="0"/>
                        </a:rPr>
                        <a:t> or is No Longer Positive</a:t>
                      </a:r>
                      <a:endParaRPr lang="en-US" sz="1800" dirty="0">
                        <a:solidFill>
                          <a:schemeClr val="tx1">
                            <a:lumMod val="65000"/>
                            <a:lumOff val="35000"/>
                          </a:schemeClr>
                        </a:solidFill>
                        <a:latin typeface="Arial" charset="0"/>
                        <a:ea typeface="Arial" charset="0"/>
                        <a:cs typeface="Arial" charset="0"/>
                      </a:endParaRPr>
                    </a:p>
                  </a:txBody>
                  <a:tcPr anchor="ctr"/>
                </a:tc>
                <a:extLst>
                  <a:ext uri="{0D108BD9-81ED-4DB2-BD59-A6C34878D82A}">
                    <a16:rowId xmlns:a16="http://schemas.microsoft.com/office/drawing/2014/main" val="10002"/>
                  </a:ext>
                </a:extLst>
              </a:tr>
              <a:tr h="829344">
                <a:tc>
                  <a:txBody>
                    <a:bodyPr/>
                    <a:lstStyle/>
                    <a:p>
                      <a:pPr algn="ctr"/>
                      <a:r>
                        <a:rPr lang="en-US" sz="1800" dirty="0">
                          <a:solidFill>
                            <a:schemeClr val="tx1">
                              <a:lumMod val="65000"/>
                              <a:lumOff val="35000"/>
                            </a:schemeClr>
                          </a:solidFill>
                          <a:latin typeface="Arial" charset="0"/>
                          <a:ea typeface="Arial" charset="0"/>
                          <a:cs typeface="Arial" charset="0"/>
                        </a:rPr>
                        <a:t>Alternative Investments</a:t>
                      </a:r>
                      <a:endParaRPr lang="en-US" sz="1800" b="1" dirty="0">
                        <a:solidFill>
                          <a:schemeClr val="tx1">
                            <a:lumMod val="65000"/>
                            <a:lumOff val="35000"/>
                          </a:schemeClr>
                        </a:solidFill>
                        <a:latin typeface="Arial" charset="0"/>
                        <a:ea typeface="Arial" charset="0"/>
                        <a:cs typeface="Arial" charset="0"/>
                      </a:endParaRPr>
                    </a:p>
                  </a:txBody>
                  <a:tcPr anchor="ctr"/>
                </a:tc>
                <a:tc>
                  <a:txBody>
                    <a:bodyPr/>
                    <a:lstStyle/>
                    <a:p>
                      <a:pPr algn="ctr"/>
                      <a:r>
                        <a:rPr lang="en-US" sz="1800" dirty="0">
                          <a:solidFill>
                            <a:schemeClr val="tx1">
                              <a:lumMod val="65000"/>
                              <a:lumOff val="35000"/>
                            </a:schemeClr>
                          </a:solidFill>
                          <a:latin typeface="Arial" charset="0"/>
                          <a:ea typeface="Arial" charset="0"/>
                          <a:cs typeface="Arial" charset="0"/>
                        </a:rPr>
                        <a:t>Superior Investment Alternatives are Identified</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79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10038325"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Dividend </a:t>
            </a: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Strategy Overview </a:t>
            </a:r>
            <a:r>
              <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rPr>
              <a:t>(continued)</a:t>
            </a:r>
          </a:p>
        </p:txBody>
      </p:sp>
      <p:sp>
        <p:nvSpPr>
          <p:cNvPr id="2" name="Rectangle 1"/>
          <p:cNvSpPr/>
          <p:nvPr/>
        </p:nvSpPr>
        <p:spPr>
          <a:xfrm>
            <a:off x="2571479" y="938672"/>
            <a:ext cx="2757999" cy="523220"/>
          </a:xfrm>
          <a:prstGeom prst="rect">
            <a:avLst/>
          </a:prstGeom>
        </p:spPr>
        <p:txBody>
          <a:bodyPr wrap="none">
            <a:spAutoFit/>
          </a:bodyPr>
          <a:lstStyle/>
          <a:p>
            <a:r>
              <a:rPr lang="en-US" sz="2800" b="1" dirty="0">
                <a:ln/>
                <a:solidFill>
                  <a:schemeClr val="accent4"/>
                </a:solidFill>
              </a:rPr>
              <a:t>Stop Loss Criteria</a:t>
            </a:r>
            <a:endParaRPr lang="en-US" sz="2800" dirty="0"/>
          </a:p>
        </p:txBody>
      </p:sp>
      <p:sp>
        <p:nvSpPr>
          <p:cNvPr id="30" name="Rectangle 29"/>
          <p:cNvSpPr/>
          <p:nvPr/>
        </p:nvSpPr>
        <p:spPr>
          <a:xfrm>
            <a:off x="7272728" y="991296"/>
            <a:ext cx="3393942" cy="523220"/>
          </a:xfrm>
          <a:prstGeom prst="rect">
            <a:avLst/>
          </a:prstGeom>
        </p:spPr>
        <p:txBody>
          <a:bodyPr wrap="none">
            <a:spAutoFit/>
          </a:bodyPr>
          <a:lstStyle/>
          <a:p>
            <a:r>
              <a:rPr lang="en-US" sz="2800" b="1" dirty="0">
                <a:ln/>
                <a:solidFill>
                  <a:schemeClr val="accent4"/>
                </a:solidFill>
              </a:rPr>
              <a:t>Additions to Portfolio</a:t>
            </a:r>
            <a:endParaRPr lang="en-US" sz="2800" dirty="0"/>
          </a:p>
        </p:txBody>
      </p:sp>
      <p:sp>
        <p:nvSpPr>
          <p:cNvPr id="38" name="TextBox 37"/>
          <p:cNvSpPr txBox="1"/>
          <p:nvPr/>
        </p:nvSpPr>
        <p:spPr>
          <a:xfrm>
            <a:off x="1708179" y="1483743"/>
            <a:ext cx="4518855" cy="384786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solidFill>
                  <a:schemeClr val="tx1">
                    <a:lumMod val="65000"/>
                    <a:lumOff val="35000"/>
                  </a:schemeClr>
                </a:solidFill>
                <a:latin typeface="Arial" charset="0"/>
                <a:ea typeface="Arial" charset="0"/>
                <a:cs typeface="Arial" charset="0"/>
              </a:rPr>
              <a:t>Stop Loss criterion was set at 20% below the purchase price base if all the buy criteria were met. The class had the ability to adjust the stop loss point for additional risk. There was also consideration given to crawling/trailing stops to allow for profits as the stock price increased. No stop loss criterion was met during the Summer 2017 trading period.</a:t>
            </a:r>
            <a:endParaRPr lang="en-US" sz="2400" dirty="0">
              <a:solidFill>
                <a:schemeClr val="tx1">
                  <a:lumMod val="65000"/>
                  <a:lumOff val="35000"/>
                </a:schemeClr>
              </a:solidFill>
              <a:latin typeface="Arial" charset="0"/>
              <a:ea typeface="Arial" charset="0"/>
              <a:cs typeface="Arial" charset="0"/>
            </a:endParaRPr>
          </a:p>
        </p:txBody>
      </p:sp>
      <p:sp>
        <p:nvSpPr>
          <p:cNvPr id="39" name="Content Placeholder 8"/>
          <p:cNvSpPr txBox="1">
            <a:spLocks/>
          </p:cNvSpPr>
          <p:nvPr/>
        </p:nvSpPr>
        <p:spPr>
          <a:xfrm>
            <a:off x="6946615" y="1483743"/>
            <a:ext cx="4046168"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nchor="ctr">
            <a:spAutoFit/>
          </a:bodyPr>
          <a:lstStyle>
            <a:defPPr>
              <a:defRPr lang="en-US"/>
            </a:defPPr>
            <a:lvl1pPr>
              <a:defRPr sz="2000">
                <a:solidFill>
                  <a:schemeClr val="tx1">
                    <a:lumMod val="65000"/>
                    <a:lumOff val="35000"/>
                  </a:schemeClr>
                </a:solidFill>
                <a:latin typeface="Arial" charset="0"/>
                <a:ea typeface="Arial" charset="0"/>
                <a:cs typeface="Arial"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200" indent="-457200">
              <a:buFont typeface="+mj-lt"/>
              <a:buAutoNum type="arabicPeriod"/>
            </a:pPr>
            <a:r>
              <a:rPr lang="en-US" dirty="0"/>
              <a:t>Blackstone Group (BX)</a:t>
            </a:r>
          </a:p>
          <a:p>
            <a:pPr marL="457200" indent="-457200">
              <a:buFont typeface="+mj-lt"/>
              <a:buAutoNum type="arabicPeriod"/>
            </a:pPr>
            <a:r>
              <a:rPr lang="en-US" dirty="0"/>
              <a:t>Exelon Corporation (EXC)</a:t>
            </a:r>
          </a:p>
          <a:p>
            <a:pPr marL="457200" indent="-457200">
              <a:buFont typeface="+mj-lt"/>
              <a:buAutoNum type="arabicPeriod"/>
            </a:pPr>
            <a:r>
              <a:rPr lang="en-US" dirty="0"/>
              <a:t>SL Green Realty Corp (SLG)</a:t>
            </a:r>
          </a:p>
        </p:txBody>
      </p:sp>
    </p:spTree>
    <p:extLst>
      <p:ext uri="{BB962C8B-B14F-4D97-AF65-F5344CB8AC3E}">
        <p14:creationId xmlns:p14="http://schemas.microsoft.com/office/powerpoint/2010/main" val="164483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856987" y="-10384"/>
            <a:ext cx="990848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Dividend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844132" y="635687"/>
            <a:ext cx="4141968" cy="523220"/>
          </a:xfrm>
          <a:prstGeom prst="rect">
            <a:avLst/>
          </a:prstGeom>
        </p:spPr>
        <p:txBody>
          <a:bodyPr wrap="none">
            <a:spAutoFit/>
          </a:bodyPr>
          <a:lstStyle/>
          <a:p>
            <a:r>
              <a:rPr lang="en-US" sz="2800" b="1">
                <a:ln/>
                <a:solidFill>
                  <a:schemeClr val="accent4"/>
                </a:solidFill>
              </a:rPr>
              <a:t>The Blackstone Group (BX)</a:t>
            </a:r>
            <a:endParaRPr lang="en-US" sz="2800" b="1" dirty="0">
              <a:ln/>
              <a:solidFill>
                <a:schemeClr val="accent4"/>
              </a:solidFill>
            </a:endParaRPr>
          </a:p>
        </p:txBody>
      </p:sp>
      <p:sp>
        <p:nvSpPr>
          <p:cNvPr id="40" name="TextBox 33"/>
          <p:cNvSpPr txBox="1"/>
          <p:nvPr/>
        </p:nvSpPr>
        <p:spPr>
          <a:xfrm>
            <a:off x="1696691" y="2123425"/>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05-25-2017)</a:t>
            </a:r>
          </a:p>
          <a:p>
            <a:pPr algn="ctr"/>
            <a:r>
              <a:rPr lang="en-US" sz="1600" b="1" u="sng" dirty="0">
                <a:solidFill>
                  <a:schemeClr val="bg1"/>
                </a:solidFill>
                <a:latin typeface="Arial" charset="0"/>
                <a:ea typeface="Arial" charset="0"/>
                <a:cs typeface="Arial" charset="0"/>
              </a:rPr>
              <a:t>470 Shares | $15,284.43</a:t>
            </a:r>
          </a:p>
        </p:txBody>
      </p:sp>
      <p:sp>
        <p:nvSpPr>
          <p:cNvPr id="41" name="Rounded Rectangle 40"/>
          <p:cNvSpPr/>
          <p:nvPr/>
        </p:nvSpPr>
        <p:spPr>
          <a:xfrm>
            <a:off x="1142502" y="2758712"/>
            <a:ext cx="5338284" cy="3439239"/>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The Blackstone Group was founded  in 1985 by Stephen A. </a:t>
            </a:r>
            <a:r>
              <a:rPr lang="en-US" sz="1400" dirty="0" err="1">
                <a:solidFill>
                  <a:schemeClr val="tx1">
                    <a:lumMod val="65000"/>
                    <a:lumOff val="35000"/>
                  </a:schemeClr>
                </a:solidFill>
                <a:latin typeface="Arial" charset="0"/>
                <a:ea typeface="Arial" charset="0"/>
                <a:cs typeface="Arial" charset="0"/>
                <a:sym typeface="Times New Roman"/>
              </a:rPr>
              <a:t>Schwarzman</a:t>
            </a:r>
            <a:r>
              <a:rPr lang="en-US" sz="1400" dirty="0">
                <a:solidFill>
                  <a:schemeClr val="tx1">
                    <a:lumMod val="65000"/>
                    <a:lumOff val="35000"/>
                  </a:schemeClr>
                </a:solidFill>
                <a:latin typeface="Arial" charset="0"/>
                <a:ea typeface="Arial" charset="0"/>
                <a:cs typeface="Arial" charset="0"/>
                <a:sym typeface="Times New Roman"/>
              </a:rPr>
              <a:t> Chairman and Chief Executive Officer, and Peter G. Peterson, with a balance sheet of $400,000. It became the largest independent alternative asset management in 1993 and completed first IPO listing on NYSE in 2007. The Blackstone Group  is one of the largest institutional owners of single-family homes.</a:t>
            </a:r>
          </a:p>
          <a:p>
            <a:pPr lvl="0" indent="-69850">
              <a:buClr>
                <a:schemeClr val="dk1"/>
              </a:buClr>
              <a:buSzPct val="68750"/>
            </a:pPr>
            <a:endParaRPr lang="en-US" sz="14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Recently BX  made a  $100 billion infrastructure investment anchored by Saudi Arabia’s Public Investment Fund. In April of 2017, BX increased their dividend and on March 2, 2017 the firm received a 13 awards including Firm of the year (Global), Deal of the year (Global), Firm of the Year (North America, Europe, Germany, and Australia). </a:t>
            </a:r>
          </a:p>
        </p:txBody>
      </p:sp>
      <p:graphicFrame>
        <p:nvGraphicFramePr>
          <p:cNvPr id="42" name="Diagram 41"/>
          <p:cNvGraphicFramePr/>
          <p:nvPr>
            <p:extLst>
              <p:ext uri="{D42A27DB-BD31-4B8C-83A1-F6EECF244321}">
                <p14:modId xmlns:p14="http://schemas.microsoft.com/office/powerpoint/2010/main" val="268549899"/>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stretch>
            <a:fillRect/>
          </a:stretch>
        </p:blipFill>
        <p:spPr>
          <a:xfrm>
            <a:off x="2465890" y="1158907"/>
            <a:ext cx="2357511" cy="879513"/>
          </a:xfrm>
          <a:prstGeom prst="rect">
            <a:avLst/>
          </a:prstGeom>
        </p:spPr>
      </p:pic>
    </p:spTree>
    <p:extLst>
      <p:ext uri="{BB962C8B-B14F-4D97-AF65-F5344CB8AC3E}">
        <p14:creationId xmlns:p14="http://schemas.microsoft.com/office/powerpoint/2010/main" val="1111806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856987" y="-10384"/>
            <a:ext cx="990848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Dividend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862616" y="686123"/>
            <a:ext cx="3898055" cy="523220"/>
          </a:xfrm>
          <a:prstGeom prst="rect">
            <a:avLst/>
          </a:prstGeom>
        </p:spPr>
        <p:txBody>
          <a:bodyPr wrap="none">
            <a:spAutoFit/>
          </a:bodyPr>
          <a:lstStyle/>
          <a:p>
            <a:r>
              <a:rPr lang="en-US" sz="2800" b="1">
                <a:ln/>
                <a:solidFill>
                  <a:schemeClr val="accent4"/>
                </a:solidFill>
              </a:rPr>
              <a:t>Exelon Corporation (EXC)</a:t>
            </a:r>
            <a:endParaRPr lang="en-US" sz="2800" b="1" dirty="0">
              <a:ln/>
              <a:solidFill>
                <a:schemeClr val="accent4"/>
              </a:solidFill>
            </a:endParaRPr>
          </a:p>
        </p:txBody>
      </p:sp>
      <p:sp>
        <p:nvSpPr>
          <p:cNvPr id="40" name="TextBox 33"/>
          <p:cNvSpPr txBox="1"/>
          <p:nvPr/>
        </p:nvSpPr>
        <p:spPr>
          <a:xfrm>
            <a:off x="1696691" y="2123425"/>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06-09-2017)</a:t>
            </a:r>
          </a:p>
          <a:p>
            <a:pPr algn="ctr"/>
            <a:r>
              <a:rPr lang="en-US" sz="1600" b="1" u="sng" dirty="0">
                <a:solidFill>
                  <a:schemeClr val="bg1"/>
                </a:solidFill>
                <a:latin typeface="Arial" charset="0"/>
                <a:ea typeface="Arial" charset="0"/>
                <a:cs typeface="Arial" charset="0"/>
              </a:rPr>
              <a:t>385 Shares | $14,325.85</a:t>
            </a:r>
          </a:p>
        </p:txBody>
      </p:sp>
      <p:sp>
        <p:nvSpPr>
          <p:cNvPr id="41" name="Rounded Rectangle 40"/>
          <p:cNvSpPr/>
          <p:nvPr/>
        </p:nvSpPr>
        <p:spPr>
          <a:xfrm>
            <a:off x="1142502" y="2843640"/>
            <a:ext cx="5338284" cy="3166824"/>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200" dirty="0">
                <a:solidFill>
                  <a:schemeClr val="tx1">
                    <a:lumMod val="65000"/>
                    <a:lumOff val="35000"/>
                  </a:schemeClr>
                </a:solidFill>
                <a:latin typeface="Arial" charset="0"/>
                <a:ea typeface="Arial" charset="0"/>
                <a:cs typeface="Arial" charset="0"/>
                <a:sym typeface="Times New Roman"/>
              </a:rPr>
              <a:t>Exelon's family of companies represents every stage of the energy value chain. Exelon’s six utilities deliver electricity and natural gas to approximately 10 million customers in Delaware, the District of Columbia, Illinois, Maryland, New Jersey and Pennsylvania through their Atlantic City Electric, BGE, </a:t>
            </a:r>
            <a:r>
              <a:rPr lang="en-US" sz="1200" dirty="0" err="1">
                <a:solidFill>
                  <a:schemeClr val="tx1">
                    <a:lumMod val="65000"/>
                    <a:lumOff val="35000"/>
                  </a:schemeClr>
                </a:solidFill>
                <a:latin typeface="Arial" charset="0"/>
                <a:ea typeface="Arial" charset="0"/>
                <a:cs typeface="Arial" charset="0"/>
                <a:sym typeface="Times New Roman"/>
              </a:rPr>
              <a:t>ComEd</a:t>
            </a:r>
            <a:r>
              <a:rPr lang="en-US" sz="1200" dirty="0">
                <a:solidFill>
                  <a:schemeClr val="tx1">
                    <a:lumMod val="65000"/>
                    <a:lumOff val="35000"/>
                  </a:schemeClr>
                </a:solidFill>
                <a:latin typeface="Arial" charset="0"/>
                <a:ea typeface="Arial" charset="0"/>
                <a:cs typeface="Arial" charset="0"/>
                <a:sym typeface="Times New Roman"/>
              </a:rPr>
              <a:t>, Delmarva Power, PECO and Pepco subsidiaries. Exelon Generation is one of the largest competitive U.S. power generators and has approximately 32,700 megawatts of nuclear, gas, wind, solar and hydroelectric generating capacity comprising one of the nation's cleanest, lowest-cost power generation fleets. Constellation provides energy products and services to approximately 2 million residential, public sector and business customers, including more than two-thirds of the Fortune 100.  Exelon does business in 48 states, D.C., and Canada and had 2016 revenues of $31.4 billion. They employ approximately 34,000 people nationwide.</a:t>
            </a:r>
          </a:p>
        </p:txBody>
      </p:sp>
      <p:graphicFrame>
        <p:nvGraphicFramePr>
          <p:cNvPr id="42" name="Diagram 41"/>
          <p:cNvGraphicFramePr/>
          <p:nvPr>
            <p:extLst>
              <p:ext uri="{D42A27DB-BD31-4B8C-83A1-F6EECF244321}">
                <p14:modId xmlns:p14="http://schemas.microsoft.com/office/powerpoint/2010/main" val="1321885135"/>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 descr="Image result for Exel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57216" y="1334496"/>
            <a:ext cx="2968350" cy="6411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9234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2382383"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Process</a:t>
            </a:r>
          </a:p>
        </p:txBody>
      </p:sp>
      <p:sp>
        <p:nvSpPr>
          <p:cNvPr id="30" name="Text Placeholder 2"/>
          <p:cNvSpPr txBox="1">
            <a:spLocks/>
          </p:cNvSpPr>
          <p:nvPr/>
        </p:nvSpPr>
        <p:spPr>
          <a:xfrm>
            <a:off x="1482490" y="917061"/>
            <a:ext cx="10097793" cy="1904011"/>
          </a:xfrm>
          <a:prstGeom prst="roundRect">
            <a:avLst/>
          </a:prstGeom>
        </p:spPr>
        <p:style>
          <a:lnRef idx="2">
            <a:schemeClr val="accent3"/>
          </a:lnRef>
          <a:fillRef idx="1">
            <a:schemeClr val="lt1"/>
          </a:fillRef>
          <a:effectRef idx="0">
            <a:schemeClr val="accent3"/>
          </a:effectRef>
          <a:fontRef idx="minor">
            <a:schemeClr val="dk1"/>
          </a:fontRef>
        </p:style>
        <p:txBody>
          <a:bodyPr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lvl="0">
              <a:lnSpc>
                <a:spcPct val="120000"/>
              </a:lnSpc>
              <a:spcBef>
                <a:spcPts val="0"/>
              </a:spcBef>
              <a:buNone/>
            </a:pPr>
            <a:r>
              <a:rPr lang="en-US" dirty="0">
                <a:solidFill>
                  <a:schemeClr val="tx1">
                    <a:lumMod val="65000"/>
                    <a:lumOff val="35000"/>
                  </a:schemeClr>
                </a:solidFill>
                <a:latin typeface="Arial" panose="020B0604020202020204" pitchFamily="34" charset="0"/>
                <a:cs typeface="Arial" panose="020B0604020202020204" pitchFamily="34" charset="0"/>
              </a:rPr>
              <a:t>   The class was divided into four groups, with each group responsible for presenting three separate investments to the rest of the class for consideration.  Those recommendations that passed with a majority vote were purchased for the portfolio.  Additionally, each group was assigned three S&amp;P 500 sectors to follow during the course of the semester and was responsible for monitoring the portfolio’s investments in those sectors.</a:t>
            </a:r>
          </a:p>
        </p:txBody>
      </p:sp>
      <p:graphicFrame>
        <p:nvGraphicFramePr>
          <p:cNvPr id="2" name="Diagram 1"/>
          <p:cNvGraphicFramePr/>
          <p:nvPr>
            <p:extLst>
              <p:ext uri="{D42A27DB-BD31-4B8C-83A1-F6EECF244321}">
                <p14:modId xmlns:p14="http://schemas.microsoft.com/office/powerpoint/2010/main" val="1726956429"/>
              </p:ext>
            </p:extLst>
          </p:nvPr>
        </p:nvGraphicFramePr>
        <p:xfrm>
          <a:off x="1067090" y="2904345"/>
          <a:ext cx="10928594" cy="317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110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856987" y="-10384"/>
            <a:ext cx="990848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Dividend Strategy Position Changes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2" name="Rectangle 1"/>
          <p:cNvSpPr/>
          <p:nvPr/>
        </p:nvSpPr>
        <p:spPr>
          <a:xfrm>
            <a:off x="1694537" y="666264"/>
            <a:ext cx="4250138" cy="523220"/>
          </a:xfrm>
          <a:prstGeom prst="rect">
            <a:avLst/>
          </a:prstGeom>
        </p:spPr>
        <p:txBody>
          <a:bodyPr wrap="none">
            <a:spAutoFit/>
          </a:bodyPr>
          <a:lstStyle/>
          <a:p>
            <a:r>
              <a:rPr lang="en-US" sz="2800" b="1" dirty="0">
                <a:ln/>
                <a:solidFill>
                  <a:schemeClr val="accent4"/>
                </a:solidFill>
              </a:rPr>
              <a:t>SL Green </a:t>
            </a:r>
            <a:r>
              <a:rPr lang="en-US" sz="2800" b="1">
                <a:ln/>
                <a:solidFill>
                  <a:schemeClr val="accent4"/>
                </a:solidFill>
              </a:rPr>
              <a:t>Realty Corp </a:t>
            </a:r>
            <a:r>
              <a:rPr lang="en-US" sz="2800" b="1" dirty="0">
                <a:ln/>
                <a:solidFill>
                  <a:schemeClr val="accent4"/>
                </a:solidFill>
              </a:rPr>
              <a:t>(</a:t>
            </a:r>
            <a:r>
              <a:rPr lang="en-US" sz="2800" b="1">
                <a:ln/>
                <a:solidFill>
                  <a:schemeClr val="accent4"/>
                </a:solidFill>
              </a:rPr>
              <a:t>SLG)</a:t>
            </a:r>
            <a:endParaRPr lang="en-US" sz="2800" b="1" dirty="0">
              <a:ln/>
              <a:solidFill>
                <a:schemeClr val="accent4"/>
              </a:solidFill>
            </a:endParaRPr>
          </a:p>
        </p:txBody>
      </p:sp>
      <p:sp>
        <p:nvSpPr>
          <p:cNvPr id="40" name="TextBox 33"/>
          <p:cNvSpPr txBox="1"/>
          <p:nvPr/>
        </p:nvSpPr>
        <p:spPr>
          <a:xfrm>
            <a:off x="1696691" y="2123425"/>
            <a:ext cx="4089400" cy="584775"/>
          </a:xfrm>
          <a:prstGeom prst="rect">
            <a:avLst/>
          </a:prstGeom>
          <a:solidFill>
            <a:srgbClr val="169B7C"/>
          </a:solidFill>
          <a:ln w="12700">
            <a:noFill/>
          </a:ln>
          <a:effectLst>
            <a:outerShdw blurRad="50800" dist="38100" dir="2700000" algn="tl" rotWithShape="0">
              <a:prstClr val="black">
                <a:alpha val="40000"/>
              </a:prstClr>
            </a:outerShdw>
          </a:effectLst>
        </p:spPr>
        <p:txBody>
          <a:bodyPr wrap="square" rtlCol="0">
            <a:spAutoFit/>
          </a:bodyPr>
          <a:lstStyle/>
          <a:p>
            <a:pPr algn="ctr"/>
            <a:r>
              <a:rPr lang="en-US" sz="1600" b="1" u="sng" dirty="0">
                <a:solidFill>
                  <a:schemeClr val="bg1"/>
                </a:solidFill>
                <a:latin typeface="Arial" charset="0"/>
                <a:ea typeface="Arial" charset="0"/>
                <a:cs typeface="Arial" charset="0"/>
              </a:rPr>
              <a:t>Position (Date Purchased: 6-20-2017)</a:t>
            </a:r>
          </a:p>
          <a:p>
            <a:pPr algn="ctr"/>
            <a:r>
              <a:rPr lang="en-US" sz="1600" b="1" u="sng" dirty="0">
                <a:solidFill>
                  <a:schemeClr val="bg1"/>
                </a:solidFill>
                <a:latin typeface="Arial" charset="0"/>
                <a:ea typeface="Arial" charset="0"/>
                <a:cs typeface="Arial" charset="0"/>
              </a:rPr>
              <a:t>100 Shares | $10,494.52</a:t>
            </a:r>
          </a:p>
        </p:txBody>
      </p:sp>
      <p:sp>
        <p:nvSpPr>
          <p:cNvPr id="41" name="Rounded Rectangle 40"/>
          <p:cNvSpPr/>
          <p:nvPr/>
        </p:nvSpPr>
        <p:spPr>
          <a:xfrm>
            <a:off x="1142502" y="2945795"/>
            <a:ext cx="5338284" cy="2962513"/>
          </a:xfrm>
          <a:prstGeom prst="roundRect">
            <a:avLst/>
          </a:prstGeom>
          <a:ln/>
        </p:spPr>
        <p:style>
          <a:lnRef idx="2">
            <a:schemeClr val="accent2"/>
          </a:lnRef>
          <a:fillRef idx="1">
            <a:schemeClr val="lt1"/>
          </a:fillRef>
          <a:effectRef idx="0">
            <a:schemeClr val="accent2"/>
          </a:effectRef>
          <a:fontRef idx="minor">
            <a:schemeClr val="dk1"/>
          </a:fontRef>
        </p:style>
        <p:txBody>
          <a:bodyPr wrap="square" anchor="ctr">
            <a:spAutoFit/>
          </a:bodyPr>
          <a:lstStyle/>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SL Green Realty Corp. was Founded in 1980 by Stephen L. Green. Since its 1997 IPO SLG  has experienced remarkable growth. When the firm went public, the portfolio consisted of six properties totaling 1.2 million </a:t>
            </a:r>
            <a:r>
              <a:rPr lang="en-US" sz="1400" dirty="0" err="1">
                <a:solidFill>
                  <a:schemeClr val="tx1">
                    <a:lumMod val="65000"/>
                    <a:lumOff val="35000"/>
                  </a:schemeClr>
                </a:solidFill>
                <a:latin typeface="Arial" charset="0"/>
                <a:ea typeface="Arial" charset="0"/>
                <a:cs typeface="Arial" charset="0"/>
                <a:sym typeface="Times New Roman"/>
              </a:rPr>
              <a:t>sq</a:t>
            </a:r>
            <a:r>
              <a:rPr lang="en-US" sz="1400" dirty="0">
                <a:solidFill>
                  <a:schemeClr val="tx1">
                    <a:lumMod val="65000"/>
                    <a:lumOff val="35000"/>
                  </a:schemeClr>
                </a:solidFill>
                <a:latin typeface="Arial" charset="0"/>
                <a:ea typeface="Arial" charset="0"/>
                <a:cs typeface="Arial" charset="0"/>
                <a:sym typeface="Times New Roman"/>
              </a:rPr>
              <a:t>-ft.  Today, SL Green is an S&amp;P 500 company and New York City's largest office landlord, with an equity market capitalization of approximately $11 billion, </a:t>
            </a:r>
          </a:p>
          <a:p>
            <a:pPr lvl="0" indent="-69850">
              <a:buClr>
                <a:schemeClr val="dk1"/>
              </a:buClr>
              <a:buSzPct val="68750"/>
            </a:pPr>
            <a:endParaRPr lang="en-US" sz="1400" dirty="0">
              <a:solidFill>
                <a:schemeClr val="tx1">
                  <a:lumMod val="65000"/>
                  <a:lumOff val="35000"/>
                </a:schemeClr>
              </a:solidFill>
              <a:latin typeface="Arial" charset="0"/>
              <a:ea typeface="Arial" charset="0"/>
              <a:cs typeface="Arial" charset="0"/>
              <a:sym typeface="Times New Roman"/>
            </a:endParaRPr>
          </a:p>
          <a:p>
            <a:pPr lvl="0" indent="-69850">
              <a:buClr>
                <a:schemeClr val="dk1"/>
              </a:buClr>
              <a:buSzPct val="68750"/>
            </a:pPr>
            <a:r>
              <a:rPr lang="en-US" sz="1400" dirty="0">
                <a:solidFill>
                  <a:schemeClr val="tx1">
                    <a:lumMod val="65000"/>
                    <a:lumOff val="35000"/>
                  </a:schemeClr>
                </a:solidFill>
                <a:latin typeface="Arial" charset="0"/>
                <a:ea typeface="Arial" charset="0"/>
                <a:cs typeface="Arial" charset="0"/>
                <a:sym typeface="Times New Roman"/>
              </a:rPr>
              <a:t>SLG focuses on High end Class A office property's in Manhattan and the greater New York City area. SLG also has high end retail tenants, a segment that is thriving despite the pressures on many other brick and mortar retailers.</a:t>
            </a:r>
          </a:p>
        </p:txBody>
      </p:sp>
      <p:graphicFrame>
        <p:nvGraphicFramePr>
          <p:cNvPr id="42" name="Diagram 41"/>
          <p:cNvGraphicFramePr/>
          <p:nvPr>
            <p:extLst>
              <p:ext uri="{D42A27DB-BD31-4B8C-83A1-F6EECF244321}">
                <p14:modId xmlns:p14="http://schemas.microsoft.com/office/powerpoint/2010/main" val="881865366"/>
              </p:ext>
            </p:extLst>
          </p:nvPr>
        </p:nvGraphicFramePr>
        <p:xfrm>
          <a:off x="6377187" y="881788"/>
          <a:ext cx="5463518" cy="521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image4.png"/>
          <p:cNvPicPr>
            <a:picLocks noChangeAspect="1"/>
          </p:cNvPicPr>
          <p:nvPr/>
        </p:nvPicPr>
        <p:blipFill>
          <a:blip r:embed="rId9">
            <a:extLst/>
          </a:blip>
          <a:stretch>
            <a:fillRect/>
          </a:stretch>
        </p:blipFill>
        <p:spPr>
          <a:xfrm>
            <a:off x="2665278" y="1184541"/>
            <a:ext cx="2303635" cy="869740"/>
          </a:xfrm>
          <a:prstGeom prst="rect">
            <a:avLst/>
          </a:prstGeom>
          <a:ln w="12700">
            <a:miter lim="400000"/>
          </a:ln>
        </p:spPr>
      </p:pic>
    </p:spTree>
    <p:extLst>
      <p:ext uri="{BB962C8B-B14F-4D97-AF65-F5344CB8AC3E}">
        <p14:creationId xmlns:p14="http://schemas.microsoft.com/office/powerpoint/2010/main" val="462265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950"/>
            <a:ext cx="5307800"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Strategy Allocation</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extLst>
              <p:ext uri="{D42A27DB-BD31-4B8C-83A1-F6EECF244321}">
                <p14:modId xmlns:p14="http://schemas.microsoft.com/office/powerpoint/2010/main" val="493966812"/>
              </p:ext>
            </p:extLst>
          </p:nvPr>
        </p:nvGraphicFramePr>
        <p:xfrm>
          <a:off x="1067090" y="1200428"/>
          <a:ext cx="7168729" cy="4391429"/>
        </p:xfrm>
        <a:graphic>
          <a:graphicData uri="http://schemas.openxmlformats.org/drawingml/2006/table">
            <a:tbl>
              <a:tblPr>
                <a:tableStyleId>{5DA37D80-6434-44D0-A028-1B22A696006F}</a:tableStyleId>
              </a:tblPr>
              <a:tblGrid>
                <a:gridCol w="1992302">
                  <a:extLst>
                    <a:ext uri="{9D8B030D-6E8A-4147-A177-3AD203B41FA5}">
                      <a16:colId xmlns:a16="http://schemas.microsoft.com/office/drawing/2014/main" val="20000"/>
                    </a:ext>
                  </a:extLst>
                </a:gridCol>
                <a:gridCol w="1334131">
                  <a:extLst>
                    <a:ext uri="{9D8B030D-6E8A-4147-A177-3AD203B41FA5}">
                      <a16:colId xmlns:a16="http://schemas.microsoft.com/office/drawing/2014/main" val="20001"/>
                    </a:ext>
                  </a:extLst>
                </a:gridCol>
                <a:gridCol w="1618745">
                  <a:extLst>
                    <a:ext uri="{9D8B030D-6E8A-4147-A177-3AD203B41FA5}">
                      <a16:colId xmlns:a16="http://schemas.microsoft.com/office/drawing/2014/main" val="20002"/>
                    </a:ext>
                  </a:extLst>
                </a:gridCol>
                <a:gridCol w="2223551">
                  <a:extLst>
                    <a:ext uri="{9D8B030D-6E8A-4147-A177-3AD203B41FA5}">
                      <a16:colId xmlns:a16="http://schemas.microsoft.com/office/drawing/2014/main" val="20003"/>
                    </a:ext>
                  </a:extLst>
                </a:gridCol>
              </a:tblGrid>
              <a:tr h="291798">
                <a:tc>
                  <a:txBody>
                    <a:bodyPr/>
                    <a:lstStyle/>
                    <a:p>
                      <a:pPr algn="ctr" fontAlgn="b"/>
                      <a:r>
                        <a:rPr lang="en-US" sz="1600" b="1" u="none" strike="noStrike" dirty="0">
                          <a:solidFill>
                            <a:schemeClr val="bg1"/>
                          </a:solidFill>
                          <a:effectLst/>
                          <a:latin typeface="Arial" charset="0"/>
                          <a:ea typeface="Arial" charset="0"/>
                          <a:cs typeface="Arial" charset="0"/>
                        </a:rPr>
                        <a:t>Strategy</a:t>
                      </a:r>
                      <a:endParaRPr lang="en-US" sz="1600" b="1" i="0" u="none" strike="noStrike" dirty="0">
                        <a:solidFill>
                          <a:schemeClr val="bg1"/>
                        </a:solidFill>
                        <a:effectLst/>
                        <a:latin typeface="Arial" charset="0"/>
                        <a:ea typeface="Arial" charset="0"/>
                        <a:cs typeface="Arial" charset="0"/>
                      </a:endParaRPr>
                    </a:p>
                  </a:txBody>
                  <a:tcPr marL="0" marR="0" marT="0" marB="0" anchor="ctr">
                    <a:solidFill>
                      <a:srgbClr val="169B7C"/>
                    </a:solidFill>
                  </a:tcPr>
                </a:tc>
                <a:tc>
                  <a:txBody>
                    <a:bodyPr/>
                    <a:lstStyle/>
                    <a:p>
                      <a:pPr algn="ctr" fontAlgn="b"/>
                      <a:r>
                        <a:rPr lang="en-US" sz="1600" b="1" u="none" strike="noStrike" dirty="0">
                          <a:solidFill>
                            <a:schemeClr val="bg1"/>
                          </a:solidFill>
                          <a:effectLst/>
                          <a:latin typeface="Arial" charset="0"/>
                          <a:ea typeface="Arial" charset="0"/>
                          <a:cs typeface="Arial" charset="0"/>
                        </a:rPr>
                        <a:t>Market Value</a:t>
                      </a:r>
                      <a:endParaRPr lang="en-US" sz="1600" b="1" i="0" u="none" strike="noStrike" dirty="0">
                        <a:solidFill>
                          <a:schemeClr val="bg1"/>
                        </a:solidFill>
                        <a:effectLst/>
                        <a:latin typeface="Arial" charset="0"/>
                        <a:ea typeface="Arial" charset="0"/>
                        <a:cs typeface="Arial" charset="0"/>
                      </a:endParaRPr>
                    </a:p>
                  </a:txBody>
                  <a:tcPr marL="0" marR="0" marT="0" marB="0" anchor="ctr">
                    <a:solidFill>
                      <a:srgbClr val="169B7C"/>
                    </a:solidFill>
                  </a:tcPr>
                </a:tc>
                <a:tc>
                  <a:txBody>
                    <a:bodyPr/>
                    <a:lstStyle/>
                    <a:p>
                      <a:pPr algn="ctr" fontAlgn="b"/>
                      <a:r>
                        <a:rPr lang="en-US" sz="1600" b="1" u="none" strike="noStrike" dirty="0">
                          <a:solidFill>
                            <a:schemeClr val="bg1"/>
                          </a:solidFill>
                          <a:effectLst/>
                          <a:latin typeface="Arial" charset="0"/>
                          <a:ea typeface="Arial" charset="0"/>
                          <a:cs typeface="Arial" charset="0"/>
                        </a:rPr>
                        <a:t>% of Portfolio</a:t>
                      </a:r>
                      <a:endParaRPr lang="en-US" sz="1600" b="1" i="0" u="none" strike="noStrike" dirty="0">
                        <a:solidFill>
                          <a:schemeClr val="bg1"/>
                        </a:solidFill>
                        <a:effectLst/>
                        <a:latin typeface="Arial" charset="0"/>
                        <a:ea typeface="Arial" charset="0"/>
                        <a:cs typeface="Arial" charset="0"/>
                      </a:endParaRPr>
                    </a:p>
                  </a:txBody>
                  <a:tcPr marL="0" marR="0" marT="0" marB="0" anchor="ctr">
                    <a:solidFill>
                      <a:srgbClr val="169B7C"/>
                    </a:solidFill>
                  </a:tcPr>
                </a:tc>
                <a:tc>
                  <a:txBody>
                    <a:bodyPr/>
                    <a:lstStyle/>
                    <a:p>
                      <a:pPr algn="ctr" fontAlgn="b"/>
                      <a:r>
                        <a:rPr lang="en-US" sz="1600" b="1" u="none" strike="noStrike" dirty="0">
                          <a:solidFill>
                            <a:schemeClr val="bg1"/>
                          </a:solidFill>
                          <a:effectLst/>
                          <a:latin typeface="Arial" charset="0"/>
                          <a:ea typeface="Arial" charset="0"/>
                          <a:cs typeface="Arial" charset="0"/>
                        </a:rPr>
                        <a:t>Sector</a:t>
                      </a:r>
                      <a:endParaRPr lang="en-US" sz="1600" b="1" i="0" u="none" strike="noStrike" dirty="0">
                        <a:solidFill>
                          <a:schemeClr val="bg1"/>
                        </a:solidFill>
                        <a:effectLst/>
                        <a:latin typeface="Arial" charset="0"/>
                        <a:ea typeface="Arial" charset="0"/>
                        <a:cs typeface="Arial" charset="0"/>
                      </a:endParaRPr>
                    </a:p>
                  </a:txBody>
                  <a:tcPr marL="0" marR="0" marT="0" marB="0" anchor="ctr">
                    <a:solidFill>
                      <a:srgbClr val="169B7C"/>
                    </a:solidFill>
                  </a:tcPr>
                </a:tc>
                <a:extLst>
                  <a:ext uri="{0D108BD9-81ED-4DB2-BD59-A6C34878D82A}">
                    <a16:rowId xmlns:a16="http://schemas.microsoft.com/office/drawing/2014/main" val="10000"/>
                  </a:ext>
                </a:extLst>
              </a:tr>
              <a:tr h="291798">
                <a:tc>
                  <a:txBody>
                    <a:bodyPr/>
                    <a:lstStyle/>
                    <a:p>
                      <a:pPr algn="ctr" fontAlgn="b"/>
                      <a:r>
                        <a:rPr lang="en-US" sz="1400" u="none" strike="noStrike" dirty="0">
                          <a:solidFill>
                            <a:schemeClr val="bg1"/>
                          </a:solidFill>
                          <a:effectLst/>
                          <a:latin typeface="Arial" charset="0"/>
                          <a:ea typeface="Arial" charset="0"/>
                          <a:cs typeface="Arial" charset="0"/>
                        </a:rPr>
                        <a:t>Growth</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tx2"/>
                    </a:solidFill>
                  </a:tcPr>
                </a:tc>
                <a:tc>
                  <a:txBody>
                    <a:bodyPr/>
                    <a:lstStyle/>
                    <a:p>
                      <a:pPr algn="ctr" fontAlgn="b"/>
                      <a:r>
                        <a:rPr lang="en-US" sz="1400" u="none" strike="noStrike" dirty="0">
                          <a:solidFill>
                            <a:schemeClr val="bg1"/>
                          </a:solidFill>
                          <a:effectLst/>
                          <a:latin typeface="Arial" charset="0"/>
                          <a:ea typeface="Arial" charset="0"/>
                          <a:cs typeface="Arial" charset="0"/>
                        </a:rPr>
                        <a:t>$119,574.38</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tx2"/>
                    </a:solidFill>
                  </a:tcPr>
                </a:tc>
                <a:tc>
                  <a:txBody>
                    <a:bodyPr/>
                    <a:lstStyle/>
                    <a:p>
                      <a:pPr algn="ctr" fontAlgn="b"/>
                      <a:r>
                        <a:rPr lang="en-US" sz="1400" u="none" strike="noStrike" dirty="0">
                          <a:solidFill>
                            <a:schemeClr val="bg1"/>
                          </a:solidFill>
                          <a:effectLst/>
                          <a:latin typeface="Arial" charset="0"/>
                          <a:ea typeface="Arial" charset="0"/>
                          <a:cs typeface="Arial" charset="0"/>
                        </a:rPr>
                        <a:t>20.74%</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tx2"/>
                    </a:solidFill>
                  </a:tcPr>
                </a:tc>
                <a:tc>
                  <a:txBody>
                    <a:bodyPr/>
                    <a:lstStyle/>
                    <a:p>
                      <a:pPr algn="ctr" fontAlgn="b"/>
                      <a:r>
                        <a:rPr lang="en-US" sz="1400" u="none" strike="noStrike" dirty="0">
                          <a:solidFill>
                            <a:schemeClr val="bg1"/>
                          </a:solidFill>
                          <a:effectLst/>
                          <a:latin typeface="Arial" charset="0"/>
                          <a:ea typeface="Arial" charset="0"/>
                          <a:cs typeface="Arial" charset="0"/>
                        </a:rPr>
                        <a:t> </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tx2"/>
                    </a:solidFill>
                  </a:tcPr>
                </a:tc>
                <a:extLst>
                  <a:ext uri="{0D108BD9-81ED-4DB2-BD59-A6C34878D82A}">
                    <a16:rowId xmlns:a16="http://schemas.microsoft.com/office/drawing/2014/main" val="10001"/>
                  </a:ext>
                </a:extLst>
              </a:tr>
              <a:tr h="284899">
                <a:tc>
                  <a:txBody>
                    <a:bodyPr/>
                    <a:lstStyle/>
                    <a:p>
                      <a:pPr algn="ctr" fontAlgn="b"/>
                      <a:r>
                        <a:rPr lang="en-US" sz="1400" u="none" strike="noStrike" dirty="0">
                          <a:effectLst/>
                          <a:latin typeface="Arial" charset="0"/>
                          <a:ea typeface="Arial" charset="0"/>
                          <a:cs typeface="Arial" charset="0"/>
                        </a:rPr>
                        <a:t>Ubiquiti Networks Inc.</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$14,042.88</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2.44%</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Telecommunications</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2"/>
                  </a:ext>
                </a:extLst>
              </a:tr>
              <a:tr h="291798">
                <a:tc>
                  <a:txBody>
                    <a:bodyPr/>
                    <a:lstStyle/>
                    <a:p>
                      <a:pPr algn="ctr" fontAlgn="b"/>
                      <a:r>
                        <a:rPr lang="en-US" sz="1400" u="none" strike="noStrike">
                          <a:effectLst/>
                          <a:latin typeface="Arial" charset="0"/>
                          <a:ea typeface="Arial" charset="0"/>
                          <a:cs typeface="Arial" charset="0"/>
                        </a:rPr>
                        <a:t>Allergan PLC</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$13,687.85</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2.37%</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Health Care</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3"/>
                  </a:ext>
                </a:extLst>
              </a:tr>
              <a:tr h="291798">
                <a:tc>
                  <a:txBody>
                    <a:bodyPr/>
                    <a:lstStyle/>
                    <a:p>
                      <a:pPr algn="ctr" fontAlgn="b"/>
                      <a:r>
                        <a:rPr lang="en-US" sz="1400" u="none" strike="noStrike" dirty="0">
                          <a:effectLst/>
                          <a:latin typeface="Arial" charset="0"/>
                          <a:ea typeface="Arial" charset="0"/>
                          <a:cs typeface="Arial" charset="0"/>
                        </a:rPr>
                        <a:t>Bristol-Myers Squibb</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$10,546.85</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1.83%</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Health Care</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4"/>
                  </a:ext>
                </a:extLst>
              </a:tr>
              <a:tr h="291798">
                <a:tc>
                  <a:txBody>
                    <a:bodyPr/>
                    <a:lstStyle/>
                    <a:p>
                      <a:pPr algn="ctr" fontAlgn="b"/>
                      <a:r>
                        <a:rPr lang="en-US" sz="1400" u="none" strike="noStrike">
                          <a:effectLst/>
                          <a:latin typeface="Arial" charset="0"/>
                          <a:ea typeface="Arial" charset="0"/>
                          <a:cs typeface="Arial" charset="0"/>
                        </a:rPr>
                        <a:t>Tyson Foods Inc Cl A</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$10,355.40</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1.80%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Consumer Staples</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5"/>
                  </a:ext>
                </a:extLst>
              </a:tr>
              <a:tr h="302477">
                <a:tc>
                  <a:txBody>
                    <a:bodyPr/>
                    <a:lstStyle/>
                    <a:p>
                      <a:pPr algn="ctr" fontAlgn="b"/>
                      <a:r>
                        <a:rPr lang="en-US" sz="1400" u="none" strike="noStrike" dirty="0">
                          <a:effectLst/>
                          <a:latin typeface="Arial" charset="0"/>
                          <a:ea typeface="Arial" charset="0"/>
                          <a:cs typeface="Arial" charset="0"/>
                        </a:rPr>
                        <a:t>The Hackett Group</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$9,843.20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1.71%</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Information-Technology</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6"/>
                  </a:ext>
                </a:extLst>
              </a:tr>
              <a:tr h="291798">
                <a:tc>
                  <a:txBody>
                    <a:bodyPr/>
                    <a:lstStyle/>
                    <a:p>
                      <a:pPr algn="ctr" fontAlgn="b"/>
                      <a:r>
                        <a:rPr lang="en-US" sz="1400" u="none" strike="noStrike" dirty="0">
                          <a:solidFill>
                            <a:schemeClr val="bg1"/>
                          </a:solidFill>
                          <a:effectLst/>
                          <a:latin typeface="Arial" charset="0"/>
                          <a:ea typeface="Arial" charset="0"/>
                          <a:cs typeface="Arial" charset="0"/>
                        </a:rPr>
                        <a:t>Value</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accent1"/>
                    </a:solidFill>
                  </a:tcPr>
                </a:tc>
                <a:tc>
                  <a:txBody>
                    <a:bodyPr/>
                    <a:lstStyle/>
                    <a:p>
                      <a:pPr algn="ctr" fontAlgn="b"/>
                      <a:r>
                        <a:rPr lang="en-US" sz="1400" u="none" strike="noStrike" dirty="0">
                          <a:solidFill>
                            <a:schemeClr val="bg1"/>
                          </a:solidFill>
                          <a:effectLst/>
                          <a:latin typeface="Arial" charset="0"/>
                          <a:ea typeface="Arial" charset="0"/>
                          <a:cs typeface="Arial" charset="0"/>
                        </a:rPr>
                        <a:t>$167,329.87</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accent1"/>
                    </a:solidFill>
                  </a:tcPr>
                </a:tc>
                <a:tc>
                  <a:txBody>
                    <a:bodyPr/>
                    <a:lstStyle/>
                    <a:p>
                      <a:pPr algn="ctr" fontAlgn="b"/>
                      <a:r>
                        <a:rPr lang="en-US" sz="1400" u="none" strike="noStrike" dirty="0">
                          <a:solidFill>
                            <a:schemeClr val="bg1"/>
                          </a:solidFill>
                          <a:effectLst/>
                          <a:latin typeface="Arial" charset="0"/>
                          <a:ea typeface="Arial" charset="0"/>
                          <a:cs typeface="Arial" charset="0"/>
                        </a:rPr>
                        <a:t>29.03%</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accent1"/>
                    </a:solidFill>
                  </a:tcPr>
                </a:tc>
                <a:tc>
                  <a:txBody>
                    <a:bodyPr/>
                    <a:lstStyle/>
                    <a:p>
                      <a:pPr algn="ctr" fontAlgn="b"/>
                      <a:r>
                        <a:rPr lang="en-US" sz="1400" u="none" strike="noStrike" dirty="0">
                          <a:effectLst/>
                          <a:latin typeface="Arial" charset="0"/>
                          <a:ea typeface="Arial" charset="0"/>
                          <a:cs typeface="Arial" charset="0"/>
                        </a:rPr>
                        <a:t> </a:t>
                      </a:r>
                      <a:endParaRPr lang="en-US" sz="1400" b="0" i="0" u="none" strike="noStrike" dirty="0">
                        <a:solidFill>
                          <a:srgbClr val="000000"/>
                        </a:solidFill>
                        <a:effectLst/>
                        <a:latin typeface="Arial" charset="0"/>
                        <a:ea typeface="Arial" charset="0"/>
                        <a:cs typeface="Arial" charset="0"/>
                      </a:endParaRPr>
                    </a:p>
                  </a:txBody>
                  <a:tcPr marL="0" marR="0" marT="0" marB="0" anchor="ctr">
                    <a:solidFill>
                      <a:schemeClr val="accent1"/>
                    </a:solidFill>
                  </a:tcPr>
                </a:tc>
                <a:extLst>
                  <a:ext uri="{0D108BD9-81ED-4DB2-BD59-A6C34878D82A}">
                    <a16:rowId xmlns:a16="http://schemas.microsoft.com/office/drawing/2014/main" val="10007"/>
                  </a:ext>
                </a:extLst>
              </a:tr>
              <a:tr h="291798">
                <a:tc>
                  <a:txBody>
                    <a:bodyPr/>
                    <a:lstStyle/>
                    <a:p>
                      <a:pPr algn="ctr" fontAlgn="b"/>
                      <a:r>
                        <a:rPr lang="en-US" sz="1400" u="none" strike="noStrike" dirty="0">
                          <a:effectLst/>
                          <a:latin typeface="Arial" charset="0"/>
                          <a:ea typeface="Arial" charset="0"/>
                          <a:cs typeface="Arial" charset="0"/>
                        </a:rPr>
                        <a:t>Procter &amp; Gamble</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$15,666.00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2.72%</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Consumer Staples</a:t>
                      </a:r>
                      <a:endParaRPr lang="en-US" sz="140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8"/>
                  </a:ext>
                </a:extLst>
              </a:tr>
              <a:tr h="291798">
                <a:tc>
                  <a:txBody>
                    <a:bodyPr/>
                    <a:lstStyle/>
                    <a:p>
                      <a:pPr algn="ctr" fontAlgn="b"/>
                      <a:r>
                        <a:rPr lang="en-US" sz="1400" u="none" strike="noStrike">
                          <a:effectLst/>
                          <a:latin typeface="Arial" charset="0"/>
                          <a:ea typeface="Arial" charset="0"/>
                          <a:cs typeface="Arial" charset="0"/>
                        </a:rPr>
                        <a:t>Valero Energy Corp</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$14,922.00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2.59%</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Energy</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9"/>
                  </a:ext>
                </a:extLst>
              </a:tr>
              <a:tr h="302477">
                <a:tc>
                  <a:txBody>
                    <a:bodyPr/>
                    <a:lstStyle/>
                    <a:p>
                      <a:pPr algn="ctr" fontAlgn="b"/>
                      <a:r>
                        <a:rPr lang="en-US" sz="1400" u="none" strike="noStrike">
                          <a:effectLst/>
                          <a:latin typeface="Arial" charset="0"/>
                          <a:ea typeface="Arial" charset="0"/>
                          <a:cs typeface="Arial" charset="0"/>
                        </a:rPr>
                        <a:t>Wal-Mart</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$12,858.80</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2.23%</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Consumer Discretionary</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0"/>
                  </a:ext>
                </a:extLst>
              </a:tr>
              <a:tr h="291798">
                <a:tc>
                  <a:txBody>
                    <a:bodyPr/>
                    <a:lstStyle/>
                    <a:p>
                      <a:pPr algn="ctr" fontAlgn="b"/>
                      <a:r>
                        <a:rPr lang="en-US" sz="1400" u="none" strike="noStrike" dirty="0">
                          <a:solidFill>
                            <a:schemeClr val="bg1"/>
                          </a:solidFill>
                          <a:effectLst/>
                          <a:latin typeface="Arial" charset="0"/>
                          <a:ea typeface="Arial" charset="0"/>
                          <a:cs typeface="Arial" charset="0"/>
                        </a:rPr>
                        <a:t>Dividend</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accent2"/>
                    </a:solidFill>
                  </a:tcPr>
                </a:tc>
                <a:tc>
                  <a:txBody>
                    <a:bodyPr/>
                    <a:lstStyle/>
                    <a:p>
                      <a:pPr algn="ctr" fontAlgn="b"/>
                      <a:r>
                        <a:rPr lang="en-US" sz="1400" u="none" strike="noStrike" dirty="0">
                          <a:solidFill>
                            <a:schemeClr val="bg1"/>
                          </a:solidFill>
                          <a:effectLst/>
                          <a:latin typeface="Arial" charset="0"/>
                          <a:ea typeface="Arial" charset="0"/>
                          <a:cs typeface="Arial" charset="0"/>
                        </a:rPr>
                        <a:t>$40,589.73</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accent2"/>
                    </a:solidFill>
                  </a:tcPr>
                </a:tc>
                <a:tc>
                  <a:txBody>
                    <a:bodyPr/>
                    <a:lstStyle/>
                    <a:p>
                      <a:pPr algn="ctr" fontAlgn="b"/>
                      <a:r>
                        <a:rPr lang="en-US" sz="1400" u="none" strike="noStrike" dirty="0">
                          <a:solidFill>
                            <a:schemeClr val="bg1"/>
                          </a:solidFill>
                          <a:effectLst/>
                          <a:latin typeface="Arial" charset="0"/>
                          <a:ea typeface="Arial" charset="0"/>
                          <a:cs typeface="Arial" charset="0"/>
                        </a:rPr>
                        <a:t>7.04%</a:t>
                      </a:r>
                      <a:endParaRPr lang="en-US" sz="1400" b="1" i="0" u="none" strike="noStrike" dirty="0">
                        <a:solidFill>
                          <a:schemeClr val="bg1"/>
                        </a:solidFill>
                        <a:effectLst/>
                        <a:latin typeface="Arial" charset="0"/>
                        <a:ea typeface="Arial" charset="0"/>
                        <a:cs typeface="Arial" charset="0"/>
                      </a:endParaRPr>
                    </a:p>
                  </a:txBody>
                  <a:tcPr marL="0" marR="0" marT="0" marB="0" anchor="ctr">
                    <a:solidFill>
                      <a:schemeClr val="accent2"/>
                    </a:solidFill>
                  </a:tcPr>
                </a:tc>
                <a:tc>
                  <a:txBody>
                    <a:bodyPr/>
                    <a:lstStyle/>
                    <a:p>
                      <a:pPr algn="ctr" fontAlgn="b"/>
                      <a:r>
                        <a:rPr lang="en-US" sz="1400" u="none" strike="noStrike" dirty="0">
                          <a:effectLst/>
                          <a:latin typeface="Arial" charset="0"/>
                          <a:ea typeface="Arial" charset="0"/>
                          <a:cs typeface="Arial" charset="0"/>
                        </a:rPr>
                        <a:t> </a:t>
                      </a:r>
                      <a:endParaRPr lang="en-US" sz="1400" b="0" i="0" u="none" strike="noStrike" dirty="0">
                        <a:solidFill>
                          <a:srgbClr val="000000"/>
                        </a:solidFill>
                        <a:effectLst/>
                        <a:latin typeface="Arial" charset="0"/>
                        <a:ea typeface="Arial" charset="0"/>
                        <a:cs typeface="Arial" charset="0"/>
                      </a:endParaRPr>
                    </a:p>
                  </a:txBody>
                  <a:tcPr marL="0" marR="0" marT="0" marB="0" anchor="ctr">
                    <a:solidFill>
                      <a:schemeClr val="accent2"/>
                    </a:solidFill>
                  </a:tcPr>
                </a:tc>
                <a:extLst>
                  <a:ext uri="{0D108BD9-81ED-4DB2-BD59-A6C34878D82A}">
                    <a16:rowId xmlns:a16="http://schemas.microsoft.com/office/drawing/2014/main" val="10011"/>
                  </a:ext>
                </a:extLst>
              </a:tr>
              <a:tr h="291798">
                <a:tc>
                  <a:txBody>
                    <a:bodyPr/>
                    <a:lstStyle/>
                    <a:p>
                      <a:pPr algn="ctr" fontAlgn="b"/>
                      <a:r>
                        <a:rPr lang="en-US" sz="1400" u="none" strike="noStrike" dirty="0">
                          <a:effectLst/>
                          <a:latin typeface="Arial" charset="0"/>
                          <a:ea typeface="Arial" charset="0"/>
                          <a:cs typeface="Arial" charset="0"/>
                        </a:rPr>
                        <a:t>Blackstone Group</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$15,561.70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2.70%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Financials</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2"/>
                  </a:ext>
                </a:extLst>
              </a:tr>
              <a:tr h="291798">
                <a:tc>
                  <a:txBody>
                    <a:bodyPr/>
                    <a:lstStyle/>
                    <a:p>
                      <a:pPr algn="ctr" fontAlgn="b"/>
                      <a:r>
                        <a:rPr lang="en-US" sz="1400" u="none" strike="noStrike" dirty="0">
                          <a:effectLst/>
                          <a:latin typeface="Arial" charset="0"/>
                          <a:ea typeface="Arial" charset="0"/>
                          <a:cs typeface="Arial" charset="0"/>
                        </a:rPr>
                        <a:t>Exelon Corp</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$14,347.03</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2.49%</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Utilities</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3"/>
                  </a:ext>
                </a:extLst>
              </a:tr>
              <a:tr h="291798">
                <a:tc>
                  <a:txBody>
                    <a:bodyPr/>
                    <a:lstStyle/>
                    <a:p>
                      <a:pPr algn="ctr" fontAlgn="b"/>
                      <a:r>
                        <a:rPr lang="en-US" sz="1400" u="none" strike="noStrike">
                          <a:effectLst/>
                          <a:latin typeface="Arial" charset="0"/>
                          <a:ea typeface="Arial" charset="0"/>
                          <a:cs typeface="Arial" charset="0"/>
                        </a:rPr>
                        <a:t>SL Green Realty Corp</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a:effectLst/>
                          <a:latin typeface="Arial" charset="0"/>
                          <a:ea typeface="Arial" charset="0"/>
                          <a:cs typeface="Arial" charset="0"/>
                        </a:rPr>
                        <a:t>$10,681.00</a:t>
                      </a:r>
                      <a:endParaRPr lang="en-US" sz="14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1.85%</a:t>
                      </a:r>
                      <a:endParaRPr lang="en-US" sz="14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400" u="none" strike="noStrike" dirty="0">
                          <a:effectLst/>
                          <a:latin typeface="Arial" charset="0"/>
                          <a:ea typeface="Arial" charset="0"/>
                          <a:cs typeface="Arial" charset="0"/>
                        </a:rPr>
                        <a:t>Real Estate</a:t>
                      </a:r>
                      <a:endParaRPr lang="en-US" sz="14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4"/>
                  </a:ext>
                </a:extLst>
              </a:tr>
            </a:tbl>
          </a:graphicData>
        </a:graphic>
      </p:graphicFrame>
      <p:graphicFrame>
        <p:nvGraphicFramePr>
          <p:cNvPr id="40" name="Chart 39"/>
          <p:cNvGraphicFramePr>
            <a:graphicFrameLocks/>
          </p:cNvGraphicFramePr>
          <p:nvPr>
            <p:extLst>
              <p:ext uri="{D42A27DB-BD31-4B8C-83A1-F6EECF244321}">
                <p14:modId xmlns:p14="http://schemas.microsoft.com/office/powerpoint/2010/main" val="1566943619"/>
              </p:ext>
            </p:extLst>
          </p:nvPr>
        </p:nvGraphicFramePr>
        <p:xfrm>
          <a:off x="6651133" y="1141589"/>
          <a:ext cx="6954645" cy="45091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3768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3980578"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ETF Exposure</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40" name="Chart 39"/>
          <p:cNvGraphicFramePr>
            <a:graphicFrameLocks/>
          </p:cNvGraphicFramePr>
          <p:nvPr/>
        </p:nvGraphicFramePr>
        <p:xfrm>
          <a:off x="6651133" y="1141589"/>
          <a:ext cx="6954645" cy="4509108"/>
        </p:xfrm>
        <a:graphic>
          <a:graphicData uri="http://schemas.openxmlformats.org/drawingml/2006/chart">
            <c:chart xmlns:c="http://schemas.openxmlformats.org/drawingml/2006/chart" xmlns:r="http://schemas.openxmlformats.org/officeDocument/2006/relationships" r:id="rId4"/>
          </a:graphicData>
        </a:graphic>
      </p:graphicFrame>
      <p:sp>
        <p:nvSpPr>
          <p:cNvPr id="30" name="Content Placeholder 8"/>
          <p:cNvSpPr txBox="1">
            <a:spLocks/>
          </p:cNvSpPr>
          <p:nvPr/>
        </p:nvSpPr>
        <p:spPr>
          <a:xfrm>
            <a:off x="1543091" y="753414"/>
            <a:ext cx="3199738" cy="5306619"/>
          </a:xfrm>
          <a:prstGeom prst="roundRect">
            <a:avLst/>
          </a:prstGeom>
          <a:ln/>
        </p:spPr>
        <p:style>
          <a:lnRef idx="2">
            <a:schemeClr val="accent4"/>
          </a:lnRef>
          <a:fillRef idx="1">
            <a:schemeClr val="lt1"/>
          </a:fillRef>
          <a:effectRef idx="0">
            <a:schemeClr val="accent4"/>
          </a:effectRef>
          <a:fontRef idx="minor">
            <a:schemeClr val="dk1"/>
          </a:fontRef>
        </p:style>
        <p:txBody>
          <a:bodyPr lIns="68580" tIns="34290" rIns="68580" bIns="3429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SzPct val="100000"/>
              <a:buNone/>
              <a:defRPr sz="1800" b="0" i="0" u="none" strike="noStrike" cap="none">
                <a:solidFill>
                  <a:srgbClr val="000000"/>
                </a:solidFill>
                <a:latin typeface="Arial"/>
                <a:ea typeface="Arial"/>
                <a:cs typeface="Arial"/>
                <a:sym typeface="Arial"/>
              </a:defRPr>
            </a:lvl1pPr>
            <a:lvl2pPr marR="0" lvl="1"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1600"/>
              </a:spcAft>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spcBef>
                <a:spcPts val="300"/>
              </a:spcBef>
              <a:spcAft>
                <a:spcPts val="300"/>
              </a:spcAft>
              <a:buClr>
                <a:schemeClr val="tx1"/>
              </a:buClr>
            </a:pPr>
            <a:r>
              <a:rPr lang="en-US" sz="1400" dirty="0">
                <a:solidFill>
                  <a:schemeClr val="tx1">
                    <a:lumMod val="65000"/>
                    <a:lumOff val="35000"/>
                  </a:schemeClr>
                </a:solidFill>
                <a:latin typeface="Arial" charset="0"/>
                <a:ea typeface="Arial" charset="0"/>
                <a:cs typeface="Arial" charset="0"/>
              </a:rPr>
              <a:t>Highlighted to the right are the weightings and the accompanying performance of the sector ETF’s in the portfolio. </a:t>
            </a:r>
          </a:p>
          <a:p>
            <a:pPr>
              <a:spcBef>
                <a:spcPts val="300"/>
              </a:spcBef>
              <a:spcAft>
                <a:spcPts val="300"/>
              </a:spcAft>
              <a:buClr>
                <a:schemeClr val="tx1"/>
              </a:buClr>
            </a:pPr>
            <a:r>
              <a:rPr lang="en-US" sz="1400" b="1" u="sng" dirty="0">
                <a:solidFill>
                  <a:schemeClr val="tx1">
                    <a:lumMod val="65000"/>
                    <a:lumOff val="35000"/>
                  </a:schemeClr>
                </a:solidFill>
                <a:latin typeface="Arial" charset="0"/>
                <a:ea typeface="Arial" charset="0"/>
                <a:cs typeface="Arial" charset="0"/>
              </a:rPr>
              <a:t>Key Contributors</a:t>
            </a:r>
          </a:p>
          <a:p>
            <a:pPr marL="285750" indent="-285750">
              <a:spcBef>
                <a:spcPts val="300"/>
              </a:spcBef>
              <a:spcAft>
                <a:spcPts val="300"/>
              </a:spcAft>
              <a:buClr>
                <a:schemeClr val="tx1"/>
              </a:buClr>
              <a:buFont typeface="Arial" charset="0"/>
              <a:buChar char="•"/>
            </a:pPr>
            <a:r>
              <a:rPr lang="en-US" sz="1400" dirty="0">
                <a:solidFill>
                  <a:schemeClr val="tx1">
                    <a:lumMod val="65000"/>
                    <a:lumOff val="35000"/>
                  </a:schemeClr>
                </a:solidFill>
                <a:latin typeface="Arial" charset="0"/>
                <a:ea typeface="Arial" charset="0"/>
                <a:cs typeface="Arial" charset="0"/>
              </a:rPr>
              <a:t>Health Care: (Low Valuations, Strong Balance Sheet, Obamacare Likely Intact)</a:t>
            </a:r>
          </a:p>
          <a:p>
            <a:pPr marL="285750" indent="-285750">
              <a:spcBef>
                <a:spcPts val="300"/>
              </a:spcBef>
              <a:spcAft>
                <a:spcPts val="300"/>
              </a:spcAft>
              <a:buClr>
                <a:schemeClr val="tx1"/>
              </a:buClr>
              <a:buFont typeface="Arial" charset="0"/>
              <a:buChar char="•"/>
            </a:pPr>
            <a:r>
              <a:rPr lang="en-US" sz="1400" dirty="0">
                <a:solidFill>
                  <a:schemeClr val="tx1">
                    <a:lumMod val="65000"/>
                    <a:lumOff val="35000"/>
                  </a:schemeClr>
                </a:solidFill>
                <a:latin typeface="Arial" charset="0"/>
                <a:ea typeface="Arial" charset="0"/>
                <a:cs typeface="Arial" charset="0"/>
              </a:rPr>
              <a:t>Technology: (Increased Technology CAPEX, Strong M&amp;A, Low-Debt Companies)</a:t>
            </a:r>
          </a:p>
          <a:p>
            <a:pPr>
              <a:spcBef>
                <a:spcPts val="300"/>
              </a:spcBef>
              <a:spcAft>
                <a:spcPts val="300"/>
              </a:spcAft>
              <a:buClr>
                <a:schemeClr val="tx1"/>
              </a:buClr>
            </a:pPr>
            <a:r>
              <a:rPr lang="en-US" sz="1400" b="1" u="sng" dirty="0">
                <a:solidFill>
                  <a:schemeClr val="tx1">
                    <a:lumMod val="65000"/>
                    <a:lumOff val="35000"/>
                  </a:schemeClr>
                </a:solidFill>
                <a:latin typeface="Arial" charset="0"/>
                <a:ea typeface="Arial" charset="0"/>
                <a:cs typeface="Arial" charset="0"/>
              </a:rPr>
              <a:t>Key Detractors</a:t>
            </a:r>
          </a:p>
          <a:p>
            <a:pPr marL="285750" indent="-285750">
              <a:spcBef>
                <a:spcPts val="300"/>
              </a:spcBef>
              <a:spcAft>
                <a:spcPts val="300"/>
              </a:spcAft>
              <a:buClr>
                <a:schemeClr val="tx1"/>
              </a:buClr>
              <a:buFont typeface="Arial" charset="0"/>
              <a:buChar char="•"/>
            </a:pPr>
            <a:r>
              <a:rPr lang="en-US" sz="1400" dirty="0">
                <a:solidFill>
                  <a:schemeClr val="tx1">
                    <a:lumMod val="65000"/>
                    <a:lumOff val="35000"/>
                  </a:schemeClr>
                </a:solidFill>
                <a:latin typeface="Arial" charset="0"/>
                <a:ea typeface="Arial" charset="0"/>
                <a:cs typeface="Arial" charset="0"/>
              </a:rPr>
              <a:t>Financials: (Dip in Company Yields, Flattening of Yield Curve, No Regulatory Changes)</a:t>
            </a:r>
          </a:p>
          <a:p>
            <a:pPr marL="285750" indent="-285750">
              <a:spcBef>
                <a:spcPts val="300"/>
              </a:spcBef>
              <a:spcAft>
                <a:spcPts val="300"/>
              </a:spcAft>
              <a:buClr>
                <a:schemeClr val="tx1"/>
              </a:buClr>
              <a:buFont typeface="Arial" charset="0"/>
              <a:buChar char="•"/>
            </a:pPr>
            <a:r>
              <a:rPr lang="en-US" sz="1400" dirty="0">
                <a:solidFill>
                  <a:schemeClr val="tx1">
                    <a:lumMod val="65000"/>
                    <a:lumOff val="35000"/>
                  </a:schemeClr>
                </a:solidFill>
                <a:latin typeface="Arial" charset="0"/>
                <a:ea typeface="Arial" charset="0"/>
                <a:cs typeface="Arial" charset="0"/>
              </a:rPr>
              <a:t>Energy: (African Production Increase, Use Restrictions, Low Oil Prices)</a:t>
            </a:r>
          </a:p>
        </p:txBody>
      </p:sp>
      <p:graphicFrame>
        <p:nvGraphicFramePr>
          <p:cNvPr id="38" name="Diagram 37"/>
          <p:cNvGraphicFramePr/>
          <p:nvPr>
            <p:extLst>
              <p:ext uri="{D42A27DB-BD31-4B8C-83A1-F6EECF244321}">
                <p14:modId xmlns:p14="http://schemas.microsoft.com/office/powerpoint/2010/main" val="626257215"/>
              </p:ext>
            </p:extLst>
          </p:nvPr>
        </p:nvGraphicFramePr>
        <p:xfrm>
          <a:off x="5186870" y="614872"/>
          <a:ext cx="6022637" cy="272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9" name="Diagram 38"/>
          <p:cNvGraphicFramePr/>
          <p:nvPr>
            <p:extLst>
              <p:ext uri="{D42A27DB-BD31-4B8C-83A1-F6EECF244321}">
                <p14:modId xmlns:p14="http://schemas.microsoft.com/office/powerpoint/2010/main" val="27580703"/>
              </p:ext>
            </p:extLst>
          </p:nvPr>
        </p:nvGraphicFramePr>
        <p:xfrm>
          <a:off x="4891929" y="3380708"/>
          <a:ext cx="6669450" cy="27164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1" name="Rectangle 40"/>
          <p:cNvSpPr/>
          <p:nvPr/>
        </p:nvSpPr>
        <p:spPr>
          <a:xfrm>
            <a:off x="8685608" y="286243"/>
            <a:ext cx="868636" cy="369332"/>
          </a:xfrm>
          <a:prstGeom prst="rect">
            <a:avLst/>
          </a:prstGeom>
        </p:spPr>
        <p:txBody>
          <a:bodyPr wrap="none">
            <a:spAutoFit/>
          </a:bodyPr>
          <a:lstStyle/>
          <a:p>
            <a:r>
              <a:rPr lang="en-US" b="1" dirty="0">
                <a:ln/>
                <a:solidFill>
                  <a:schemeClr val="accent4"/>
                </a:solidFill>
              </a:rPr>
              <a:t>Weight</a:t>
            </a:r>
          </a:p>
        </p:txBody>
      </p:sp>
      <p:sp>
        <p:nvSpPr>
          <p:cNvPr id="42" name="Rectangle 41"/>
          <p:cNvSpPr/>
          <p:nvPr/>
        </p:nvSpPr>
        <p:spPr>
          <a:xfrm>
            <a:off x="9554245" y="286243"/>
            <a:ext cx="1413400" cy="369332"/>
          </a:xfrm>
          <a:prstGeom prst="rect">
            <a:avLst/>
          </a:prstGeom>
        </p:spPr>
        <p:txBody>
          <a:bodyPr wrap="none">
            <a:spAutoFit/>
          </a:bodyPr>
          <a:lstStyle/>
          <a:p>
            <a:r>
              <a:rPr lang="en-US" b="1">
                <a:ln/>
                <a:solidFill>
                  <a:schemeClr val="accent4"/>
                </a:solidFill>
              </a:rPr>
              <a:t>Performance</a:t>
            </a:r>
            <a:endParaRPr lang="en-US" b="1" dirty="0">
              <a:ln/>
              <a:solidFill>
                <a:schemeClr val="accent4"/>
              </a:solidFill>
            </a:endParaRPr>
          </a:p>
        </p:txBody>
      </p:sp>
      <p:sp>
        <p:nvSpPr>
          <p:cNvPr id="43" name="Rectangle 42"/>
          <p:cNvSpPr/>
          <p:nvPr/>
        </p:nvSpPr>
        <p:spPr>
          <a:xfrm>
            <a:off x="6355926" y="286243"/>
            <a:ext cx="1734321" cy="369332"/>
          </a:xfrm>
          <a:prstGeom prst="rect">
            <a:avLst/>
          </a:prstGeom>
        </p:spPr>
        <p:txBody>
          <a:bodyPr wrap="none">
            <a:spAutoFit/>
          </a:bodyPr>
          <a:lstStyle/>
          <a:p>
            <a:r>
              <a:rPr lang="en-US" b="1" dirty="0">
                <a:ln/>
                <a:solidFill>
                  <a:schemeClr val="accent4"/>
                </a:solidFill>
              </a:rPr>
              <a:t>SPDR Sector ETF</a:t>
            </a:r>
          </a:p>
        </p:txBody>
      </p:sp>
    </p:spTree>
    <p:extLst>
      <p:ext uri="{BB962C8B-B14F-4D97-AF65-F5344CB8AC3E}">
        <p14:creationId xmlns:p14="http://schemas.microsoft.com/office/powerpoint/2010/main" val="746386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4897431"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Unique Attributes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8" name="TextBox 37"/>
          <p:cNvSpPr txBox="1"/>
          <p:nvPr/>
        </p:nvSpPr>
        <p:spPr>
          <a:xfrm>
            <a:off x="1792358" y="2212660"/>
            <a:ext cx="9114033" cy="1736646"/>
          </a:xfrm>
          <a:prstGeom prst="round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dirty="0">
                <a:solidFill>
                  <a:schemeClr val="tx1">
                    <a:lumMod val="65000"/>
                    <a:lumOff val="35000"/>
                  </a:schemeClr>
                </a:solidFill>
                <a:latin typeface="Arial" charset="0"/>
                <a:ea typeface="Arial" charset="0"/>
                <a:cs typeface="Arial" charset="0"/>
              </a:rPr>
              <a:t>The following slides highlight unique attributes of each investment held in the </a:t>
            </a:r>
            <a:r>
              <a:rPr lang="en-US" sz="3200" dirty="0" err="1">
                <a:solidFill>
                  <a:schemeClr val="tx1">
                    <a:lumMod val="65000"/>
                    <a:lumOff val="35000"/>
                  </a:schemeClr>
                </a:solidFill>
                <a:latin typeface="Arial" charset="0"/>
                <a:ea typeface="Arial" charset="0"/>
                <a:cs typeface="Arial" charset="0"/>
              </a:rPr>
              <a:t>Sellinger</a:t>
            </a:r>
            <a:r>
              <a:rPr lang="en-US" sz="3200" dirty="0">
                <a:solidFill>
                  <a:schemeClr val="tx1">
                    <a:lumMod val="65000"/>
                    <a:lumOff val="35000"/>
                  </a:schemeClr>
                </a:solidFill>
                <a:latin typeface="Arial" charset="0"/>
                <a:ea typeface="Arial" charset="0"/>
                <a:cs typeface="Arial" charset="0"/>
              </a:rPr>
              <a:t> Applied Portfolio as of June 26, 2017.</a:t>
            </a:r>
          </a:p>
        </p:txBody>
      </p:sp>
    </p:spTree>
    <p:extLst>
      <p:ext uri="{BB962C8B-B14F-4D97-AF65-F5344CB8AC3E}">
        <p14:creationId xmlns:p14="http://schemas.microsoft.com/office/powerpoint/2010/main" val="1635422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4897431"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Unique Attributes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Diagram 29"/>
          <p:cNvGraphicFramePr/>
          <p:nvPr>
            <p:extLst>
              <p:ext uri="{D42A27DB-BD31-4B8C-83A1-F6EECF244321}">
                <p14:modId xmlns:p14="http://schemas.microsoft.com/office/powerpoint/2010/main" val="1671390075"/>
              </p:ext>
            </p:extLst>
          </p:nvPr>
        </p:nvGraphicFramePr>
        <p:xfrm>
          <a:off x="1067090" y="818595"/>
          <a:ext cx="10928594" cy="5285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6655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4897431"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Unique Attributes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Diagram 29"/>
          <p:cNvGraphicFramePr/>
          <p:nvPr>
            <p:extLst>
              <p:ext uri="{D42A27DB-BD31-4B8C-83A1-F6EECF244321}">
                <p14:modId xmlns:p14="http://schemas.microsoft.com/office/powerpoint/2010/main" val="1006530079"/>
              </p:ext>
            </p:extLst>
          </p:nvPr>
        </p:nvGraphicFramePr>
        <p:xfrm>
          <a:off x="1067090" y="818595"/>
          <a:ext cx="10928594" cy="5285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3461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4897431"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Unique Attributes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Diagram 29"/>
          <p:cNvGraphicFramePr/>
          <p:nvPr>
            <p:extLst>
              <p:ext uri="{D42A27DB-BD31-4B8C-83A1-F6EECF244321}">
                <p14:modId xmlns:p14="http://schemas.microsoft.com/office/powerpoint/2010/main" val="2047967647"/>
              </p:ext>
            </p:extLst>
          </p:nvPr>
        </p:nvGraphicFramePr>
        <p:xfrm>
          <a:off x="1067090" y="818595"/>
          <a:ext cx="10928594" cy="5285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7367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2358"/>
            <a:ext cx="4897431"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Unique Attributes</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Diagram 29"/>
          <p:cNvGraphicFramePr/>
          <p:nvPr>
            <p:extLst>
              <p:ext uri="{D42A27DB-BD31-4B8C-83A1-F6EECF244321}">
                <p14:modId xmlns:p14="http://schemas.microsoft.com/office/powerpoint/2010/main" val="1306271076"/>
              </p:ext>
            </p:extLst>
          </p:nvPr>
        </p:nvGraphicFramePr>
        <p:xfrm>
          <a:off x="1067090" y="818595"/>
          <a:ext cx="10928594" cy="5285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02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3"/>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3"/>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3"/>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3"/>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3"/>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3"/>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4806060"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Sector Allocation</a:t>
            </a:r>
            <a:endParaRPr lang="en-US" sz="32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extLst>
              <p:ext uri="{D42A27DB-BD31-4B8C-83A1-F6EECF244321}">
                <p14:modId xmlns:p14="http://schemas.microsoft.com/office/powerpoint/2010/main" val="721286010"/>
              </p:ext>
            </p:extLst>
          </p:nvPr>
        </p:nvGraphicFramePr>
        <p:xfrm>
          <a:off x="979551" y="1277833"/>
          <a:ext cx="3295475" cy="3452242"/>
        </p:xfrm>
        <a:graphic>
          <a:graphicData uri="http://schemas.openxmlformats.org/drawingml/2006/table">
            <a:tbl>
              <a:tblPr>
                <a:tableStyleId>{5DA37D80-6434-44D0-A028-1B22A696006F}</a:tableStyleId>
              </a:tblPr>
              <a:tblGrid>
                <a:gridCol w="2578783">
                  <a:extLst>
                    <a:ext uri="{9D8B030D-6E8A-4147-A177-3AD203B41FA5}">
                      <a16:colId xmlns:a16="http://schemas.microsoft.com/office/drawing/2014/main" val="20000"/>
                    </a:ext>
                  </a:extLst>
                </a:gridCol>
                <a:gridCol w="716692">
                  <a:extLst>
                    <a:ext uri="{9D8B030D-6E8A-4147-A177-3AD203B41FA5}">
                      <a16:colId xmlns:a16="http://schemas.microsoft.com/office/drawing/2014/main" val="20001"/>
                    </a:ext>
                  </a:extLst>
                </a:gridCol>
              </a:tblGrid>
              <a:tr h="160402">
                <a:tc>
                  <a:txBody>
                    <a:bodyPr/>
                    <a:lstStyle/>
                    <a:p>
                      <a:pPr algn="ctr" fontAlgn="b"/>
                      <a:r>
                        <a:rPr lang="en-US" sz="1100" b="1" u="none" strike="noStrike" dirty="0">
                          <a:effectLst/>
                        </a:rPr>
                        <a:t>Consumer Discretionary</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1"/>
                    </a:solidFill>
                  </a:tcPr>
                </a:tc>
                <a:tc>
                  <a:txBody>
                    <a:bodyPr/>
                    <a:lstStyle/>
                    <a:p>
                      <a:pPr algn="ctr" fontAlgn="b"/>
                      <a:r>
                        <a:rPr lang="en-US" sz="1100" b="1" u="none" strike="noStrike" dirty="0">
                          <a:effectLst/>
                        </a:rPr>
                        <a:t>10.77%</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1"/>
                    </a:solidFill>
                  </a:tcPr>
                </a:tc>
                <a:extLst>
                  <a:ext uri="{0D108BD9-81ED-4DB2-BD59-A6C34878D82A}">
                    <a16:rowId xmlns:a16="http://schemas.microsoft.com/office/drawing/2014/main" val="10000"/>
                  </a:ext>
                </a:extLst>
              </a:tr>
              <a:tr h="138874">
                <a:tc>
                  <a:txBody>
                    <a:bodyPr/>
                    <a:lstStyle/>
                    <a:p>
                      <a:pPr algn="ctr" fontAlgn="b"/>
                      <a:r>
                        <a:rPr lang="en-US" sz="1100" u="none" strike="noStrike" dirty="0">
                          <a:effectLst/>
                        </a:rPr>
                        <a:t>Comcast</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2.77%</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1"/>
                  </a:ext>
                </a:extLst>
              </a:tr>
              <a:tr h="183468">
                <a:tc>
                  <a:txBody>
                    <a:bodyPr/>
                    <a:lstStyle/>
                    <a:p>
                      <a:pPr algn="ctr" fontAlgn="b"/>
                      <a:r>
                        <a:rPr lang="en-US" sz="1100" u="none" strike="noStrike" dirty="0">
                          <a:effectLst/>
                        </a:rPr>
                        <a:t>The Walt Disney Company</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2.48%</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2"/>
                  </a:ext>
                </a:extLst>
              </a:tr>
              <a:tr h="138874">
                <a:tc>
                  <a:txBody>
                    <a:bodyPr/>
                    <a:lstStyle/>
                    <a:p>
                      <a:pPr algn="ctr" fontAlgn="b"/>
                      <a:r>
                        <a:rPr lang="en-US" sz="1100" u="none" strike="noStrike" dirty="0">
                          <a:effectLst/>
                        </a:rPr>
                        <a:t>Wal-Mart</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2.23%</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3"/>
                  </a:ext>
                </a:extLst>
              </a:tr>
              <a:tr h="203063">
                <a:tc>
                  <a:txBody>
                    <a:bodyPr/>
                    <a:lstStyle/>
                    <a:p>
                      <a:pPr algn="ctr" fontAlgn="b"/>
                      <a:r>
                        <a:rPr lang="en-US" sz="1100" u="none" strike="noStrike">
                          <a:effectLst/>
                        </a:rPr>
                        <a:t>Consumer Discretionary ETF</a:t>
                      </a:r>
                      <a:endParaRPr lang="en-US" sz="11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3.29%</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4"/>
                  </a:ext>
                </a:extLst>
              </a:tr>
              <a:tr h="138874">
                <a:tc>
                  <a:txBody>
                    <a:bodyPr/>
                    <a:lstStyle/>
                    <a:p>
                      <a:pPr algn="ctr" fontAlgn="b"/>
                      <a:r>
                        <a:rPr lang="en-US" sz="1100" b="1" u="none" strike="noStrike" dirty="0">
                          <a:effectLst/>
                        </a:rPr>
                        <a:t>Consumer Staples</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2"/>
                    </a:solidFill>
                  </a:tcPr>
                </a:tc>
                <a:tc>
                  <a:txBody>
                    <a:bodyPr/>
                    <a:lstStyle/>
                    <a:p>
                      <a:pPr algn="ctr" fontAlgn="b"/>
                      <a:r>
                        <a:rPr lang="en-US" sz="1100" b="1" u="none" strike="noStrike" dirty="0">
                          <a:effectLst/>
                        </a:rPr>
                        <a:t>7.95%</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2"/>
                    </a:solidFill>
                  </a:tcPr>
                </a:tc>
                <a:extLst>
                  <a:ext uri="{0D108BD9-81ED-4DB2-BD59-A6C34878D82A}">
                    <a16:rowId xmlns:a16="http://schemas.microsoft.com/office/drawing/2014/main" val="10005"/>
                  </a:ext>
                </a:extLst>
              </a:tr>
              <a:tr h="138874">
                <a:tc>
                  <a:txBody>
                    <a:bodyPr/>
                    <a:lstStyle/>
                    <a:p>
                      <a:pPr algn="ctr" fontAlgn="b"/>
                      <a:r>
                        <a:rPr lang="en-US" sz="1100" u="none" strike="noStrike" dirty="0">
                          <a:effectLst/>
                        </a:rPr>
                        <a:t>Procter &amp; Gamble</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2.72%</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6"/>
                  </a:ext>
                </a:extLst>
              </a:tr>
              <a:tr h="138874">
                <a:tc>
                  <a:txBody>
                    <a:bodyPr/>
                    <a:lstStyle/>
                    <a:p>
                      <a:pPr algn="ctr" fontAlgn="b"/>
                      <a:r>
                        <a:rPr lang="en-US" sz="1100" u="none" strike="noStrike" dirty="0">
                          <a:effectLst/>
                        </a:rPr>
                        <a:t>Tyson Foods </a:t>
                      </a:r>
                      <a:r>
                        <a:rPr lang="en-US" sz="1100" u="none" strike="noStrike" dirty="0" err="1">
                          <a:effectLst/>
                        </a:rPr>
                        <a:t>Inc</a:t>
                      </a:r>
                      <a:r>
                        <a:rPr lang="en-US" sz="1100" u="none" strike="noStrike" dirty="0">
                          <a:effectLst/>
                        </a:rPr>
                        <a:t> </a:t>
                      </a:r>
                      <a:r>
                        <a:rPr lang="en-US" sz="1100" u="none" strike="noStrike" dirty="0" err="1">
                          <a:effectLst/>
                        </a:rPr>
                        <a:t>Cl</a:t>
                      </a:r>
                      <a:r>
                        <a:rPr lang="en-US" sz="1100" u="none" strike="noStrike" dirty="0">
                          <a:effectLst/>
                        </a:rPr>
                        <a:t> A</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a:effectLst/>
                        </a:rPr>
                        <a:t>1.80%</a:t>
                      </a:r>
                      <a:endParaRPr lang="en-US" sz="110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7"/>
                  </a:ext>
                </a:extLst>
              </a:tr>
              <a:tr h="189059">
                <a:tc>
                  <a:txBody>
                    <a:bodyPr/>
                    <a:lstStyle/>
                    <a:p>
                      <a:pPr algn="ctr" fontAlgn="b"/>
                      <a:r>
                        <a:rPr lang="en-US" sz="1100" u="none" strike="noStrike">
                          <a:effectLst/>
                        </a:rPr>
                        <a:t>Consumer Staples ETF</a:t>
                      </a:r>
                      <a:endParaRPr lang="en-US" sz="11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3.44%</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8"/>
                  </a:ext>
                </a:extLst>
              </a:tr>
              <a:tr h="138874">
                <a:tc>
                  <a:txBody>
                    <a:bodyPr/>
                    <a:lstStyle/>
                    <a:p>
                      <a:pPr algn="ctr" fontAlgn="b"/>
                      <a:r>
                        <a:rPr lang="en-US" sz="1100" b="1" u="none" strike="noStrike" dirty="0">
                          <a:effectLst/>
                        </a:rPr>
                        <a:t>Energy</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3"/>
                    </a:solidFill>
                  </a:tcPr>
                </a:tc>
                <a:tc>
                  <a:txBody>
                    <a:bodyPr/>
                    <a:lstStyle/>
                    <a:p>
                      <a:pPr algn="ctr" fontAlgn="b"/>
                      <a:r>
                        <a:rPr lang="en-US" sz="1100" b="1" u="none" strike="noStrike" dirty="0">
                          <a:effectLst/>
                        </a:rPr>
                        <a:t>4.64%</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3"/>
                    </a:solidFill>
                  </a:tcPr>
                </a:tc>
                <a:extLst>
                  <a:ext uri="{0D108BD9-81ED-4DB2-BD59-A6C34878D82A}">
                    <a16:rowId xmlns:a16="http://schemas.microsoft.com/office/drawing/2014/main" val="10009"/>
                  </a:ext>
                </a:extLst>
              </a:tr>
              <a:tr h="138874">
                <a:tc>
                  <a:txBody>
                    <a:bodyPr/>
                    <a:lstStyle/>
                    <a:p>
                      <a:pPr algn="ctr" fontAlgn="b"/>
                      <a:r>
                        <a:rPr lang="en-US" sz="1100" u="none" strike="noStrike" dirty="0">
                          <a:effectLst/>
                        </a:rPr>
                        <a:t>Valero Energy Corp</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a:effectLst/>
                        </a:rPr>
                        <a:t>2.59%</a:t>
                      </a:r>
                      <a:endParaRPr lang="en-US" sz="110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0"/>
                  </a:ext>
                </a:extLst>
              </a:tr>
              <a:tr h="138874">
                <a:tc>
                  <a:txBody>
                    <a:bodyPr/>
                    <a:lstStyle/>
                    <a:p>
                      <a:pPr algn="ctr" fontAlgn="b"/>
                      <a:r>
                        <a:rPr lang="en-US" sz="1100" u="none" strike="noStrike">
                          <a:effectLst/>
                        </a:rPr>
                        <a:t>Energy ETF</a:t>
                      </a:r>
                      <a:endParaRPr lang="en-US" sz="11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2.05%</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1"/>
                  </a:ext>
                </a:extLst>
              </a:tr>
              <a:tr h="138874">
                <a:tc>
                  <a:txBody>
                    <a:bodyPr/>
                    <a:lstStyle/>
                    <a:p>
                      <a:pPr algn="ctr" fontAlgn="b"/>
                      <a:r>
                        <a:rPr lang="en-US" sz="1100" b="1" u="none" strike="noStrike" dirty="0">
                          <a:effectLst/>
                        </a:rPr>
                        <a:t>Financials</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4"/>
                    </a:solidFill>
                  </a:tcPr>
                </a:tc>
                <a:tc>
                  <a:txBody>
                    <a:bodyPr/>
                    <a:lstStyle/>
                    <a:p>
                      <a:pPr algn="ctr" fontAlgn="b"/>
                      <a:r>
                        <a:rPr lang="en-US" sz="1100" b="1" u="none" strike="noStrike" dirty="0">
                          <a:effectLst/>
                        </a:rPr>
                        <a:t>16.02%</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4"/>
                    </a:solidFill>
                  </a:tcPr>
                </a:tc>
                <a:extLst>
                  <a:ext uri="{0D108BD9-81ED-4DB2-BD59-A6C34878D82A}">
                    <a16:rowId xmlns:a16="http://schemas.microsoft.com/office/drawing/2014/main" val="10012"/>
                  </a:ext>
                </a:extLst>
              </a:tr>
              <a:tr h="194412">
                <a:tc>
                  <a:txBody>
                    <a:bodyPr/>
                    <a:lstStyle/>
                    <a:p>
                      <a:pPr algn="ctr" fontAlgn="b"/>
                      <a:r>
                        <a:rPr lang="en-US" sz="1100" u="none" strike="noStrike" dirty="0">
                          <a:effectLst/>
                        </a:rPr>
                        <a:t>The PNC Financial Services Group, </a:t>
                      </a:r>
                      <a:r>
                        <a:rPr lang="en-US" sz="1100" u="none" strike="noStrike" dirty="0" err="1">
                          <a:effectLst/>
                        </a:rPr>
                        <a:t>Inc</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3.47%</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3"/>
                  </a:ext>
                </a:extLst>
              </a:tr>
              <a:tr h="138874">
                <a:tc>
                  <a:txBody>
                    <a:bodyPr/>
                    <a:lstStyle/>
                    <a:p>
                      <a:pPr algn="ctr" fontAlgn="b"/>
                      <a:r>
                        <a:rPr lang="en-US" sz="1100" u="none" strike="noStrike">
                          <a:effectLst/>
                        </a:rPr>
                        <a:t>Blackstone Group</a:t>
                      </a:r>
                      <a:endParaRPr lang="en-US" sz="110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2.70%</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4"/>
                  </a:ext>
                </a:extLst>
              </a:tr>
              <a:tr h="138874">
                <a:tc>
                  <a:txBody>
                    <a:bodyPr/>
                    <a:lstStyle/>
                    <a:p>
                      <a:pPr algn="ctr" fontAlgn="b"/>
                      <a:r>
                        <a:rPr lang="en-US" sz="1100" u="none" strike="noStrike" dirty="0">
                          <a:effectLst/>
                        </a:rPr>
                        <a:t>Financials ETF</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9.85%</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5"/>
                  </a:ext>
                </a:extLst>
              </a:tr>
              <a:tr h="138874">
                <a:tc>
                  <a:txBody>
                    <a:bodyPr/>
                    <a:lstStyle/>
                    <a:p>
                      <a:pPr algn="ctr" fontAlgn="b"/>
                      <a:r>
                        <a:rPr lang="en-US" sz="1100" b="1" u="none" strike="noStrike" dirty="0">
                          <a:effectLst/>
                        </a:rPr>
                        <a:t>Healthcare</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5"/>
                    </a:solidFill>
                  </a:tcPr>
                </a:tc>
                <a:tc>
                  <a:txBody>
                    <a:bodyPr/>
                    <a:lstStyle/>
                    <a:p>
                      <a:pPr algn="ctr" fontAlgn="b"/>
                      <a:r>
                        <a:rPr lang="en-US" sz="1100" b="1" u="none" strike="noStrike" dirty="0">
                          <a:effectLst/>
                        </a:rPr>
                        <a:t>7.72%</a:t>
                      </a:r>
                      <a:endParaRPr lang="en-US" sz="1100" b="1" i="0" u="none" strike="noStrike" dirty="0">
                        <a:solidFill>
                          <a:srgbClr val="000000"/>
                        </a:solidFill>
                        <a:effectLst/>
                        <a:latin typeface="Arial" charset="0"/>
                        <a:ea typeface="Arial" charset="0"/>
                        <a:cs typeface="Arial" charset="0"/>
                      </a:endParaRPr>
                    </a:p>
                  </a:txBody>
                  <a:tcPr marL="0" marR="0" marT="0" marB="0" anchor="ctr">
                    <a:solidFill>
                      <a:schemeClr val="accent5"/>
                    </a:solidFill>
                  </a:tcPr>
                </a:tc>
                <a:extLst>
                  <a:ext uri="{0D108BD9-81ED-4DB2-BD59-A6C34878D82A}">
                    <a16:rowId xmlns:a16="http://schemas.microsoft.com/office/drawing/2014/main" val="10016"/>
                  </a:ext>
                </a:extLst>
              </a:tr>
              <a:tr h="138874">
                <a:tc>
                  <a:txBody>
                    <a:bodyPr/>
                    <a:lstStyle/>
                    <a:p>
                      <a:pPr algn="ctr" fontAlgn="b"/>
                      <a:r>
                        <a:rPr lang="en-US" sz="1100" u="none" strike="noStrike" dirty="0">
                          <a:effectLst/>
                        </a:rPr>
                        <a:t>Allergan PLC</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2.37%</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7"/>
                  </a:ext>
                </a:extLst>
              </a:tr>
              <a:tr h="138874">
                <a:tc>
                  <a:txBody>
                    <a:bodyPr/>
                    <a:lstStyle/>
                    <a:p>
                      <a:pPr algn="ctr" fontAlgn="b"/>
                      <a:r>
                        <a:rPr lang="en-US" sz="1100" u="none" strike="noStrike" dirty="0">
                          <a:effectLst/>
                        </a:rPr>
                        <a:t>Bristol Myers - Squibb</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1.83%</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8"/>
                  </a:ext>
                </a:extLst>
              </a:tr>
              <a:tr h="138874">
                <a:tc>
                  <a:txBody>
                    <a:bodyPr/>
                    <a:lstStyle/>
                    <a:p>
                      <a:pPr algn="ctr" fontAlgn="b"/>
                      <a:r>
                        <a:rPr lang="en-US" sz="1100" u="none" strike="noStrike" dirty="0">
                          <a:effectLst/>
                        </a:rPr>
                        <a:t>Health Care ETF</a:t>
                      </a:r>
                      <a:endParaRPr lang="en-US" sz="110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100" u="none" strike="noStrike" dirty="0">
                          <a:effectLst/>
                        </a:rPr>
                        <a:t>3.51%</a:t>
                      </a:r>
                      <a:endParaRPr lang="en-US" sz="110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9"/>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044186288"/>
              </p:ext>
            </p:extLst>
          </p:nvPr>
        </p:nvGraphicFramePr>
        <p:xfrm>
          <a:off x="4341719" y="1073868"/>
          <a:ext cx="2911283" cy="3739432"/>
        </p:xfrm>
        <a:graphic>
          <a:graphicData uri="http://schemas.openxmlformats.org/drawingml/2006/table">
            <a:tbl>
              <a:tblPr>
                <a:tableStyleId>{5DA37D80-6434-44D0-A028-1B22A696006F}</a:tableStyleId>
              </a:tblPr>
              <a:tblGrid>
                <a:gridCol w="2170847">
                  <a:extLst>
                    <a:ext uri="{9D8B030D-6E8A-4147-A177-3AD203B41FA5}">
                      <a16:colId xmlns:a16="http://schemas.microsoft.com/office/drawing/2014/main" val="20000"/>
                    </a:ext>
                  </a:extLst>
                </a:gridCol>
                <a:gridCol w="740436">
                  <a:extLst>
                    <a:ext uri="{9D8B030D-6E8A-4147-A177-3AD203B41FA5}">
                      <a16:colId xmlns:a16="http://schemas.microsoft.com/office/drawing/2014/main" val="20001"/>
                    </a:ext>
                  </a:extLst>
                </a:gridCol>
              </a:tblGrid>
              <a:tr h="113147">
                <a:tc>
                  <a:txBody>
                    <a:bodyPr/>
                    <a:lstStyle/>
                    <a:p>
                      <a:pPr algn="ctr" fontAlgn="b"/>
                      <a:r>
                        <a:rPr lang="en-US" sz="1050" b="1" u="none" strike="noStrike" dirty="0">
                          <a:solidFill>
                            <a:schemeClr val="bg1"/>
                          </a:solidFill>
                          <a:effectLst/>
                        </a:rPr>
                        <a:t>Industrials</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6"/>
                    </a:solidFill>
                  </a:tcPr>
                </a:tc>
                <a:tc>
                  <a:txBody>
                    <a:bodyPr/>
                    <a:lstStyle/>
                    <a:p>
                      <a:pPr algn="ctr" fontAlgn="b"/>
                      <a:r>
                        <a:rPr lang="en-US" sz="1050" b="1" u="none" strike="noStrike" dirty="0">
                          <a:solidFill>
                            <a:schemeClr val="bg1"/>
                          </a:solidFill>
                          <a:effectLst/>
                        </a:rPr>
                        <a:t>14.92%</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6"/>
                    </a:solidFill>
                  </a:tcPr>
                </a:tc>
                <a:extLst>
                  <a:ext uri="{0D108BD9-81ED-4DB2-BD59-A6C34878D82A}">
                    <a16:rowId xmlns:a16="http://schemas.microsoft.com/office/drawing/2014/main" val="10000"/>
                  </a:ext>
                </a:extLst>
              </a:tr>
              <a:tr h="137532">
                <a:tc>
                  <a:txBody>
                    <a:bodyPr/>
                    <a:lstStyle/>
                    <a:p>
                      <a:pPr algn="ctr" fontAlgn="b"/>
                      <a:r>
                        <a:rPr lang="en-US" sz="1050" u="none" strike="noStrike" dirty="0">
                          <a:effectLst/>
                        </a:rPr>
                        <a:t>Delta Airlines</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3.32%</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1"/>
                  </a:ext>
                </a:extLst>
              </a:tr>
              <a:tr h="198314">
                <a:tc>
                  <a:txBody>
                    <a:bodyPr/>
                    <a:lstStyle/>
                    <a:p>
                      <a:pPr algn="ctr" fontAlgn="b"/>
                      <a:r>
                        <a:rPr lang="en-US" sz="1050" u="none" strike="noStrike" dirty="0">
                          <a:effectLst/>
                        </a:rPr>
                        <a:t>Stanley Black &amp; Decker</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2.86%</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2"/>
                  </a:ext>
                </a:extLst>
              </a:tr>
              <a:tr h="137532">
                <a:tc>
                  <a:txBody>
                    <a:bodyPr/>
                    <a:lstStyle/>
                    <a:p>
                      <a:pPr algn="ctr" fontAlgn="b"/>
                      <a:r>
                        <a:rPr lang="en-US" sz="1050" u="none" strike="noStrike">
                          <a:effectLst/>
                        </a:rPr>
                        <a:t>Magna International </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2.80%</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3"/>
                  </a:ext>
                </a:extLst>
              </a:tr>
              <a:tr h="137532">
                <a:tc>
                  <a:txBody>
                    <a:bodyPr/>
                    <a:lstStyle/>
                    <a:p>
                      <a:pPr algn="ctr" fontAlgn="b"/>
                      <a:r>
                        <a:rPr lang="en-US" sz="1050" u="none" strike="noStrike">
                          <a:effectLst/>
                        </a:rPr>
                        <a:t>Industrials ETF</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5.94%</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4"/>
                  </a:ext>
                </a:extLst>
              </a:tr>
              <a:tr h="180698">
                <a:tc>
                  <a:txBody>
                    <a:bodyPr/>
                    <a:lstStyle/>
                    <a:p>
                      <a:pPr algn="ctr" fontAlgn="b"/>
                      <a:r>
                        <a:rPr lang="en-US" sz="1050" b="1" u="none" strike="noStrike" dirty="0">
                          <a:solidFill>
                            <a:schemeClr val="bg1"/>
                          </a:solidFill>
                          <a:effectLst/>
                        </a:rPr>
                        <a:t>Information-Technology</a:t>
                      </a:r>
                      <a:endParaRPr lang="en-US" sz="1050" b="1" i="0" u="none" strike="noStrike" dirty="0">
                        <a:solidFill>
                          <a:schemeClr val="bg1"/>
                        </a:solidFill>
                        <a:effectLst/>
                        <a:latin typeface="Arial" charset="0"/>
                        <a:ea typeface="Arial" charset="0"/>
                        <a:cs typeface="Arial" charset="0"/>
                      </a:endParaRPr>
                    </a:p>
                  </a:txBody>
                  <a:tcPr marL="0" marR="0" marT="0" marB="0" anchor="ctr">
                    <a:solidFill>
                      <a:srgbClr val="325F21"/>
                    </a:solidFill>
                  </a:tcPr>
                </a:tc>
                <a:tc>
                  <a:txBody>
                    <a:bodyPr/>
                    <a:lstStyle/>
                    <a:p>
                      <a:pPr algn="ctr" fontAlgn="b"/>
                      <a:r>
                        <a:rPr lang="en-US" sz="1050" b="1" u="none" strike="noStrike" dirty="0">
                          <a:solidFill>
                            <a:schemeClr val="bg1"/>
                          </a:solidFill>
                          <a:effectLst/>
                        </a:rPr>
                        <a:t>20.21%</a:t>
                      </a:r>
                      <a:endParaRPr lang="en-US" sz="1050" b="1" i="0" u="none" strike="noStrike" dirty="0">
                        <a:solidFill>
                          <a:schemeClr val="bg1"/>
                        </a:solidFill>
                        <a:effectLst/>
                        <a:latin typeface="Arial" charset="0"/>
                        <a:ea typeface="Arial" charset="0"/>
                        <a:cs typeface="Arial" charset="0"/>
                      </a:endParaRPr>
                    </a:p>
                  </a:txBody>
                  <a:tcPr marL="0" marR="0" marT="0" marB="0" anchor="ctr">
                    <a:solidFill>
                      <a:srgbClr val="325F21"/>
                    </a:solidFill>
                  </a:tcPr>
                </a:tc>
                <a:extLst>
                  <a:ext uri="{0D108BD9-81ED-4DB2-BD59-A6C34878D82A}">
                    <a16:rowId xmlns:a16="http://schemas.microsoft.com/office/drawing/2014/main" val="10005"/>
                  </a:ext>
                </a:extLst>
              </a:tr>
              <a:tr h="137532">
                <a:tc>
                  <a:txBody>
                    <a:bodyPr/>
                    <a:lstStyle/>
                    <a:p>
                      <a:pPr algn="ctr" fontAlgn="b"/>
                      <a:r>
                        <a:rPr lang="en-US" sz="1050" u="none" strike="noStrike" dirty="0">
                          <a:effectLst/>
                        </a:rPr>
                        <a:t>Facebook</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a:effectLst/>
                        </a:rPr>
                        <a:t>5.88%</a:t>
                      </a:r>
                      <a:endParaRPr lang="en-US" sz="105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6"/>
                  </a:ext>
                </a:extLst>
              </a:tr>
              <a:tr h="137532">
                <a:tc>
                  <a:txBody>
                    <a:bodyPr/>
                    <a:lstStyle/>
                    <a:p>
                      <a:pPr algn="ctr" fontAlgn="b"/>
                      <a:r>
                        <a:rPr lang="en-US" sz="1050" u="none" strike="noStrike" dirty="0" err="1">
                          <a:effectLst/>
                        </a:rPr>
                        <a:t>Stamps.com</a:t>
                      </a:r>
                      <a:r>
                        <a:rPr lang="en-US" sz="1050" u="none" strike="noStrike" dirty="0">
                          <a:effectLst/>
                        </a:rPr>
                        <a:t> </a:t>
                      </a:r>
                      <a:r>
                        <a:rPr lang="en-US" sz="1050" u="none" strike="noStrike" dirty="0" err="1">
                          <a:effectLst/>
                        </a:rPr>
                        <a:t>Inc</a:t>
                      </a:r>
                      <a:r>
                        <a:rPr lang="en-US" sz="1050" u="none" strike="noStrike" dirty="0">
                          <a:effectLst/>
                        </a:rPr>
                        <a:t> New</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a:effectLst/>
                        </a:rPr>
                        <a:t>4.72%</a:t>
                      </a:r>
                      <a:endParaRPr lang="en-US" sz="105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7"/>
                  </a:ext>
                </a:extLst>
              </a:tr>
              <a:tr h="137532">
                <a:tc>
                  <a:txBody>
                    <a:bodyPr/>
                    <a:lstStyle/>
                    <a:p>
                      <a:pPr algn="ctr" fontAlgn="b"/>
                      <a:r>
                        <a:rPr lang="en-US" sz="1050" u="none" strike="noStrike">
                          <a:effectLst/>
                        </a:rPr>
                        <a:t>Adobe Systems Inc</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a:effectLst/>
                        </a:rPr>
                        <a:t>2.01%</a:t>
                      </a:r>
                      <a:endParaRPr lang="en-US" sz="105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8"/>
                  </a:ext>
                </a:extLst>
              </a:tr>
              <a:tr h="137532">
                <a:tc>
                  <a:txBody>
                    <a:bodyPr/>
                    <a:lstStyle/>
                    <a:p>
                      <a:pPr algn="ctr" fontAlgn="b"/>
                      <a:r>
                        <a:rPr lang="en-US" sz="1050" u="none" strike="noStrike">
                          <a:effectLst/>
                        </a:rPr>
                        <a:t>The Hacket Groupp</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1.71%</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09"/>
                  </a:ext>
                </a:extLst>
              </a:tr>
              <a:tr h="137532">
                <a:tc>
                  <a:txBody>
                    <a:bodyPr/>
                    <a:lstStyle/>
                    <a:p>
                      <a:pPr algn="ctr" fontAlgn="b"/>
                      <a:r>
                        <a:rPr lang="en-US" sz="1050" u="none" strike="noStrike">
                          <a:effectLst/>
                        </a:rPr>
                        <a:t>Technology ETF</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5.89%</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0"/>
                  </a:ext>
                </a:extLst>
              </a:tr>
              <a:tr h="137532">
                <a:tc>
                  <a:txBody>
                    <a:bodyPr/>
                    <a:lstStyle/>
                    <a:p>
                      <a:pPr algn="ctr" fontAlgn="b"/>
                      <a:r>
                        <a:rPr lang="en-US" sz="1050" b="1" u="none" strike="noStrike" dirty="0">
                          <a:solidFill>
                            <a:schemeClr val="bg1"/>
                          </a:solidFill>
                          <a:effectLst/>
                        </a:rPr>
                        <a:t>Materials</a:t>
                      </a:r>
                      <a:endParaRPr lang="en-US" sz="1050" b="1" i="0" u="none" strike="noStrike" dirty="0">
                        <a:solidFill>
                          <a:schemeClr val="bg1"/>
                        </a:solidFill>
                        <a:effectLst/>
                        <a:latin typeface="Arial" charset="0"/>
                        <a:ea typeface="Arial" charset="0"/>
                        <a:cs typeface="Arial" charset="0"/>
                      </a:endParaRPr>
                    </a:p>
                  </a:txBody>
                  <a:tcPr marL="0" marR="0" marT="0" marB="0" anchor="ctr">
                    <a:solidFill>
                      <a:srgbClr val="546E1F"/>
                    </a:solidFill>
                  </a:tcPr>
                </a:tc>
                <a:tc>
                  <a:txBody>
                    <a:bodyPr/>
                    <a:lstStyle/>
                    <a:p>
                      <a:pPr algn="ctr" fontAlgn="b"/>
                      <a:r>
                        <a:rPr lang="en-US" sz="1050" b="1" u="none" strike="noStrike" dirty="0">
                          <a:solidFill>
                            <a:schemeClr val="bg1"/>
                          </a:solidFill>
                          <a:effectLst/>
                        </a:rPr>
                        <a:t>4.60%</a:t>
                      </a:r>
                      <a:endParaRPr lang="en-US" sz="1050" b="1" i="0" u="none" strike="noStrike" dirty="0">
                        <a:solidFill>
                          <a:schemeClr val="bg1"/>
                        </a:solidFill>
                        <a:effectLst/>
                        <a:latin typeface="Arial" charset="0"/>
                        <a:ea typeface="Arial" charset="0"/>
                        <a:cs typeface="Arial" charset="0"/>
                      </a:endParaRPr>
                    </a:p>
                  </a:txBody>
                  <a:tcPr marL="0" marR="0" marT="0" marB="0" anchor="ctr">
                    <a:solidFill>
                      <a:srgbClr val="546E1F"/>
                    </a:solidFill>
                  </a:tcPr>
                </a:tc>
                <a:extLst>
                  <a:ext uri="{0D108BD9-81ED-4DB2-BD59-A6C34878D82A}">
                    <a16:rowId xmlns:a16="http://schemas.microsoft.com/office/drawing/2014/main" val="10011"/>
                  </a:ext>
                </a:extLst>
              </a:tr>
              <a:tr h="137532">
                <a:tc>
                  <a:txBody>
                    <a:bodyPr/>
                    <a:lstStyle/>
                    <a:p>
                      <a:pPr algn="ctr" fontAlgn="b"/>
                      <a:r>
                        <a:rPr lang="en-US" sz="1050" u="none" strike="noStrike" dirty="0">
                          <a:effectLst/>
                        </a:rPr>
                        <a:t>Dow Chemicals</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1.78%</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2"/>
                  </a:ext>
                </a:extLst>
              </a:tr>
              <a:tr h="137532">
                <a:tc>
                  <a:txBody>
                    <a:bodyPr/>
                    <a:lstStyle/>
                    <a:p>
                      <a:pPr algn="ctr" fontAlgn="b"/>
                      <a:r>
                        <a:rPr lang="en-US" sz="1050" u="none" strike="noStrike">
                          <a:effectLst/>
                        </a:rPr>
                        <a:t>Materials ETF</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2.82%</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3"/>
                  </a:ext>
                </a:extLst>
              </a:tr>
              <a:tr h="137532">
                <a:tc>
                  <a:txBody>
                    <a:bodyPr/>
                    <a:lstStyle/>
                    <a:p>
                      <a:pPr algn="ctr" fontAlgn="b"/>
                      <a:r>
                        <a:rPr lang="en-US" sz="1050" b="1" u="none" strike="noStrike" dirty="0">
                          <a:solidFill>
                            <a:schemeClr val="bg1"/>
                          </a:solidFill>
                          <a:effectLst/>
                        </a:rPr>
                        <a:t>Real Estate</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3">
                        <a:lumMod val="50000"/>
                      </a:schemeClr>
                    </a:solidFill>
                  </a:tcPr>
                </a:tc>
                <a:tc>
                  <a:txBody>
                    <a:bodyPr/>
                    <a:lstStyle/>
                    <a:p>
                      <a:pPr algn="ctr" fontAlgn="b"/>
                      <a:r>
                        <a:rPr lang="en-US" sz="1050" b="1" u="none" strike="noStrike" dirty="0">
                          <a:solidFill>
                            <a:schemeClr val="bg1"/>
                          </a:solidFill>
                          <a:effectLst/>
                        </a:rPr>
                        <a:t>3.85%</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3">
                        <a:lumMod val="50000"/>
                      </a:schemeClr>
                    </a:solidFill>
                  </a:tcPr>
                </a:tc>
                <a:extLst>
                  <a:ext uri="{0D108BD9-81ED-4DB2-BD59-A6C34878D82A}">
                    <a16:rowId xmlns:a16="http://schemas.microsoft.com/office/drawing/2014/main" val="10014"/>
                  </a:ext>
                </a:extLst>
              </a:tr>
              <a:tr h="137532">
                <a:tc>
                  <a:txBody>
                    <a:bodyPr/>
                    <a:lstStyle/>
                    <a:p>
                      <a:pPr algn="ctr" fontAlgn="b"/>
                      <a:r>
                        <a:rPr lang="en-US" sz="1050" u="none" strike="noStrike" dirty="0">
                          <a:effectLst/>
                        </a:rPr>
                        <a:t>SL Green Realty Corp</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a:effectLst/>
                        </a:rPr>
                        <a:t>1.85%</a:t>
                      </a:r>
                      <a:endParaRPr lang="en-US" sz="1050" b="0" i="0" u="none" strike="noStrike">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5"/>
                  </a:ext>
                </a:extLst>
              </a:tr>
              <a:tr h="137532">
                <a:tc>
                  <a:txBody>
                    <a:bodyPr/>
                    <a:lstStyle/>
                    <a:p>
                      <a:pPr algn="ctr" fontAlgn="b"/>
                      <a:r>
                        <a:rPr lang="en-US" sz="1050" u="none" strike="noStrike" dirty="0">
                          <a:effectLst/>
                        </a:rPr>
                        <a:t>Real Estate ETF</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2.00%</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6"/>
                  </a:ext>
                </a:extLst>
              </a:tr>
              <a:tr h="137532">
                <a:tc>
                  <a:txBody>
                    <a:bodyPr/>
                    <a:lstStyle/>
                    <a:p>
                      <a:pPr algn="ctr" fontAlgn="b"/>
                      <a:r>
                        <a:rPr lang="en-US" sz="1050" b="1" u="none" strike="noStrike" dirty="0">
                          <a:solidFill>
                            <a:schemeClr val="bg1"/>
                          </a:solidFill>
                          <a:effectLst/>
                        </a:rPr>
                        <a:t>Telecommunications</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4">
                        <a:lumMod val="50000"/>
                      </a:schemeClr>
                    </a:solidFill>
                  </a:tcPr>
                </a:tc>
                <a:tc>
                  <a:txBody>
                    <a:bodyPr/>
                    <a:lstStyle/>
                    <a:p>
                      <a:pPr algn="ctr" fontAlgn="b"/>
                      <a:r>
                        <a:rPr lang="en-US" sz="1050" b="1" u="none" strike="noStrike" dirty="0">
                          <a:solidFill>
                            <a:schemeClr val="bg1"/>
                          </a:solidFill>
                          <a:effectLst/>
                        </a:rPr>
                        <a:t>2.44%</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4">
                        <a:lumMod val="50000"/>
                      </a:schemeClr>
                    </a:solidFill>
                  </a:tcPr>
                </a:tc>
                <a:extLst>
                  <a:ext uri="{0D108BD9-81ED-4DB2-BD59-A6C34878D82A}">
                    <a16:rowId xmlns:a16="http://schemas.microsoft.com/office/drawing/2014/main" val="10017"/>
                  </a:ext>
                </a:extLst>
              </a:tr>
              <a:tr h="137532">
                <a:tc>
                  <a:txBody>
                    <a:bodyPr/>
                    <a:lstStyle/>
                    <a:p>
                      <a:pPr algn="ctr" fontAlgn="b"/>
                      <a:r>
                        <a:rPr lang="en-US" sz="1050" u="none" strike="noStrike" dirty="0">
                          <a:effectLst/>
                        </a:rPr>
                        <a:t>Ubiquiti Networks </a:t>
                      </a:r>
                      <a:r>
                        <a:rPr lang="en-US" sz="1050" u="none" strike="noStrike" dirty="0" err="1">
                          <a:effectLst/>
                        </a:rPr>
                        <a:t>Inc</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2.44%</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18"/>
                  </a:ext>
                </a:extLst>
              </a:tr>
              <a:tr h="137532">
                <a:tc>
                  <a:txBody>
                    <a:bodyPr/>
                    <a:lstStyle/>
                    <a:p>
                      <a:pPr algn="ctr" fontAlgn="b"/>
                      <a:r>
                        <a:rPr lang="en-US" sz="1050" b="1" u="none" strike="noStrike" dirty="0">
                          <a:solidFill>
                            <a:schemeClr val="bg1"/>
                          </a:solidFill>
                          <a:effectLst/>
                        </a:rPr>
                        <a:t>Utilities</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5">
                        <a:lumMod val="50000"/>
                      </a:schemeClr>
                    </a:solidFill>
                  </a:tcPr>
                </a:tc>
                <a:tc>
                  <a:txBody>
                    <a:bodyPr/>
                    <a:lstStyle/>
                    <a:p>
                      <a:pPr algn="ctr" fontAlgn="b"/>
                      <a:r>
                        <a:rPr lang="en-US" sz="1050" b="1" u="none" strike="noStrike" dirty="0">
                          <a:solidFill>
                            <a:schemeClr val="bg1"/>
                          </a:solidFill>
                          <a:effectLst/>
                        </a:rPr>
                        <a:t>5.07%</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5">
                        <a:lumMod val="50000"/>
                      </a:schemeClr>
                    </a:solidFill>
                  </a:tcPr>
                </a:tc>
                <a:extLst>
                  <a:ext uri="{0D108BD9-81ED-4DB2-BD59-A6C34878D82A}">
                    <a16:rowId xmlns:a16="http://schemas.microsoft.com/office/drawing/2014/main" val="10019"/>
                  </a:ext>
                </a:extLst>
              </a:tr>
              <a:tr h="137532">
                <a:tc>
                  <a:txBody>
                    <a:bodyPr/>
                    <a:lstStyle/>
                    <a:p>
                      <a:pPr algn="ctr" fontAlgn="b"/>
                      <a:r>
                        <a:rPr lang="en-US" sz="1050" u="none" strike="noStrike" dirty="0">
                          <a:effectLst/>
                        </a:rPr>
                        <a:t>Exelon Corp</a:t>
                      </a:r>
                      <a:endParaRPr lang="en-US" sz="1050" b="0" i="0" u="none" strike="noStrike" dirty="0">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2.49%</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20"/>
                  </a:ext>
                </a:extLst>
              </a:tr>
              <a:tr h="137532">
                <a:tc>
                  <a:txBody>
                    <a:bodyPr/>
                    <a:lstStyle/>
                    <a:p>
                      <a:pPr algn="ctr" fontAlgn="b"/>
                      <a:r>
                        <a:rPr lang="en-US" sz="1050" u="none" strike="noStrike">
                          <a:effectLst/>
                        </a:rPr>
                        <a:t>Utilities ETF</a:t>
                      </a:r>
                      <a:endParaRPr lang="en-US" sz="1050" b="0" i="0" u="none" strike="noStrike">
                        <a:solidFill>
                          <a:srgbClr val="000000"/>
                        </a:solidFill>
                        <a:effectLst/>
                        <a:latin typeface="Arial" charset="0"/>
                        <a:ea typeface="Arial" charset="0"/>
                        <a:cs typeface="Arial" charset="0"/>
                      </a:endParaRPr>
                    </a:p>
                  </a:txBody>
                  <a:tcPr marL="0" marR="0" marT="0" marB="0" anchor="ctr"/>
                </a:tc>
                <a:tc>
                  <a:txBody>
                    <a:bodyPr/>
                    <a:lstStyle/>
                    <a:p>
                      <a:pPr algn="ctr" fontAlgn="b"/>
                      <a:r>
                        <a:rPr lang="en-US" sz="1050" u="none" strike="noStrike" dirty="0">
                          <a:effectLst/>
                        </a:rPr>
                        <a:t>2.58%</a:t>
                      </a:r>
                      <a:endParaRPr lang="en-US" sz="1050" b="0" i="0" u="none" strike="noStrike" dirty="0">
                        <a:solidFill>
                          <a:srgbClr val="000000"/>
                        </a:solidFill>
                        <a:effectLst/>
                        <a:latin typeface="Arial" charset="0"/>
                        <a:ea typeface="Arial" charset="0"/>
                        <a:cs typeface="Arial" charset="0"/>
                      </a:endParaRPr>
                    </a:p>
                  </a:txBody>
                  <a:tcPr marL="0" marR="0" marT="0" marB="0" anchor="ctr"/>
                </a:tc>
                <a:extLst>
                  <a:ext uri="{0D108BD9-81ED-4DB2-BD59-A6C34878D82A}">
                    <a16:rowId xmlns:a16="http://schemas.microsoft.com/office/drawing/2014/main" val="10021"/>
                  </a:ext>
                </a:extLst>
              </a:tr>
              <a:tr h="147320">
                <a:tc>
                  <a:txBody>
                    <a:bodyPr/>
                    <a:lstStyle/>
                    <a:p>
                      <a:pPr algn="ctr" fontAlgn="b"/>
                      <a:r>
                        <a:rPr lang="en-US" sz="1050" b="1" u="none" strike="noStrike" dirty="0">
                          <a:solidFill>
                            <a:schemeClr val="bg1"/>
                          </a:solidFill>
                          <a:effectLst/>
                        </a:rPr>
                        <a:t>Cash</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6">
                        <a:lumMod val="50000"/>
                      </a:schemeClr>
                    </a:solidFill>
                  </a:tcPr>
                </a:tc>
                <a:tc>
                  <a:txBody>
                    <a:bodyPr/>
                    <a:lstStyle/>
                    <a:p>
                      <a:pPr algn="ctr" fontAlgn="b"/>
                      <a:r>
                        <a:rPr lang="en-US" sz="1050" b="1" u="none" strike="noStrike" dirty="0">
                          <a:solidFill>
                            <a:schemeClr val="bg1"/>
                          </a:solidFill>
                          <a:effectLst/>
                        </a:rPr>
                        <a:t>1.82%</a:t>
                      </a:r>
                      <a:endParaRPr lang="en-US" sz="1050" b="1" i="0" u="none" strike="noStrike" dirty="0">
                        <a:solidFill>
                          <a:schemeClr val="bg1"/>
                        </a:solidFill>
                        <a:effectLst/>
                        <a:latin typeface="Arial" charset="0"/>
                        <a:ea typeface="Arial" charset="0"/>
                        <a:cs typeface="Arial" charset="0"/>
                      </a:endParaRPr>
                    </a:p>
                  </a:txBody>
                  <a:tcPr marL="0" marR="0" marT="0" marB="0" anchor="ctr">
                    <a:solidFill>
                      <a:schemeClr val="accent6">
                        <a:lumMod val="50000"/>
                      </a:schemeClr>
                    </a:solidFill>
                  </a:tcPr>
                </a:tc>
                <a:extLst>
                  <a:ext uri="{0D108BD9-81ED-4DB2-BD59-A6C34878D82A}">
                    <a16:rowId xmlns:a16="http://schemas.microsoft.com/office/drawing/2014/main" val="10022"/>
                  </a:ext>
                </a:extLst>
              </a:tr>
            </a:tbl>
          </a:graphicData>
        </a:graphic>
      </p:graphicFrame>
      <p:graphicFrame>
        <p:nvGraphicFramePr>
          <p:cNvPr id="41" name="Chart 40"/>
          <p:cNvGraphicFramePr>
            <a:graphicFrameLocks/>
          </p:cNvGraphicFramePr>
          <p:nvPr>
            <p:extLst>
              <p:ext uri="{D42A27DB-BD31-4B8C-83A1-F6EECF244321}">
                <p14:modId xmlns:p14="http://schemas.microsoft.com/office/powerpoint/2010/main" val="2034974688"/>
              </p:ext>
            </p:extLst>
          </p:nvPr>
        </p:nvGraphicFramePr>
        <p:xfrm>
          <a:off x="6951662" y="214313"/>
          <a:ext cx="5489621" cy="60079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718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6614"/>
            <a:ext cx="4283545" cy="707886"/>
          </a:xfrm>
          <a:prstGeom prst="rect">
            <a:avLst/>
          </a:prstGeom>
          <a:noFill/>
        </p:spPr>
        <p:txBody>
          <a:bodyPr wrap="none" lIns="91440" tIns="45720" rIns="91440" bIns="45720">
            <a:spAutoFit/>
          </a:bodyPr>
          <a:lstStyle/>
          <a:p>
            <a:pPr algn="ctr"/>
            <a:r>
              <a:rPr lang="en-US" sz="4000" b="1">
                <a:ln w="22225">
                  <a:solidFill>
                    <a:schemeClr val="tx2"/>
                  </a:solidFill>
                  <a:prstDash val="solid"/>
                </a:ln>
                <a:solidFill>
                  <a:schemeClr val="accent3"/>
                </a:solidFill>
                <a:latin typeface="Arial" panose="020B0604020202020204" pitchFamily="34" charset="0"/>
                <a:cs typeface="Arial" panose="020B0604020202020204" pitchFamily="34" charset="0"/>
              </a:rPr>
              <a:t>Full Liquidations</a:t>
            </a:r>
            <a:endPar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TextBox 29"/>
          <p:cNvSpPr txBox="1"/>
          <p:nvPr/>
        </p:nvSpPr>
        <p:spPr>
          <a:xfrm>
            <a:off x="1499877" y="834187"/>
            <a:ext cx="9698995" cy="1464231"/>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solidFill>
                  <a:schemeClr val="tx1">
                    <a:lumMod val="65000"/>
                    <a:lumOff val="35000"/>
                  </a:schemeClr>
                </a:solidFill>
                <a:latin typeface="Arial" charset="0"/>
                <a:ea typeface="Arial" charset="0"/>
                <a:cs typeface="Arial" charset="0"/>
              </a:rPr>
              <a:t>During the Summer 2017, the class voted to liquidate positions within the portfolio. These positions were closed if the future outlook for the position was deemed unfavorable. The proceeds were reallocated to new, superior investments identified by the class with the target sector goals in mind. </a:t>
            </a:r>
          </a:p>
        </p:txBody>
      </p:sp>
      <p:sp>
        <p:nvSpPr>
          <p:cNvPr id="37" name="TextBox 36"/>
          <p:cNvSpPr txBox="1"/>
          <p:nvPr/>
        </p:nvSpPr>
        <p:spPr>
          <a:xfrm>
            <a:off x="5014019" y="2617820"/>
            <a:ext cx="5303655" cy="3371136"/>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b="1" dirty="0">
                <a:solidFill>
                  <a:schemeClr val="tx1">
                    <a:lumMod val="65000"/>
                    <a:lumOff val="35000"/>
                  </a:schemeClr>
                </a:solidFill>
                <a:latin typeface="Arial" charset="0"/>
                <a:ea typeface="Arial" charset="0"/>
                <a:cs typeface="Arial" charset="0"/>
              </a:rPr>
              <a:t>Michael Kors Holdings Ltd (KORS) </a:t>
            </a:r>
          </a:p>
          <a:p>
            <a:pPr marL="285750" indent="-285750">
              <a:buFont typeface="Arial"/>
              <a:buChar char="•"/>
            </a:pPr>
            <a:r>
              <a:rPr lang="en-US" sz="1600" dirty="0">
                <a:solidFill>
                  <a:schemeClr val="tx1">
                    <a:lumMod val="65000"/>
                    <a:lumOff val="35000"/>
                  </a:schemeClr>
                </a:solidFill>
                <a:latin typeface="Arial" charset="0"/>
                <a:ea typeface="Arial" charset="0"/>
                <a:cs typeface="Arial" charset="0"/>
              </a:rPr>
              <a:t>Sold 260 shares at $36.87 on 5/31/17</a:t>
            </a:r>
          </a:p>
          <a:p>
            <a:r>
              <a:rPr lang="en-US" sz="1600" b="1" dirty="0">
                <a:solidFill>
                  <a:schemeClr val="tx1">
                    <a:lumMod val="65000"/>
                    <a:lumOff val="35000"/>
                  </a:schemeClr>
                </a:solidFill>
                <a:latin typeface="Arial" charset="0"/>
                <a:ea typeface="Arial" charset="0"/>
                <a:cs typeface="Arial" charset="0"/>
              </a:rPr>
              <a:t>CVS Health Corp (CVS)</a:t>
            </a:r>
          </a:p>
          <a:p>
            <a:pPr marL="285750" indent="-285750">
              <a:buFont typeface="Arial"/>
              <a:buChar char="•"/>
            </a:pPr>
            <a:r>
              <a:rPr lang="en-US" sz="1600" dirty="0">
                <a:solidFill>
                  <a:schemeClr val="tx1">
                    <a:lumMod val="65000"/>
                    <a:lumOff val="35000"/>
                  </a:schemeClr>
                </a:solidFill>
                <a:latin typeface="Arial" charset="0"/>
                <a:ea typeface="Arial" charset="0"/>
                <a:cs typeface="Arial" charset="0"/>
              </a:rPr>
              <a:t>Sold 191.153 shares at $76.24 on 5/31/17</a:t>
            </a:r>
          </a:p>
          <a:p>
            <a:r>
              <a:rPr lang="en-US" sz="1600" b="1" dirty="0">
                <a:solidFill>
                  <a:schemeClr val="tx1">
                    <a:lumMod val="65000"/>
                    <a:lumOff val="35000"/>
                  </a:schemeClr>
                </a:solidFill>
                <a:latin typeface="Arial" charset="0"/>
                <a:ea typeface="Arial" charset="0"/>
                <a:cs typeface="Arial" charset="0"/>
              </a:rPr>
              <a:t>BOFI Holding </a:t>
            </a:r>
            <a:r>
              <a:rPr lang="en-US" sz="1600" b="1" dirty="0" err="1">
                <a:solidFill>
                  <a:schemeClr val="tx1">
                    <a:lumMod val="65000"/>
                    <a:lumOff val="35000"/>
                  </a:schemeClr>
                </a:solidFill>
                <a:latin typeface="Arial" charset="0"/>
                <a:ea typeface="Arial" charset="0"/>
                <a:cs typeface="Arial" charset="0"/>
              </a:rPr>
              <a:t>Inc</a:t>
            </a:r>
            <a:r>
              <a:rPr lang="en-US" sz="1600" b="1" dirty="0">
                <a:solidFill>
                  <a:schemeClr val="tx1">
                    <a:lumMod val="65000"/>
                    <a:lumOff val="35000"/>
                  </a:schemeClr>
                </a:solidFill>
                <a:latin typeface="Arial" charset="0"/>
                <a:ea typeface="Arial" charset="0"/>
                <a:cs typeface="Arial" charset="0"/>
              </a:rPr>
              <a:t> (BOFI)</a:t>
            </a:r>
          </a:p>
          <a:p>
            <a:pPr marL="285750" indent="-285750">
              <a:buFont typeface="Arial"/>
              <a:buChar char="•"/>
            </a:pPr>
            <a:r>
              <a:rPr lang="en-US" sz="1600" dirty="0">
                <a:solidFill>
                  <a:schemeClr val="tx1">
                    <a:lumMod val="65000"/>
                    <a:lumOff val="35000"/>
                  </a:schemeClr>
                </a:solidFill>
                <a:latin typeface="Arial" charset="0"/>
                <a:ea typeface="Arial" charset="0"/>
                <a:cs typeface="Arial" charset="0"/>
              </a:rPr>
              <a:t>Sold 350 shares at $22.18 on 5/31/17</a:t>
            </a:r>
          </a:p>
          <a:p>
            <a:r>
              <a:rPr lang="en-US" sz="1600" b="1" dirty="0">
                <a:solidFill>
                  <a:schemeClr val="tx1">
                    <a:lumMod val="65000"/>
                    <a:lumOff val="35000"/>
                  </a:schemeClr>
                </a:solidFill>
                <a:latin typeface="Arial" charset="0"/>
                <a:ea typeface="Arial" charset="0"/>
                <a:cs typeface="Arial" charset="0"/>
              </a:rPr>
              <a:t>Vanguard Telecom Services ETF (VOX)</a:t>
            </a:r>
          </a:p>
          <a:p>
            <a:pPr marL="285750" indent="-285750">
              <a:buFont typeface="Arial"/>
              <a:buChar char="•"/>
            </a:pPr>
            <a:r>
              <a:rPr lang="en-US" sz="1600" dirty="0">
                <a:solidFill>
                  <a:schemeClr val="tx1">
                    <a:lumMod val="65000"/>
                    <a:lumOff val="35000"/>
                  </a:schemeClr>
                </a:solidFill>
                <a:latin typeface="Arial" charset="0"/>
                <a:ea typeface="Arial" charset="0"/>
                <a:cs typeface="Arial" charset="0"/>
              </a:rPr>
              <a:t>Sold 151.282 shares at $95.40 on 6/14/17</a:t>
            </a:r>
          </a:p>
          <a:p>
            <a:r>
              <a:rPr lang="en-US" sz="1600" b="1" dirty="0">
                <a:solidFill>
                  <a:schemeClr val="tx1">
                    <a:lumMod val="65000"/>
                    <a:lumOff val="35000"/>
                  </a:schemeClr>
                </a:solidFill>
                <a:latin typeface="Arial" charset="0"/>
                <a:ea typeface="Arial" charset="0"/>
                <a:cs typeface="Arial" charset="0"/>
              </a:rPr>
              <a:t>Ford Motor Company (F)</a:t>
            </a:r>
          </a:p>
          <a:p>
            <a:pPr marL="285750" indent="-285750">
              <a:buFont typeface="Arial"/>
              <a:buChar char="•"/>
            </a:pPr>
            <a:r>
              <a:rPr lang="en-US" sz="1600" dirty="0">
                <a:solidFill>
                  <a:schemeClr val="tx1">
                    <a:lumMod val="65000"/>
                    <a:lumOff val="35000"/>
                  </a:schemeClr>
                </a:solidFill>
                <a:latin typeface="Arial" charset="0"/>
                <a:ea typeface="Arial" charset="0"/>
                <a:cs typeface="Arial" charset="0"/>
              </a:rPr>
              <a:t>Sold 810.681 shares at $11.08 on 6/14/17</a:t>
            </a:r>
          </a:p>
          <a:p>
            <a:r>
              <a:rPr lang="en-US" sz="1600" b="1" dirty="0" err="1">
                <a:solidFill>
                  <a:schemeClr val="tx1">
                    <a:lumMod val="65000"/>
                    <a:lumOff val="35000"/>
                  </a:schemeClr>
                </a:solidFill>
                <a:latin typeface="Arial" charset="0"/>
                <a:ea typeface="Arial" charset="0"/>
                <a:cs typeface="Arial" charset="0"/>
              </a:rPr>
              <a:t>Akorn</a:t>
            </a:r>
            <a:r>
              <a:rPr lang="en-US" sz="1600" b="1" dirty="0">
                <a:solidFill>
                  <a:schemeClr val="tx1">
                    <a:lumMod val="65000"/>
                    <a:lumOff val="35000"/>
                  </a:schemeClr>
                </a:solidFill>
                <a:latin typeface="Arial" charset="0"/>
                <a:ea typeface="Arial" charset="0"/>
                <a:cs typeface="Arial" charset="0"/>
              </a:rPr>
              <a:t> </a:t>
            </a:r>
            <a:r>
              <a:rPr lang="en-US" sz="1600" b="1" dirty="0" err="1">
                <a:solidFill>
                  <a:schemeClr val="tx1">
                    <a:lumMod val="65000"/>
                    <a:lumOff val="35000"/>
                  </a:schemeClr>
                </a:solidFill>
                <a:latin typeface="Arial" charset="0"/>
                <a:ea typeface="Arial" charset="0"/>
                <a:cs typeface="Arial" charset="0"/>
              </a:rPr>
              <a:t>Inc</a:t>
            </a:r>
            <a:r>
              <a:rPr lang="en-US" sz="1600" b="1" dirty="0">
                <a:solidFill>
                  <a:schemeClr val="tx1">
                    <a:lumMod val="65000"/>
                    <a:lumOff val="35000"/>
                  </a:schemeClr>
                </a:solidFill>
                <a:latin typeface="Arial" charset="0"/>
                <a:ea typeface="Arial" charset="0"/>
                <a:cs typeface="Arial" charset="0"/>
              </a:rPr>
              <a:t> (AKRX)</a:t>
            </a:r>
          </a:p>
          <a:p>
            <a:pPr marL="285750" indent="-285750">
              <a:buFont typeface="Arial"/>
              <a:buChar char="•"/>
            </a:pPr>
            <a:r>
              <a:rPr lang="en-US" sz="1600" dirty="0">
                <a:solidFill>
                  <a:schemeClr val="tx1">
                    <a:lumMod val="65000"/>
                    <a:lumOff val="35000"/>
                  </a:schemeClr>
                </a:solidFill>
                <a:latin typeface="Arial" charset="0"/>
                <a:ea typeface="Arial" charset="0"/>
                <a:cs typeface="Arial" charset="0"/>
              </a:rPr>
              <a:t>Sold 495 shares at $33.47 on 6/21/17</a:t>
            </a:r>
          </a:p>
        </p:txBody>
      </p:sp>
      <p:cxnSp>
        <p:nvCxnSpPr>
          <p:cNvPr id="38" name="Straight Arrow Connector 37"/>
          <p:cNvCxnSpPr/>
          <p:nvPr/>
        </p:nvCxnSpPr>
        <p:spPr>
          <a:xfrm>
            <a:off x="3683051" y="4149331"/>
            <a:ext cx="1013252"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729577" y="2472255"/>
            <a:ext cx="0" cy="1677076"/>
          </a:xfrm>
          <a:prstGeom prst="line">
            <a:avLst/>
          </a:prstGeom>
          <a:ln w="76200">
            <a:solidFill>
              <a:schemeClr val="accent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904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8580619"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Sector Weightings &amp; Strategies</a:t>
            </a:r>
          </a:p>
        </p:txBody>
      </p:sp>
      <p:sp>
        <p:nvSpPr>
          <p:cNvPr id="30" name="Text Placeholder 2"/>
          <p:cNvSpPr txBox="1">
            <a:spLocks/>
          </p:cNvSpPr>
          <p:nvPr/>
        </p:nvSpPr>
        <p:spPr>
          <a:xfrm>
            <a:off x="1142502" y="800251"/>
            <a:ext cx="10776760" cy="915360"/>
          </a:xfrm>
          <a:prstGeom prst="roundRect">
            <a:avLst/>
          </a:prstGeom>
        </p:spPr>
        <p:style>
          <a:lnRef idx="2">
            <a:schemeClr val="accent3"/>
          </a:lnRef>
          <a:fillRef idx="1">
            <a:schemeClr val="lt1"/>
          </a:fillRef>
          <a:effectRef idx="0">
            <a:schemeClr val="accent3"/>
          </a:effectRef>
          <a:fontRef idx="minor">
            <a:schemeClr val="dk1"/>
          </a:fontRef>
        </p:style>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lvl="0">
              <a:spcBef>
                <a:spcPts val="0"/>
              </a:spcBef>
              <a:buNone/>
            </a:pPr>
            <a:r>
              <a:rPr lang="en-US" sz="1600" dirty="0">
                <a:solidFill>
                  <a:schemeClr val="tx1">
                    <a:lumMod val="65000"/>
                    <a:lumOff val="35000"/>
                  </a:schemeClr>
                </a:solidFill>
                <a:latin typeface="Arial" panose="020B0604020202020204" pitchFamily="34" charset="0"/>
                <a:cs typeface="Arial" panose="020B0604020202020204" pitchFamily="34" charset="0"/>
              </a:rPr>
              <a:t>The class was required to allocate the portfolio according to agreed-upon sector weightings, as well as strategies (growth, value, and dividend stocks/ETFs). Below are the sector weightings agreed upon during the first class meeting </a:t>
            </a:r>
            <a:r>
              <a:rPr lang="en-US" sz="1600">
                <a:solidFill>
                  <a:schemeClr val="tx1">
                    <a:lumMod val="65000"/>
                    <a:lumOff val="35000"/>
                  </a:schemeClr>
                </a:solidFill>
                <a:latin typeface="Arial" panose="020B0604020202020204" pitchFamily="34" charset="0"/>
                <a:cs typeface="Arial" panose="020B0604020202020204" pitchFamily="34" charset="0"/>
              </a:rPr>
              <a:t>(5/22) </a:t>
            </a:r>
            <a:r>
              <a:rPr lang="en-US" sz="1600" dirty="0">
                <a:solidFill>
                  <a:schemeClr val="tx1">
                    <a:lumMod val="65000"/>
                    <a:lumOff val="35000"/>
                  </a:schemeClr>
                </a:solidFill>
                <a:latin typeface="Arial" panose="020B0604020202020204" pitchFamily="34" charset="0"/>
                <a:cs typeface="Arial" panose="020B0604020202020204" pitchFamily="34" charset="0"/>
              </a:rPr>
              <a:t>and on the closing date of the portfolio </a:t>
            </a:r>
            <a:r>
              <a:rPr lang="en-US" sz="1600">
                <a:solidFill>
                  <a:schemeClr val="tx1">
                    <a:lumMod val="65000"/>
                    <a:lumOff val="35000"/>
                  </a:schemeClr>
                </a:solidFill>
                <a:latin typeface="Arial" panose="020B0604020202020204" pitchFamily="34" charset="0"/>
                <a:cs typeface="Arial" panose="020B0604020202020204" pitchFamily="34" charset="0"/>
              </a:rPr>
              <a:t>(6/26). </a:t>
            </a:r>
            <a:r>
              <a:rPr lang="en-US" sz="1600" dirty="0">
                <a:solidFill>
                  <a:schemeClr val="tx1">
                    <a:lumMod val="65000"/>
                    <a:lumOff val="35000"/>
                  </a:schemeClr>
                </a:solidFill>
                <a:latin typeface="Arial" panose="020B0604020202020204" pitchFamily="34" charset="0"/>
                <a:cs typeface="Arial" panose="020B0604020202020204" pitchFamily="34" charset="0"/>
              </a:rPr>
              <a:t>Both the sector and strategy weightings are discussed more thoroughly throughout the report.</a:t>
            </a:r>
          </a:p>
        </p:txBody>
      </p:sp>
      <p:graphicFrame>
        <p:nvGraphicFramePr>
          <p:cNvPr id="7" name="Table 6"/>
          <p:cNvGraphicFramePr>
            <a:graphicFrameLocks noGrp="1"/>
          </p:cNvGraphicFramePr>
          <p:nvPr>
            <p:extLst>
              <p:ext uri="{D42A27DB-BD31-4B8C-83A1-F6EECF244321}">
                <p14:modId xmlns:p14="http://schemas.microsoft.com/office/powerpoint/2010/main" val="1121238854"/>
              </p:ext>
            </p:extLst>
          </p:nvPr>
        </p:nvGraphicFramePr>
        <p:xfrm>
          <a:off x="1437796" y="1967881"/>
          <a:ext cx="9974951" cy="3893716"/>
        </p:xfrm>
        <a:graphic>
          <a:graphicData uri="http://schemas.openxmlformats.org/drawingml/2006/table">
            <a:tbl>
              <a:tblPr>
                <a:tableStyleId>{8799B23B-EC83-4686-B30A-512413B5E67A}</a:tableStyleId>
              </a:tblPr>
              <a:tblGrid>
                <a:gridCol w="2501168">
                  <a:extLst>
                    <a:ext uri="{9D8B030D-6E8A-4147-A177-3AD203B41FA5}">
                      <a16:colId xmlns:a16="http://schemas.microsoft.com/office/drawing/2014/main" val="20000"/>
                    </a:ext>
                  </a:extLst>
                </a:gridCol>
                <a:gridCol w="844369">
                  <a:extLst>
                    <a:ext uri="{9D8B030D-6E8A-4147-A177-3AD203B41FA5}">
                      <a16:colId xmlns:a16="http://schemas.microsoft.com/office/drawing/2014/main" val="20001"/>
                    </a:ext>
                  </a:extLst>
                </a:gridCol>
                <a:gridCol w="1579744">
                  <a:extLst>
                    <a:ext uri="{9D8B030D-6E8A-4147-A177-3AD203B41FA5}">
                      <a16:colId xmlns:a16="http://schemas.microsoft.com/office/drawing/2014/main" val="20002"/>
                    </a:ext>
                  </a:extLst>
                </a:gridCol>
                <a:gridCol w="2521478">
                  <a:extLst>
                    <a:ext uri="{9D8B030D-6E8A-4147-A177-3AD203B41FA5}">
                      <a16:colId xmlns:a16="http://schemas.microsoft.com/office/drawing/2014/main" val="20003"/>
                    </a:ext>
                  </a:extLst>
                </a:gridCol>
                <a:gridCol w="2528192">
                  <a:extLst>
                    <a:ext uri="{9D8B030D-6E8A-4147-A177-3AD203B41FA5}">
                      <a16:colId xmlns:a16="http://schemas.microsoft.com/office/drawing/2014/main" val="20004"/>
                    </a:ext>
                  </a:extLst>
                </a:gridCol>
              </a:tblGrid>
              <a:tr h="470732">
                <a:tc>
                  <a:txBody>
                    <a:bodyPr/>
                    <a:lstStyle/>
                    <a:p>
                      <a:pPr algn="ctr" fontAlgn="b"/>
                      <a:r>
                        <a:rPr lang="en-US" sz="1600" b="1" u="none" strike="noStrike" dirty="0">
                          <a:solidFill>
                            <a:schemeClr val="bg1">
                              <a:lumMod val="95000"/>
                            </a:schemeClr>
                          </a:solidFill>
                          <a:effectLst/>
                          <a:latin typeface="Arial" panose="020B0604020202020204" pitchFamily="34" charset="0"/>
                          <a:cs typeface="Arial" panose="020B0604020202020204" pitchFamily="34" charset="0"/>
                        </a:rPr>
                        <a:t>Sector</a:t>
                      </a:r>
                      <a:endParaRPr lang="en-US" sz="1600" b="1" i="0" u="none" strike="noStrike" dirty="0">
                        <a:solidFill>
                          <a:schemeClr val="bg1">
                            <a:lumMod val="95000"/>
                          </a:schemeClr>
                        </a:solidFill>
                        <a:effectLst/>
                        <a:latin typeface="Arial" panose="020B0604020202020204" pitchFamily="34" charset="0"/>
                        <a:cs typeface="Arial" panose="020B0604020202020204" pitchFamily="34" charset="0"/>
                      </a:endParaRPr>
                    </a:p>
                  </a:txBody>
                  <a:tcPr marL="9525" marR="9525" marT="9525" marB="0" anchor="ctr">
                    <a:solidFill>
                      <a:srgbClr val="169B7C"/>
                    </a:solidFill>
                  </a:tcPr>
                </a:tc>
                <a:tc>
                  <a:txBody>
                    <a:bodyPr/>
                    <a:lstStyle/>
                    <a:p>
                      <a:pPr algn="ctr" fontAlgn="b"/>
                      <a:r>
                        <a:rPr lang="en-US" sz="1600" b="1" u="none" strike="noStrike" dirty="0">
                          <a:solidFill>
                            <a:schemeClr val="bg1">
                              <a:lumMod val="95000"/>
                            </a:schemeClr>
                          </a:solidFill>
                          <a:effectLst/>
                          <a:latin typeface="Arial" panose="020B0604020202020204" pitchFamily="34" charset="0"/>
                          <a:cs typeface="Arial" panose="020B0604020202020204" pitchFamily="34" charset="0"/>
                        </a:rPr>
                        <a:t>Target</a:t>
                      </a:r>
                      <a:endParaRPr lang="en-US" sz="1600" b="1" i="0" u="none" strike="noStrike" dirty="0">
                        <a:solidFill>
                          <a:schemeClr val="bg1">
                            <a:lumMod val="95000"/>
                          </a:schemeClr>
                        </a:solidFill>
                        <a:effectLst/>
                        <a:latin typeface="Arial" panose="020B0604020202020204" pitchFamily="34" charset="0"/>
                        <a:cs typeface="Arial" panose="020B0604020202020204" pitchFamily="34" charset="0"/>
                      </a:endParaRPr>
                    </a:p>
                  </a:txBody>
                  <a:tcPr marL="9525" marR="9525" marT="9525" marB="0" anchor="ctr">
                    <a:solidFill>
                      <a:srgbClr val="169B7C"/>
                    </a:solidFill>
                  </a:tcPr>
                </a:tc>
                <a:tc>
                  <a:txBody>
                    <a:bodyPr/>
                    <a:lstStyle/>
                    <a:p>
                      <a:pPr algn="ctr" fontAlgn="b"/>
                      <a:r>
                        <a:rPr lang="en-US" sz="1600" b="1" u="none" strike="noStrike" dirty="0">
                          <a:solidFill>
                            <a:schemeClr val="bg1">
                              <a:lumMod val="95000"/>
                            </a:schemeClr>
                          </a:solidFill>
                          <a:effectLst/>
                          <a:latin typeface="Arial" panose="020B0604020202020204" pitchFamily="34" charset="0"/>
                          <a:cs typeface="Arial" panose="020B0604020202020204" pitchFamily="34" charset="0"/>
                        </a:rPr>
                        <a:t>S&amp;P Contribution*</a:t>
                      </a:r>
                      <a:endParaRPr lang="en-US" sz="1600" b="1" i="0" u="none" strike="noStrike" dirty="0">
                        <a:solidFill>
                          <a:schemeClr val="bg1">
                            <a:lumMod val="95000"/>
                          </a:schemeClr>
                        </a:solidFill>
                        <a:effectLst/>
                        <a:latin typeface="Arial" panose="020B0604020202020204" pitchFamily="34" charset="0"/>
                        <a:cs typeface="Arial" panose="020B0604020202020204" pitchFamily="34" charset="0"/>
                      </a:endParaRPr>
                    </a:p>
                  </a:txBody>
                  <a:tcPr marL="9525" marR="9525" marT="9525" marB="0" anchor="ctr">
                    <a:solidFill>
                      <a:srgbClr val="169B7C"/>
                    </a:solidFill>
                  </a:tcPr>
                </a:tc>
                <a:tc>
                  <a:txBody>
                    <a:bodyPr/>
                    <a:lstStyle/>
                    <a:p>
                      <a:pPr algn="ctr" fontAlgn="b"/>
                      <a:r>
                        <a:rPr lang="en-US" sz="1600" b="1" u="none" strike="noStrike" dirty="0">
                          <a:solidFill>
                            <a:schemeClr val="bg1">
                              <a:lumMod val="95000"/>
                            </a:schemeClr>
                          </a:solidFill>
                          <a:effectLst/>
                          <a:latin typeface="Arial" panose="020B0604020202020204" pitchFamily="34" charset="0"/>
                          <a:cs typeface="Arial" panose="020B0604020202020204" pitchFamily="34" charset="0"/>
                        </a:rPr>
                        <a:t>Initial</a:t>
                      </a:r>
                      <a:r>
                        <a:rPr lang="en-US" sz="1600" b="1" u="none" strike="noStrike" baseline="0" dirty="0">
                          <a:solidFill>
                            <a:schemeClr val="bg1">
                              <a:lumMod val="95000"/>
                            </a:schemeClr>
                          </a:solidFill>
                          <a:effectLst/>
                          <a:latin typeface="Arial" panose="020B0604020202020204" pitchFamily="34" charset="0"/>
                          <a:cs typeface="Arial" panose="020B0604020202020204" pitchFamily="34" charset="0"/>
                        </a:rPr>
                        <a:t> </a:t>
                      </a:r>
                      <a:r>
                        <a:rPr lang="en-US" sz="1600" b="1" u="none" strike="noStrike" dirty="0">
                          <a:solidFill>
                            <a:schemeClr val="bg1">
                              <a:lumMod val="95000"/>
                            </a:schemeClr>
                          </a:solidFill>
                          <a:effectLst/>
                          <a:latin typeface="Arial" panose="020B0604020202020204" pitchFamily="34" charset="0"/>
                          <a:cs typeface="Arial" panose="020B0604020202020204" pitchFamily="34" charset="0"/>
                        </a:rPr>
                        <a:t>Position Strategy</a:t>
                      </a:r>
                      <a:endParaRPr lang="en-US" sz="1600" b="1" i="0" u="none" strike="noStrike" dirty="0">
                        <a:solidFill>
                          <a:schemeClr val="bg1">
                            <a:lumMod val="95000"/>
                          </a:schemeClr>
                        </a:solidFill>
                        <a:effectLst/>
                        <a:latin typeface="Arial" panose="020B0604020202020204" pitchFamily="34" charset="0"/>
                        <a:cs typeface="Arial" panose="020B0604020202020204" pitchFamily="34" charset="0"/>
                      </a:endParaRPr>
                    </a:p>
                  </a:txBody>
                  <a:tcPr marL="9525" marR="9525" marT="9525" marB="0" anchor="ctr">
                    <a:solidFill>
                      <a:srgbClr val="169B7C"/>
                    </a:solidFill>
                  </a:tcPr>
                </a:tc>
                <a:tc>
                  <a:txBody>
                    <a:bodyPr/>
                    <a:lstStyle/>
                    <a:p>
                      <a:pPr algn="ctr" fontAlgn="b"/>
                      <a:r>
                        <a:rPr lang="en-US" sz="1600" b="1" i="0" u="none" strike="noStrike" dirty="0">
                          <a:solidFill>
                            <a:schemeClr val="bg1">
                              <a:lumMod val="95000"/>
                            </a:schemeClr>
                          </a:solidFill>
                          <a:effectLst/>
                          <a:latin typeface="Arial" panose="020B0604020202020204" pitchFamily="34" charset="0"/>
                          <a:cs typeface="Arial" panose="020B0604020202020204" pitchFamily="34" charset="0"/>
                        </a:rPr>
                        <a:t>Closing</a:t>
                      </a:r>
                      <a:r>
                        <a:rPr lang="en-US" sz="1600" b="1" i="0" u="none" strike="noStrike" baseline="0" dirty="0">
                          <a:solidFill>
                            <a:schemeClr val="bg1">
                              <a:lumMod val="95000"/>
                            </a:schemeClr>
                          </a:solidFill>
                          <a:effectLst/>
                          <a:latin typeface="Arial" panose="020B0604020202020204" pitchFamily="34" charset="0"/>
                          <a:cs typeface="Arial" panose="020B0604020202020204" pitchFamily="34" charset="0"/>
                        </a:rPr>
                        <a:t> Position Strategy</a:t>
                      </a:r>
                      <a:endParaRPr lang="en-US" sz="1600" b="1" i="0" u="none" strike="noStrike" dirty="0">
                        <a:solidFill>
                          <a:schemeClr val="bg1">
                            <a:lumMod val="95000"/>
                          </a:schemeClr>
                        </a:solidFill>
                        <a:effectLst/>
                        <a:latin typeface="Arial" panose="020B0604020202020204" pitchFamily="34" charset="0"/>
                        <a:cs typeface="Arial" panose="020B0604020202020204" pitchFamily="34" charset="0"/>
                      </a:endParaRPr>
                    </a:p>
                  </a:txBody>
                  <a:tcPr marL="9525" marR="9525" marT="9525" marB="0" anchor="ctr">
                    <a:solidFill>
                      <a:srgbClr val="169B7C"/>
                    </a:solidFill>
                  </a:tcPr>
                </a:tc>
                <a:extLst>
                  <a:ext uri="{0D108BD9-81ED-4DB2-BD59-A6C34878D82A}">
                    <a16:rowId xmlns:a16="http://schemas.microsoft.com/office/drawing/2014/main" val="10000"/>
                  </a:ext>
                </a:extLst>
              </a:tr>
              <a:tr h="296427">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Consumer Discretionary</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9.00%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12.50%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C988E"/>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p>
                  </a:txBody>
                  <a:tcPr marL="9525" marR="9525" marT="9525" marB="0" anchor="ctr">
                    <a:solidFill>
                      <a:srgbClr val="FC988E"/>
                    </a:solidFill>
                  </a:tcPr>
                </a:tc>
                <a:extLst>
                  <a:ext uri="{0D108BD9-81ED-4DB2-BD59-A6C34878D82A}">
                    <a16:rowId xmlns:a16="http://schemas.microsoft.com/office/drawing/2014/main" val="10001"/>
                  </a:ext>
                </a:extLst>
              </a:tr>
              <a:tr h="280136">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Consumer Staples</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10.20%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9.30%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p>
                  </a:txBody>
                  <a:tcPr marL="9525" marR="9525" marT="9525" marB="0" anchor="ctr">
                    <a:solidFill>
                      <a:srgbClr val="FC988E"/>
                    </a:solidFill>
                  </a:tcPr>
                </a:tc>
                <a:extLst>
                  <a:ext uri="{0D108BD9-81ED-4DB2-BD59-A6C34878D82A}">
                    <a16:rowId xmlns:a16="http://schemas.microsoft.com/office/drawing/2014/main" val="10002"/>
                  </a:ext>
                </a:extLst>
              </a:tr>
              <a:tr h="280136">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Energy</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6.00%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6.30%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C988E"/>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p>
                  </a:txBody>
                  <a:tcPr marL="9525" marR="9525" marT="9525" marB="0" anchor="ctr">
                    <a:solidFill>
                      <a:srgbClr val="FC988E"/>
                    </a:solidFill>
                  </a:tcPr>
                </a:tc>
                <a:extLst>
                  <a:ext uri="{0D108BD9-81ED-4DB2-BD59-A6C34878D82A}">
                    <a16:rowId xmlns:a16="http://schemas.microsoft.com/office/drawing/2014/main" val="10003"/>
                  </a:ext>
                </a:extLst>
              </a:tr>
              <a:tr h="280136">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Financials</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15.00%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14.10%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280136">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Health Care</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13.50%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14.00%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C988E"/>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p>
                  </a:txBody>
                  <a:tcPr marL="9525" marR="9525" marT="9525" marB="0" anchor="ctr">
                    <a:solidFill>
                      <a:srgbClr val="FC988E"/>
                    </a:solidFill>
                  </a:tcPr>
                </a:tc>
                <a:extLst>
                  <a:ext uri="{0D108BD9-81ED-4DB2-BD59-A6C34878D82A}">
                    <a16:rowId xmlns:a16="http://schemas.microsoft.com/office/drawing/2014/main" val="10005"/>
                  </a:ext>
                </a:extLst>
              </a:tr>
              <a:tr h="280136">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Industrials</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13.41%</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10.20%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298724">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Information-Technology</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23.50%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22.50%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p>
                  </a:txBody>
                  <a:tcPr marL="9525" marR="9525" marT="9525" marB="0" anchor="ctr">
                    <a:solidFill>
                      <a:srgbClr val="FC988E"/>
                    </a:solidFill>
                  </a:tcPr>
                </a:tc>
                <a:extLst>
                  <a:ext uri="{0D108BD9-81ED-4DB2-BD59-A6C34878D82A}">
                    <a16:rowId xmlns:a16="http://schemas.microsoft.com/office/drawing/2014/main" val="10007"/>
                  </a:ext>
                </a:extLst>
              </a:tr>
              <a:tr h="280136">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Materials</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4.00%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2.90%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8"/>
                  </a:ext>
                </a:extLst>
              </a:tr>
              <a:tr h="280136">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Telecommunications</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0.00%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2.30%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C988E"/>
                    </a:solidFill>
                  </a:tcPr>
                </a:tc>
                <a:tc>
                  <a:txBody>
                    <a:bodyPr/>
                    <a:lstStyle/>
                    <a:p>
                      <a:pPr marL="0" algn="ctr" defTabSz="914400" rtl="0" eaLnBrk="1" fontAlgn="b" latinLnBrk="0" hangingPunct="1"/>
                      <a:r>
                        <a:rPr lang="en-US" sz="160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9"/>
                  </a:ext>
                </a:extLst>
              </a:tr>
              <a:tr h="280136">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Utilities</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2.00%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3.00%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C988E"/>
                    </a:solidFill>
                  </a:tcPr>
                </a:tc>
                <a:tc>
                  <a:txBody>
                    <a:bodyPr/>
                    <a:lstStyle/>
                    <a:p>
                      <a:pPr marL="0" algn="ctr" defTabSz="914400" rtl="0" eaLnBrk="1" fontAlgn="b" latinLnBrk="0" hangingPunct="1"/>
                      <a:r>
                        <a:rPr lang="en-US" sz="160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10"/>
                  </a:ext>
                </a:extLst>
              </a:tr>
              <a:tr h="280136">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Real Estate</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1.92%</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2.90%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Underweight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C988E"/>
                    </a:solidFill>
                  </a:tcPr>
                </a:tc>
                <a:tc>
                  <a:txBody>
                    <a:bodyPr/>
                    <a:lstStyle/>
                    <a:p>
                      <a:pPr marL="0" algn="ctr" defTabSz="914400" rtl="0" eaLnBrk="1" fontAlgn="b" latinLnBrk="0" hangingPunct="1"/>
                      <a:r>
                        <a:rPr lang="en-US" sz="160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11"/>
                  </a:ext>
                </a:extLst>
              </a:tr>
              <a:tr h="280136">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Cash</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1.47%</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0.00%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Overweight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12"/>
                  </a:ext>
                </a:extLst>
              </a:tr>
            </a:tbl>
          </a:graphicData>
        </a:graphic>
      </p:graphicFrame>
      <p:sp>
        <p:nvSpPr>
          <p:cNvPr id="2" name="TextBox 1"/>
          <p:cNvSpPr txBox="1"/>
          <p:nvPr/>
        </p:nvSpPr>
        <p:spPr>
          <a:xfrm>
            <a:off x="1437796" y="5978106"/>
            <a:ext cx="268563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*S&amp;P Contributions as of 7/5/17</a:t>
            </a:r>
          </a:p>
        </p:txBody>
      </p:sp>
    </p:spTree>
    <p:extLst>
      <p:ext uri="{BB962C8B-B14F-4D97-AF65-F5344CB8AC3E}">
        <p14:creationId xmlns:p14="http://schemas.microsoft.com/office/powerpoint/2010/main" val="82322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221"/>
            <a:ext cx="4942379" cy="707886"/>
          </a:xfrm>
          <a:prstGeom prst="rect">
            <a:avLst/>
          </a:prstGeom>
          <a:noFill/>
        </p:spPr>
        <p:txBody>
          <a:bodyPr wrap="none" lIns="91440" tIns="45720" rIns="91440" bIns="45720">
            <a:spAutoFit/>
          </a:bodyPr>
          <a:lstStyle/>
          <a:p>
            <a:pPr algn="ctr"/>
            <a:r>
              <a:rPr lang="en-US" sz="4000" b="1">
                <a:ln w="22225">
                  <a:solidFill>
                    <a:schemeClr val="tx2"/>
                  </a:solidFill>
                  <a:prstDash val="solid"/>
                </a:ln>
                <a:solidFill>
                  <a:schemeClr val="accent3"/>
                </a:solidFill>
                <a:latin typeface="Arial" panose="020B0604020202020204" pitchFamily="34" charset="0"/>
                <a:cs typeface="Arial" panose="020B0604020202020204" pitchFamily="34" charset="0"/>
              </a:rPr>
              <a:t>Partial Liquidations</a:t>
            </a:r>
            <a:endPar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TextBox 29"/>
          <p:cNvSpPr txBox="1"/>
          <p:nvPr/>
        </p:nvSpPr>
        <p:spPr>
          <a:xfrm>
            <a:off x="1499877" y="834187"/>
            <a:ext cx="9698995" cy="1464231"/>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solidFill>
                  <a:schemeClr val="tx1">
                    <a:lumMod val="65000"/>
                    <a:lumOff val="35000"/>
                  </a:schemeClr>
                </a:solidFill>
                <a:latin typeface="Arial" charset="0"/>
                <a:ea typeface="Arial" charset="0"/>
                <a:cs typeface="Arial" charset="0"/>
              </a:rPr>
              <a:t>During the Summer 2017, the class voted to liquidate positions within the portfolio. These positions were partially liquidated if the future outlook for the position was deemed unfavorable. The proceeds were reallocated to new, superior investments identified by the class with the target sector goals in mind. </a:t>
            </a:r>
          </a:p>
        </p:txBody>
      </p:sp>
      <p:sp>
        <p:nvSpPr>
          <p:cNvPr id="37" name="TextBox 36"/>
          <p:cNvSpPr txBox="1"/>
          <p:nvPr/>
        </p:nvSpPr>
        <p:spPr>
          <a:xfrm>
            <a:off x="5014019" y="2617820"/>
            <a:ext cx="4687193" cy="2860358"/>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solidFill>
                  <a:schemeClr val="tx1">
                    <a:lumMod val="65000"/>
                    <a:lumOff val="35000"/>
                  </a:schemeClr>
                </a:solidFill>
                <a:latin typeface="Arial" charset="0"/>
                <a:ea typeface="Arial" charset="0"/>
                <a:cs typeface="Arial" charset="0"/>
              </a:rPr>
              <a:t>Consumer Staples SPDR ETF (XLP) </a:t>
            </a:r>
          </a:p>
          <a:p>
            <a:r>
              <a:rPr lang="en-US" dirty="0">
                <a:solidFill>
                  <a:schemeClr val="tx1">
                    <a:lumMod val="65000"/>
                    <a:lumOff val="35000"/>
                  </a:schemeClr>
                </a:solidFill>
                <a:latin typeface="Arial" charset="0"/>
                <a:ea typeface="Arial" charset="0"/>
                <a:cs typeface="Arial" charset="0"/>
              </a:rPr>
              <a:t>Sold 350 shares at $56.34 on 5/31/17</a:t>
            </a:r>
          </a:p>
          <a:p>
            <a:r>
              <a:rPr lang="en-US" dirty="0">
                <a:solidFill>
                  <a:schemeClr val="tx1">
                    <a:lumMod val="65000"/>
                    <a:lumOff val="35000"/>
                  </a:schemeClr>
                </a:solidFill>
                <a:latin typeface="Arial" charset="0"/>
                <a:ea typeface="Arial" charset="0"/>
                <a:cs typeface="Arial" charset="0"/>
              </a:rPr>
              <a:t>Sold 300 shares at $56.10 on 6/23/17</a:t>
            </a:r>
          </a:p>
          <a:p>
            <a:r>
              <a:rPr lang="en-US" dirty="0">
                <a:solidFill>
                  <a:schemeClr val="tx1">
                    <a:lumMod val="65000"/>
                    <a:lumOff val="35000"/>
                  </a:schemeClr>
                </a:solidFill>
                <a:latin typeface="Arial" charset="0"/>
                <a:ea typeface="Arial" charset="0"/>
                <a:cs typeface="Arial" charset="0"/>
              </a:rPr>
              <a:t>Remaining Balance of 355.318 Shares</a:t>
            </a:r>
          </a:p>
          <a:p>
            <a:endParaRPr lang="en-US" dirty="0">
              <a:solidFill>
                <a:schemeClr val="tx1">
                  <a:lumMod val="65000"/>
                  <a:lumOff val="35000"/>
                </a:schemeClr>
              </a:solidFill>
              <a:latin typeface="Arial" charset="0"/>
              <a:ea typeface="Arial" charset="0"/>
              <a:cs typeface="Arial" charset="0"/>
            </a:endParaRPr>
          </a:p>
          <a:p>
            <a:r>
              <a:rPr lang="en-US" b="1" dirty="0">
                <a:solidFill>
                  <a:schemeClr val="tx1">
                    <a:lumMod val="65000"/>
                    <a:lumOff val="35000"/>
                  </a:schemeClr>
                </a:solidFill>
                <a:latin typeface="Arial" charset="0"/>
                <a:ea typeface="Arial" charset="0"/>
                <a:cs typeface="Arial" charset="0"/>
              </a:rPr>
              <a:t>Energy SPDR ETF (XLE)</a:t>
            </a:r>
          </a:p>
          <a:p>
            <a:r>
              <a:rPr lang="en-US" dirty="0">
                <a:solidFill>
                  <a:schemeClr val="tx1">
                    <a:lumMod val="65000"/>
                    <a:lumOff val="35000"/>
                  </a:schemeClr>
                </a:solidFill>
                <a:latin typeface="Arial" charset="0"/>
                <a:ea typeface="Arial" charset="0"/>
                <a:cs typeface="Arial" charset="0"/>
              </a:rPr>
              <a:t>Sold 220 shares at $65.16 on 6/7/17</a:t>
            </a:r>
          </a:p>
          <a:p>
            <a:r>
              <a:rPr lang="en-US" dirty="0">
                <a:solidFill>
                  <a:schemeClr val="tx1">
                    <a:lumMod val="65000"/>
                    <a:lumOff val="35000"/>
                  </a:schemeClr>
                </a:solidFill>
                <a:latin typeface="Arial" charset="0"/>
                <a:ea typeface="Arial" charset="0"/>
                <a:cs typeface="Arial" charset="0"/>
              </a:rPr>
              <a:t>Sold 250 shares at $64.98 on 6/23/17</a:t>
            </a:r>
          </a:p>
          <a:p>
            <a:r>
              <a:rPr lang="en-US" dirty="0">
                <a:solidFill>
                  <a:schemeClr val="tx1">
                    <a:lumMod val="65000"/>
                    <a:lumOff val="35000"/>
                  </a:schemeClr>
                </a:solidFill>
                <a:latin typeface="Arial" charset="0"/>
                <a:ea typeface="Arial" charset="0"/>
                <a:cs typeface="Arial" charset="0"/>
              </a:rPr>
              <a:t>Remaining Balance of 184.011 Shares</a:t>
            </a:r>
          </a:p>
        </p:txBody>
      </p:sp>
      <p:cxnSp>
        <p:nvCxnSpPr>
          <p:cNvPr id="38" name="Straight Arrow Connector 37"/>
          <p:cNvCxnSpPr/>
          <p:nvPr/>
        </p:nvCxnSpPr>
        <p:spPr>
          <a:xfrm>
            <a:off x="3683051" y="4149331"/>
            <a:ext cx="1013252"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729577" y="2472255"/>
            <a:ext cx="0" cy="1677076"/>
          </a:xfrm>
          <a:prstGeom prst="line">
            <a:avLst/>
          </a:prstGeom>
          <a:ln w="76200">
            <a:solidFill>
              <a:schemeClr val="accent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31249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923973" y="2382567"/>
            <a:ext cx="10385336" cy="923330"/>
          </a:xfrm>
          <a:prstGeom prst="rect">
            <a:avLst/>
          </a:prstGeom>
          <a:noFill/>
        </p:spPr>
        <p:txBody>
          <a:bodyPr wrap="squar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RISK ANALYSIS</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2797787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
            <a:ext cx="6505179"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Risk Analysis Overview</a:t>
            </a:r>
          </a:p>
        </p:txBody>
      </p:sp>
      <p:sp>
        <p:nvSpPr>
          <p:cNvPr id="37" name="TextBox 36"/>
          <p:cNvSpPr txBox="1"/>
          <p:nvPr/>
        </p:nvSpPr>
        <p:spPr>
          <a:xfrm>
            <a:off x="1862127" y="2326722"/>
            <a:ext cx="8974496" cy="2009061"/>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dirty="0">
                <a:solidFill>
                  <a:schemeClr val="tx1">
                    <a:lumMod val="65000"/>
                    <a:lumOff val="35000"/>
                  </a:schemeClr>
                </a:solidFill>
                <a:latin typeface="Arial" panose="020B0604020202020204" pitchFamily="34" charset="0"/>
                <a:cs typeface="Arial" panose="020B0604020202020204" pitchFamily="34" charset="0"/>
              </a:rPr>
              <a:t>The following section details the risk profile of the portfolio as of 6/26/17. Risk measures discussed include correlation, beta and covariance, value-at-risk, and tracking error.</a:t>
            </a:r>
          </a:p>
        </p:txBody>
      </p:sp>
    </p:spTree>
    <p:extLst>
      <p:ext uri="{BB962C8B-B14F-4D97-AF65-F5344CB8AC3E}">
        <p14:creationId xmlns:p14="http://schemas.microsoft.com/office/powerpoint/2010/main" val="2820663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043"/>
            <a:ext cx="3729932"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Value-at-Risk</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6869"/>
          <a:stretch/>
        </p:blipFill>
        <p:spPr>
          <a:xfrm>
            <a:off x="1067090" y="1104243"/>
            <a:ext cx="7010400" cy="4701479"/>
          </a:xfrm>
          <a:prstGeom prst="rect">
            <a:avLst/>
          </a:prstGeom>
        </p:spPr>
      </p:pic>
      <p:sp>
        <p:nvSpPr>
          <p:cNvPr id="38" name="TextBox 37"/>
          <p:cNvSpPr txBox="1"/>
          <p:nvPr/>
        </p:nvSpPr>
        <p:spPr>
          <a:xfrm>
            <a:off x="8182461" y="951484"/>
            <a:ext cx="3813223" cy="5006995"/>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buSzPct val="25000"/>
            </a:pPr>
            <a:r>
              <a:rPr lang="en-US" sz="1600" dirty="0">
                <a:solidFill>
                  <a:schemeClr val="tx1">
                    <a:lumMod val="65000"/>
                    <a:lumOff val="35000"/>
                  </a:schemeClr>
                </a:solidFill>
                <a:latin typeface="Arial" charset="0"/>
                <a:ea typeface="Arial" charset="0"/>
                <a:cs typeface="Arial" charset="0"/>
                <a:sym typeface="Times New Roman"/>
              </a:rPr>
              <a:t>The Bloomberg </a:t>
            </a:r>
            <a:r>
              <a:rPr lang="en-US" sz="1600" dirty="0" err="1">
                <a:solidFill>
                  <a:schemeClr val="tx1">
                    <a:lumMod val="65000"/>
                    <a:lumOff val="35000"/>
                  </a:schemeClr>
                </a:solidFill>
                <a:latin typeface="Arial" charset="0"/>
                <a:ea typeface="Arial" charset="0"/>
                <a:cs typeface="Arial" charset="0"/>
                <a:sym typeface="Times New Roman"/>
              </a:rPr>
              <a:t>VaR</a:t>
            </a:r>
            <a:r>
              <a:rPr lang="en-US" sz="1600" dirty="0">
                <a:solidFill>
                  <a:schemeClr val="tx1">
                    <a:lumMod val="65000"/>
                    <a:lumOff val="35000"/>
                  </a:schemeClr>
                </a:solidFill>
                <a:latin typeface="Arial" charset="0"/>
                <a:ea typeface="Arial" charset="0"/>
                <a:cs typeface="Arial" charset="0"/>
                <a:sym typeface="Times New Roman"/>
              </a:rPr>
              <a:t> Analysis (Monte Carlo Simulation) of our portfolio shows a potential % loss of the following over a one day time period:</a:t>
            </a:r>
          </a:p>
          <a:p>
            <a:pPr marL="457200" lvl="0" indent="-292100">
              <a:buClr>
                <a:schemeClr val="dk1"/>
              </a:buClr>
              <a:buSzPct val="100000"/>
              <a:buFont typeface="Times New Roman"/>
              <a:buChar char="-"/>
            </a:pPr>
            <a:r>
              <a:rPr lang="en-US" sz="1400" dirty="0">
                <a:solidFill>
                  <a:schemeClr val="tx1">
                    <a:lumMod val="65000"/>
                    <a:lumOff val="35000"/>
                  </a:schemeClr>
                </a:solidFill>
                <a:latin typeface="Arial" charset="0"/>
                <a:ea typeface="Arial" charset="0"/>
                <a:cs typeface="Arial" charset="0"/>
                <a:sym typeface="Times New Roman"/>
              </a:rPr>
              <a:t>120 bps potential loss at 95% </a:t>
            </a:r>
            <a:r>
              <a:rPr lang="en-US" sz="1400" dirty="0" err="1">
                <a:solidFill>
                  <a:schemeClr val="tx1">
                    <a:lumMod val="65000"/>
                    <a:lumOff val="35000"/>
                  </a:schemeClr>
                </a:solidFill>
                <a:latin typeface="Arial" charset="0"/>
                <a:ea typeface="Arial" charset="0"/>
                <a:cs typeface="Arial" charset="0"/>
                <a:sym typeface="Times New Roman"/>
              </a:rPr>
              <a:t>VaR</a:t>
            </a:r>
            <a:r>
              <a:rPr lang="en-US" sz="1400" dirty="0">
                <a:solidFill>
                  <a:schemeClr val="tx1">
                    <a:lumMod val="65000"/>
                    <a:lumOff val="35000"/>
                  </a:schemeClr>
                </a:solidFill>
                <a:latin typeface="Arial" charset="0"/>
                <a:ea typeface="Arial" charset="0"/>
                <a:cs typeface="Arial" charset="0"/>
                <a:sym typeface="Times New Roman"/>
              </a:rPr>
              <a:t> probability</a:t>
            </a:r>
          </a:p>
          <a:p>
            <a:pPr marL="457200" lvl="0" indent="-292100">
              <a:buClr>
                <a:schemeClr val="dk1"/>
              </a:buClr>
              <a:buSzPct val="100000"/>
              <a:buFont typeface="Times New Roman"/>
              <a:buChar char="-"/>
            </a:pPr>
            <a:r>
              <a:rPr lang="en-US" sz="1400" dirty="0">
                <a:solidFill>
                  <a:schemeClr val="tx1">
                    <a:lumMod val="65000"/>
                    <a:lumOff val="35000"/>
                  </a:schemeClr>
                </a:solidFill>
                <a:latin typeface="Arial" charset="0"/>
                <a:ea typeface="Arial" charset="0"/>
                <a:cs typeface="Arial" charset="0"/>
                <a:sym typeface="Times New Roman"/>
              </a:rPr>
              <a:t>150 bps potential loss at 97.5% </a:t>
            </a:r>
            <a:r>
              <a:rPr lang="en-US" sz="1400" dirty="0" err="1">
                <a:solidFill>
                  <a:schemeClr val="tx1">
                    <a:lumMod val="65000"/>
                    <a:lumOff val="35000"/>
                  </a:schemeClr>
                </a:solidFill>
                <a:latin typeface="Arial" charset="0"/>
                <a:ea typeface="Arial" charset="0"/>
                <a:cs typeface="Arial" charset="0"/>
                <a:sym typeface="Times New Roman"/>
              </a:rPr>
              <a:t>VaR</a:t>
            </a:r>
            <a:r>
              <a:rPr lang="en-US" sz="1400" dirty="0">
                <a:solidFill>
                  <a:schemeClr val="tx1">
                    <a:lumMod val="65000"/>
                    <a:lumOff val="35000"/>
                  </a:schemeClr>
                </a:solidFill>
                <a:latin typeface="Arial" charset="0"/>
                <a:ea typeface="Arial" charset="0"/>
                <a:cs typeface="Arial" charset="0"/>
                <a:sym typeface="Times New Roman"/>
              </a:rPr>
              <a:t> probability</a:t>
            </a:r>
          </a:p>
          <a:p>
            <a:pPr marL="457200" lvl="0" indent="-292100">
              <a:buClr>
                <a:schemeClr val="dk1"/>
              </a:buClr>
              <a:buSzPct val="100000"/>
              <a:buFont typeface="Times New Roman"/>
              <a:buChar char="-"/>
            </a:pPr>
            <a:r>
              <a:rPr lang="en-US" sz="1400" dirty="0">
                <a:solidFill>
                  <a:schemeClr val="tx1">
                    <a:lumMod val="65000"/>
                    <a:lumOff val="35000"/>
                  </a:schemeClr>
                </a:solidFill>
                <a:latin typeface="Arial" charset="0"/>
                <a:ea typeface="Arial" charset="0"/>
                <a:cs typeface="Arial" charset="0"/>
                <a:sym typeface="Times New Roman"/>
              </a:rPr>
              <a:t>195 bps potential loss at 99% </a:t>
            </a:r>
            <a:r>
              <a:rPr lang="en-US" sz="1400" dirty="0" err="1">
                <a:solidFill>
                  <a:schemeClr val="tx1">
                    <a:lumMod val="65000"/>
                    <a:lumOff val="35000"/>
                  </a:schemeClr>
                </a:solidFill>
                <a:latin typeface="Arial" charset="0"/>
                <a:ea typeface="Arial" charset="0"/>
                <a:cs typeface="Arial" charset="0"/>
                <a:sym typeface="Times New Roman"/>
              </a:rPr>
              <a:t>VaR</a:t>
            </a:r>
            <a:r>
              <a:rPr lang="en-US" sz="1400" dirty="0">
                <a:solidFill>
                  <a:schemeClr val="tx1">
                    <a:lumMod val="65000"/>
                    <a:lumOff val="35000"/>
                  </a:schemeClr>
                </a:solidFill>
                <a:latin typeface="Arial" charset="0"/>
                <a:ea typeface="Arial" charset="0"/>
                <a:cs typeface="Arial" charset="0"/>
                <a:sym typeface="Times New Roman"/>
              </a:rPr>
              <a:t> probability </a:t>
            </a:r>
          </a:p>
          <a:p>
            <a:pPr marL="165100" lvl="0">
              <a:buClr>
                <a:schemeClr val="dk1"/>
              </a:buClr>
              <a:buSzPct val="100000"/>
            </a:pPr>
            <a:r>
              <a:rPr lang="en-US" sz="1600" dirty="0">
                <a:solidFill>
                  <a:schemeClr val="tx1">
                    <a:lumMod val="65000"/>
                    <a:lumOff val="35000"/>
                  </a:schemeClr>
                </a:solidFill>
                <a:latin typeface="Arial" charset="0"/>
                <a:ea typeface="Arial" charset="0"/>
                <a:cs typeface="Arial" charset="0"/>
                <a:sym typeface="Times New Roman"/>
              </a:rPr>
              <a:t>The Parametric 1-day </a:t>
            </a:r>
            <a:r>
              <a:rPr lang="en-US" sz="1600" dirty="0" err="1">
                <a:solidFill>
                  <a:schemeClr val="tx1">
                    <a:lumMod val="65000"/>
                    <a:lumOff val="35000"/>
                  </a:schemeClr>
                </a:solidFill>
                <a:latin typeface="Arial" charset="0"/>
                <a:ea typeface="Arial" charset="0"/>
                <a:cs typeface="Arial" charset="0"/>
                <a:sym typeface="Times New Roman"/>
              </a:rPr>
              <a:t>VaR</a:t>
            </a:r>
            <a:r>
              <a:rPr lang="en-US" sz="1600" dirty="0">
                <a:solidFill>
                  <a:schemeClr val="tx1">
                    <a:lumMod val="65000"/>
                    <a:lumOff val="35000"/>
                  </a:schemeClr>
                </a:solidFill>
                <a:latin typeface="Arial" charset="0"/>
                <a:ea typeface="Arial" charset="0"/>
                <a:cs typeface="Arial" charset="0"/>
                <a:sym typeface="Times New Roman"/>
              </a:rPr>
              <a:t> shows a maximum potential 1-day loss as following:</a:t>
            </a:r>
          </a:p>
          <a:p>
            <a:pPr marL="457200" lvl="0" indent="-292100">
              <a:buClr>
                <a:schemeClr val="dk1"/>
              </a:buClr>
              <a:buSzPct val="100000"/>
              <a:buFont typeface="Times New Roman"/>
              <a:buChar char="-"/>
            </a:pPr>
            <a:r>
              <a:rPr lang="en-US" sz="1400" dirty="0">
                <a:solidFill>
                  <a:schemeClr val="tx1">
                    <a:lumMod val="65000"/>
                    <a:lumOff val="35000"/>
                  </a:schemeClr>
                </a:solidFill>
                <a:latin typeface="Arial" charset="0"/>
                <a:ea typeface="Arial" charset="0"/>
                <a:cs typeface="Arial" charset="0"/>
                <a:sym typeface="Times New Roman"/>
              </a:rPr>
              <a:t>127 bps potential loss at 95% </a:t>
            </a:r>
            <a:r>
              <a:rPr lang="en-US" sz="1400" dirty="0" err="1">
                <a:solidFill>
                  <a:schemeClr val="tx1">
                    <a:lumMod val="65000"/>
                    <a:lumOff val="35000"/>
                  </a:schemeClr>
                </a:solidFill>
                <a:latin typeface="Arial" charset="0"/>
                <a:ea typeface="Arial" charset="0"/>
                <a:cs typeface="Arial" charset="0"/>
                <a:sym typeface="Times New Roman"/>
              </a:rPr>
              <a:t>VaR</a:t>
            </a:r>
            <a:r>
              <a:rPr lang="en-US" sz="1400" dirty="0">
                <a:solidFill>
                  <a:schemeClr val="tx1">
                    <a:lumMod val="65000"/>
                    <a:lumOff val="35000"/>
                  </a:schemeClr>
                </a:solidFill>
                <a:latin typeface="Arial" charset="0"/>
                <a:ea typeface="Arial" charset="0"/>
                <a:cs typeface="Arial" charset="0"/>
                <a:sym typeface="Times New Roman"/>
              </a:rPr>
              <a:t> probability</a:t>
            </a:r>
          </a:p>
          <a:p>
            <a:pPr marL="457200" lvl="0" indent="-292100">
              <a:buClr>
                <a:schemeClr val="dk1"/>
              </a:buClr>
              <a:buSzPct val="100000"/>
              <a:buFont typeface="Times New Roman"/>
              <a:buChar char="-"/>
            </a:pPr>
            <a:r>
              <a:rPr lang="en-US" sz="1400" dirty="0">
                <a:solidFill>
                  <a:schemeClr val="tx1">
                    <a:lumMod val="65000"/>
                    <a:lumOff val="35000"/>
                  </a:schemeClr>
                </a:solidFill>
                <a:latin typeface="Arial" charset="0"/>
                <a:ea typeface="Arial" charset="0"/>
                <a:cs typeface="Arial" charset="0"/>
                <a:sym typeface="Times New Roman"/>
              </a:rPr>
              <a:t>151 bps potential loss at 97.5% probability</a:t>
            </a:r>
          </a:p>
          <a:p>
            <a:pPr marL="457200" lvl="0" indent="-292100">
              <a:buClr>
                <a:schemeClr val="dk1"/>
              </a:buClr>
              <a:buSzPct val="100000"/>
              <a:buFont typeface="Times New Roman"/>
              <a:buChar char="-"/>
            </a:pPr>
            <a:r>
              <a:rPr lang="en-US" sz="1400" dirty="0">
                <a:solidFill>
                  <a:schemeClr val="tx1">
                    <a:lumMod val="65000"/>
                    <a:lumOff val="35000"/>
                  </a:schemeClr>
                </a:solidFill>
                <a:latin typeface="Arial" charset="0"/>
                <a:ea typeface="Arial" charset="0"/>
                <a:cs typeface="Arial" charset="0"/>
                <a:sym typeface="Times New Roman"/>
              </a:rPr>
              <a:t>179 bps potential loss at 99% </a:t>
            </a:r>
            <a:r>
              <a:rPr lang="en-US" sz="1400" dirty="0" err="1">
                <a:solidFill>
                  <a:schemeClr val="tx1">
                    <a:lumMod val="65000"/>
                    <a:lumOff val="35000"/>
                  </a:schemeClr>
                </a:solidFill>
                <a:latin typeface="Arial" charset="0"/>
                <a:ea typeface="Arial" charset="0"/>
                <a:cs typeface="Arial" charset="0"/>
                <a:sym typeface="Times New Roman"/>
              </a:rPr>
              <a:t>VaR</a:t>
            </a:r>
            <a:r>
              <a:rPr lang="en-US" sz="1400" dirty="0">
                <a:solidFill>
                  <a:schemeClr val="tx1">
                    <a:lumMod val="65000"/>
                    <a:lumOff val="35000"/>
                  </a:schemeClr>
                </a:solidFill>
                <a:latin typeface="Arial" charset="0"/>
                <a:ea typeface="Arial" charset="0"/>
                <a:cs typeface="Arial" charset="0"/>
                <a:sym typeface="Times New Roman"/>
              </a:rPr>
              <a:t> probability </a:t>
            </a:r>
            <a:endParaRPr lang="en-US" sz="1600" dirty="0">
              <a:solidFill>
                <a:schemeClr val="dk1"/>
              </a:solidFill>
              <a:latin typeface="Cambria" panose="02040503050406030204" pitchFamily="18" charset="0"/>
              <a:ea typeface="Times New Roman"/>
              <a:cs typeface="Times New Roman"/>
              <a:sym typeface="Times New Roman"/>
            </a:endParaRPr>
          </a:p>
        </p:txBody>
      </p:sp>
      <p:sp>
        <p:nvSpPr>
          <p:cNvPr id="37" name="Rectangle 36"/>
          <p:cNvSpPr/>
          <p:nvPr/>
        </p:nvSpPr>
        <p:spPr>
          <a:xfrm>
            <a:off x="1009969" y="676886"/>
            <a:ext cx="6779869" cy="369332"/>
          </a:xfrm>
          <a:prstGeom prst="rect">
            <a:avLst/>
          </a:prstGeom>
        </p:spPr>
        <p:txBody>
          <a:bodyPr wrap="none">
            <a:spAutoFit/>
          </a:bodyPr>
          <a:lstStyle/>
          <a:p>
            <a:r>
              <a:rPr lang="en-US" b="1" dirty="0">
                <a:ln/>
                <a:solidFill>
                  <a:schemeClr val="accent4"/>
                </a:solidFill>
              </a:rPr>
              <a:t>A measure of the level of risk in a portfolio over a specific time frame.</a:t>
            </a:r>
          </a:p>
        </p:txBody>
      </p:sp>
    </p:spTree>
    <p:extLst>
      <p:ext uri="{BB962C8B-B14F-4D97-AF65-F5344CB8AC3E}">
        <p14:creationId xmlns:p14="http://schemas.microsoft.com/office/powerpoint/2010/main" val="3668913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0984" y="-1043"/>
            <a:ext cx="6487674"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Monte </a:t>
            </a: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Carlo Simulation</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pic>
        <p:nvPicPr>
          <p:cNvPr id="3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7265"/>
          <a:stretch/>
        </p:blipFill>
        <p:spPr>
          <a:xfrm>
            <a:off x="1067090" y="1122889"/>
            <a:ext cx="6633924" cy="4847365"/>
          </a:xfrm>
          <a:prstGeom prst="rect">
            <a:avLst/>
          </a:prstGeom>
        </p:spPr>
      </p:pic>
      <p:sp>
        <p:nvSpPr>
          <p:cNvPr id="37" name="TextBox 36"/>
          <p:cNvSpPr txBox="1"/>
          <p:nvPr/>
        </p:nvSpPr>
        <p:spPr>
          <a:xfrm>
            <a:off x="8182461" y="1131269"/>
            <a:ext cx="3552967" cy="4830604"/>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SzPct val="25000"/>
            </a:pPr>
            <a:r>
              <a:rPr lang="en-US" sz="1600"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Our Monte Carlo Simulation shows </a:t>
            </a:r>
            <a:r>
              <a:rPr lang="en" sz="1600"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near 95% confidence levels, the expected VaR returns for positions in the SAP portfolio over  a one day time horizon.  </a:t>
            </a:r>
          </a:p>
          <a:p>
            <a:pPr>
              <a:buSzPct val="25000"/>
            </a:pPr>
            <a:endParaRPr lang="en" sz="1600"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endParaRPr>
          </a:p>
          <a:p>
            <a:pPr algn="ctr">
              <a:buSzPct val="25000"/>
            </a:pPr>
            <a:r>
              <a:rPr lang="en" sz="1600" b="1"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Mean:  -0.47%</a:t>
            </a:r>
          </a:p>
          <a:p>
            <a:pPr algn="ctr">
              <a:buSzPct val="25000"/>
            </a:pPr>
            <a:r>
              <a:rPr lang="en" sz="1600" b="1"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Std. Dev.:  1.08%</a:t>
            </a:r>
          </a:p>
          <a:p>
            <a:pPr>
              <a:buSzPct val="25000"/>
            </a:pPr>
            <a:endParaRPr lang="en" sz="1600"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endParaRPr>
          </a:p>
          <a:p>
            <a:pPr>
              <a:buClr>
                <a:schemeClr val="tx1"/>
              </a:buClr>
              <a:buSzPct val="25000"/>
            </a:pPr>
            <a:r>
              <a:rPr lang="en" sz="1600" dirty="0">
                <a:solidFill>
                  <a:schemeClr val="tx1">
                    <a:lumMod val="65000"/>
                    <a:lumOff val="35000"/>
                  </a:schemeClr>
                </a:solidFill>
                <a:latin typeface="Arial" panose="020B0604020202020204" pitchFamily="34" charset="0"/>
                <a:cs typeface="Arial" panose="020B0604020202020204" pitchFamily="34" charset="0"/>
                <a:sym typeface="Times New Roman"/>
              </a:rPr>
              <a:t>On any given day, we expect our returns to be between -1.55% and 0.61% within one standard deviation</a:t>
            </a:r>
          </a:p>
          <a:p>
            <a:pPr>
              <a:buClr>
                <a:schemeClr val="tx1"/>
              </a:buClr>
              <a:buSzPct val="25000"/>
            </a:pPr>
            <a:endParaRPr lang="en" sz="1600" dirty="0">
              <a:solidFill>
                <a:schemeClr val="tx1">
                  <a:lumMod val="65000"/>
                  <a:lumOff val="35000"/>
                </a:schemeClr>
              </a:solidFill>
              <a:latin typeface="Arial" panose="020B0604020202020204" pitchFamily="34" charset="0"/>
              <a:cs typeface="Arial" panose="020B0604020202020204" pitchFamily="34" charset="0"/>
              <a:sym typeface="Times New Roman"/>
            </a:endParaRPr>
          </a:p>
          <a:p>
            <a:pPr>
              <a:buClr>
                <a:schemeClr val="tx1"/>
              </a:buClr>
              <a:buSzPct val="25000"/>
            </a:pPr>
            <a:r>
              <a:rPr lang="en" sz="1600" dirty="0">
                <a:solidFill>
                  <a:schemeClr val="tx1">
                    <a:lumMod val="65000"/>
                    <a:lumOff val="35000"/>
                  </a:schemeClr>
                </a:solidFill>
                <a:latin typeface="Arial" panose="020B0604020202020204" pitchFamily="34" charset="0"/>
                <a:cs typeface="Arial" panose="020B0604020202020204" pitchFamily="34" charset="0"/>
                <a:sym typeface="Times New Roman"/>
              </a:rPr>
              <a:t>On any give day, we expect our returns to be between -2.63% and 1.68%</a:t>
            </a:r>
            <a:r>
              <a:rPr lang="en-US" sz="1600" dirty="0">
                <a:solidFill>
                  <a:schemeClr val="tx1">
                    <a:lumMod val="65000"/>
                    <a:lumOff val="35000"/>
                  </a:schemeClr>
                </a:solidFill>
                <a:latin typeface="Arial" panose="020B0604020202020204" pitchFamily="34" charset="0"/>
                <a:cs typeface="Arial" panose="020B0604020202020204" pitchFamily="34" charset="0"/>
                <a:sym typeface="Times New Roman"/>
              </a:rPr>
              <a:t> within two standard deviations. </a:t>
            </a:r>
            <a:endParaRPr lang="en" sz="1600" dirty="0">
              <a:solidFill>
                <a:schemeClr val="tx1">
                  <a:lumMod val="65000"/>
                  <a:lumOff val="35000"/>
                </a:schemeClr>
              </a:solidFill>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1565201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043"/>
            <a:ext cx="5173212"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Beta </a:t>
            </a: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&amp; Covariance</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Chart 29"/>
          <p:cNvGraphicFramePr>
            <a:graphicFrameLocks/>
          </p:cNvGraphicFramePr>
          <p:nvPr>
            <p:extLst>
              <p:ext uri="{D42A27DB-BD31-4B8C-83A1-F6EECF244321}">
                <p14:modId xmlns:p14="http://schemas.microsoft.com/office/powerpoint/2010/main" val="684262099"/>
              </p:ext>
            </p:extLst>
          </p:nvPr>
        </p:nvGraphicFramePr>
        <p:xfrm>
          <a:off x="1237629" y="1138027"/>
          <a:ext cx="7010400" cy="4633912"/>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p:cNvSpPr txBox="1"/>
          <p:nvPr/>
        </p:nvSpPr>
        <p:spPr>
          <a:xfrm>
            <a:off x="1244015" y="5842199"/>
            <a:ext cx="5562600" cy="261610"/>
          </a:xfrm>
          <a:prstGeom prst="rect">
            <a:avLst/>
          </a:prstGeom>
          <a:noFill/>
        </p:spPr>
        <p:txBody>
          <a:bodyPr wrap="square" rtlCol="0">
            <a:spAutoFit/>
          </a:bodyPr>
          <a:lstStyle/>
          <a:p>
            <a:r>
              <a:rPr lang="en-US" sz="1100" dirty="0">
                <a:latin typeface="Arial" charset="0"/>
                <a:ea typeface="Arial" charset="0"/>
                <a:cs typeface="Arial" charset="0"/>
              </a:rPr>
              <a:t>*Total Return as of 7/5/2017</a:t>
            </a:r>
          </a:p>
        </p:txBody>
      </p:sp>
      <p:sp>
        <p:nvSpPr>
          <p:cNvPr id="38" name="Content Placeholder 2"/>
          <p:cNvSpPr txBox="1">
            <a:spLocks/>
          </p:cNvSpPr>
          <p:nvPr/>
        </p:nvSpPr>
        <p:spPr>
          <a:xfrm>
            <a:off x="8572800" y="1410150"/>
            <a:ext cx="3100088" cy="3347588"/>
          </a:xfrm>
          <a:prstGeom prst="round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b="1" dirty="0">
                <a:solidFill>
                  <a:schemeClr val="tx1">
                    <a:lumMod val="65000"/>
                    <a:lumOff val="35000"/>
                  </a:schemeClr>
                </a:solidFill>
              </a:rPr>
              <a:t>Highest Return Given Lowest Beta: </a:t>
            </a:r>
            <a:r>
              <a:rPr lang="en-US" sz="2000" dirty="0">
                <a:solidFill>
                  <a:schemeClr val="tx1">
                    <a:lumMod val="65000"/>
                    <a:lumOff val="35000"/>
                  </a:schemeClr>
                </a:solidFill>
              </a:rPr>
              <a:t>STMP, XLU, &amp; TSN</a:t>
            </a:r>
          </a:p>
          <a:p>
            <a:endParaRPr lang="en-US" sz="2000" dirty="0">
              <a:solidFill>
                <a:schemeClr val="tx1">
                  <a:lumMod val="65000"/>
                  <a:lumOff val="35000"/>
                </a:schemeClr>
              </a:solidFill>
            </a:endParaRPr>
          </a:p>
          <a:p>
            <a:r>
              <a:rPr lang="en-US" sz="2000" b="1" dirty="0">
                <a:solidFill>
                  <a:schemeClr val="tx1">
                    <a:lumMod val="65000"/>
                    <a:lumOff val="35000"/>
                  </a:schemeClr>
                </a:solidFill>
              </a:rPr>
              <a:t>Lowest Return Given Highest Beta: </a:t>
            </a:r>
            <a:r>
              <a:rPr lang="en-US" sz="2000" dirty="0">
                <a:solidFill>
                  <a:schemeClr val="tx1">
                    <a:lumMod val="65000"/>
                    <a:lumOff val="35000"/>
                  </a:schemeClr>
                </a:solidFill>
              </a:rPr>
              <a:t>MGA, BX, &amp; XLB </a:t>
            </a:r>
          </a:p>
          <a:p>
            <a:endParaRPr lang="en-US" sz="2000" dirty="0">
              <a:solidFill>
                <a:schemeClr val="tx1">
                  <a:lumMod val="65000"/>
                  <a:lumOff val="35000"/>
                </a:schemeClr>
              </a:solidFill>
            </a:endParaRPr>
          </a:p>
          <a:p>
            <a:r>
              <a:rPr lang="en-US" sz="2000" b="1" dirty="0">
                <a:solidFill>
                  <a:schemeClr val="tx1">
                    <a:lumMod val="65000"/>
                    <a:lumOff val="35000"/>
                  </a:schemeClr>
                </a:solidFill>
              </a:rPr>
              <a:t>Portfolio Beta: </a:t>
            </a:r>
            <a:r>
              <a:rPr lang="en-US" sz="2000" dirty="0">
                <a:solidFill>
                  <a:schemeClr val="tx1">
                    <a:lumMod val="65000"/>
                    <a:lumOff val="35000"/>
                  </a:schemeClr>
                </a:solidFill>
              </a:rPr>
              <a:t>0.894</a:t>
            </a:r>
          </a:p>
        </p:txBody>
      </p:sp>
      <p:sp>
        <p:nvSpPr>
          <p:cNvPr id="39" name="Rectangle 38"/>
          <p:cNvSpPr/>
          <p:nvPr/>
        </p:nvSpPr>
        <p:spPr>
          <a:xfrm>
            <a:off x="1009969" y="676886"/>
            <a:ext cx="6071919" cy="369332"/>
          </a:xfrm>
          <a:prstGeom prst="rect">
            <a:avLst/>
          </a:prstGeom>
        </p:spPr>
        <p:txBody>
          <a:bodyPr wrap="none">
            <a:spAutoFit/>
          </a:bodyPr>
          <a:lstStyle/>
          <a:p>
            <a:r>
              <a:rPr lang="en-US" b="1" dirty="0">
                <a:ln/>
                <a:solidFill>
                  <a:schemeClr val="accent4"/>
                </a:solidFill>
              </a:rPr>
              <a:t>A measure of systematic risk, volatility, and return deviations.</a:t>
            </a:r>
          </a:p>
        </p:txBody>
      </p:sp>
    </p:spTree>
    <p:extLst>
      <p:ext uri="{BB962C8B-B14F-4D97-AF65-F5344CB8AC3E}">
        <p14:creationId xmlns:p14="http://schemas.microsoft.com/office/powerpoint/2010/main" val="1696245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043"/>
            <a:ext cx="5014514" cy="769441"/>
          </a:xfrm>
          <a:prstGeom prst="rect">
            <a:avLst/>
          </a:prstGeom>
          <a:noFill/>
        </p:spPr>
        <p:txBody>
          <a:bodyPr wrap="none" lIns="91440" tIns="45720" rIns="91440" bIns="45720">
            <a:spAutoFit/>
          </a:bodyPr>
          <a:lstStyle/>
          <a:p>
            <a:pPr algn="ctr"/>
            <a:r>
              <a:rPr lang="en-US" sz="4400" b="1">
                <a:ln w="22225">
                  <a:solidFill>
                    <a:schemeClr val="tx2"/>
                  </a:solidFill>
                  <a:prstDash val="solid"/>
                </a:ln>
                <a:solidFill>
                  <a:schemeClr val="accent3"/>
                </a:solidFill>
                <a:latin typeface="Arial" panose="020B0604020202020204" pitchFamily="34" charset="0"/>
                <a:cs typeface="Arial" panose="020B0604020202020204" pitchFamily="34" charset="0"/>
              </a:rPr>
              <a:t>Correlation Matrix</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Rectangle 29"/>
          <p:cNvSpPr/>
          <p:nvPr/>
        </p:nvSpPr>
        <p:spPr>
          <a:xfrm>
            <a:off x="1009969" y="676886"/>
            <a:ext cx="7319248" cy="369332"/>
          </a:xfrm>
          <a:prstGeom prst="rect">
            <a:avLst/>
          </a:prstGeom>
        </p:spPr>
        <p:txBody>
          <a:bodyPr wrap="none">
            <a:spAutoFit/>
          </a:bodyPr>
          <a:lstStyle/>
          <a:p>
            <a:r>
              <a:rPr lang="en-US" b="1" dirty="0">
                <a:ln/>
                <a:solidFill>
                  <a:schemeClr val="accent4"/>
                </a:solidFill>
              </a:rPr>
              <a:t>A measure of position returns and their linear relationships to one another.</a:t>
            </a:r>
          </a:p>
        </p:txBody>
      </p:sp>
      <p:graphicFrame>
        <p:nvGraphicFramePr>
          <p:cNvPr id="2" name="Table 1"/>
          <p:cNvGraphicFramePr>
            <a:graphicFrameLocks noGrp="1"/>
          </p:cNvGraphicFramePr>
          <p:nvPr>
            <p:extLst>
              <p:ext uri="{D42A27DB-BD31-4B8C-83A1-F6EECF244321}">
                <p14:modId xmlns:p14="http://schemas.microsoft.com/office/powerpoint/2010/main" val="950777694"/>
              </p:ext>
            </p:extLst>
          </p:nvPr>
        </p:nvGraphicFramePr>
        <p:xfrm>
          <a:off x="1009969" y="1073007"/>
          <a:ext cx="10985711" cy="5161464"/>
        </p:xfrm>
        <a:graphic>
          <a:graphicData uri="http://schemas.openxmlformats.org/drawingml/2006/table">
            <a:tbl>
              <a:tblPr/>
              <a:tblGrid>
                <a:gridCol w="446856">
                  <a:extLst>
                    <a:ext uri="{9D8B030D-6E8A-4147-A177-3AD203B41FA5}">
                      <a16:colId xmlns:a16="http://schemas.microsoft.com/office/drawing/2014/main" val="20000"/>
                    </a:ext>
                  </a:extLst>
                </a:gridCol>
                <a:gridCol w="354004">
                  <a:extLst>
                    <a:ext uri="{9D8B030D-6E8A-4147-A177-3AD203B41FA5}">
                      <a16:colId xmlns:a16="http://schemas.microsoft.com/office/drawing/2014/main" val="20001"/>
                    </a:ext>
                  </a:extLst>
                </a:gridCol>
                <a:gridCol w="446856">
                  <a:extLst>
                    <a:ext uri="{9D8B030D-6E8A-4147-A177-3AD203B41FA5}">
                      <a16:colId xmlns:a16="http://schemas.microsoft.com/office/drawing/2014/main" val="20002"/>
                    </a:ext>
                  </a:extLst>
                </a:gridCol>
                <a:gridCol w="330790">
                  <a:extLst>
                    <a:ext uri="{9D8B030D-6E8A-4147-A177-3AD203B41FA5}">
                      <a16:colId xmlns:a16="http://schemas.microsoft.com/office/drawing/2014/main" val="20003"/>
                    </a:ext>
                  </a:extLst>
                </a:gridCol>
                <a:gridCol w="330790">
                  <a:extLst>
                    <a:ext uri="{9D8B030D-6E8A-4147-A177-3AD203B41FA5}">
                      <a16:colId xmlns:a16="http://schemas.microsoft.com/office/drawing/2014/main" val="20004"/>
                    </a:ext>
                  </a:extLst>
                </a:gridCol>
                <a:gridCol w="301774">
                  <a:extLst>
                    <a:ext uri="{9D8B030D-6E8A-4147-A177-3AD203B41FA5}">
                      <a16:colId xmlns:a16="http://schemas.microsoft.com/office/drawing/2014/main" val="20005"/>
                    </a:ext>
                  </a:extLst>
                </a:gridCol>
                <a:gridCol w="330790">
                  <a:extLst>
                    <a:ext uri="{9D8B030D-6E8A-4147-A177-3AD203B41FA5}">
                      <a16:colId xmlns:a16="http://schemas.microsoft.com/office/drawing/2014/main" val="20006"/>
                    </a:ext>
                  </a:extLst>
                </a:gridCol>
                <a:gridCol w="330790">
                  <a:extLst>
                    <a:ext uri="{9D8B030D-6E8A-4147-A177-3AD203B41FA5}">
                      <a16:colId xmlns:a16="http://schemas.microsoft.com/office/drawing/2014/main" val="20007"/>
                    </a:ext>
                  </a:extLst>
                </a:gridCol>
                <a:gridCol w="330790">
                  <a:extLst>
                    <a:ext uri="{9D8B030D-6E8A-4147-A177-3AD203B41FA5}">
                      <a16:colId xmlns:a16="http://schemas.microsoft.com/office/drawing/2014/main" val="20008"/>
                    </a:ext>
                  </a:extLst>
                </a:gridCol>
                <a:gridCol w="330790">
                  <a:extLst>
                    <a:ext uri="{9D8B030D-6E8A-4147-A177-3AD203B41FA5}">
                      <a16:colId xmlns:a16="http://schemas.microsoft.com/office/drawing/2014/main" val="20009"/>
                    </a:ext>
                  </a:extLst>
                </a:gridCol>
                <a:gridCol w="330790">
                  <a:extLst>
                    <a:ext uri="{9D8B030D-6E8A-4147-A177-3AD203B41FA5}">
                      <a16:colId xmlns:a16="http://schemas.microsoft.com/office/drawing/2014/main" val="20010"/>
                    </a:ext>
                  </a:extLst>
                </a:gridCol>
                <a:gridCol w="330790">
                  <a:extLst>
                    <a:ext uri="{9D8B030D-6E8A-4147-A177-3AD203B41FA5}">
                      <a16:colId xmlns:a16="http://schemas.microsoft.com/office/drawing/2014/main" val="20011"/>
                    </a:ext>
                  </a:extLst>
                </a:gridCol>
                <a:gridCol w="330790">
                  <a:extLst>
                    <a:ext uri="{9D8B030D-6E8A-4147-A177-3AD203B41FA5}">
                      <a16:colId xmlns:a16="http://schemas.microsoft.com/office/drawing/2014/main" val="20012"/>
                    </a:ext>
                  </a:extLst>
                </a:gridCol>
                <a:gridCol w="301774">
                  <a:extLst>
                    <a:ext uri="{9D8B030D-6E8A-4147-A177-3AD203B41FA5}">
                      <a16:colId xmlns:a16="http://schemas.microsoft.com/office/drawing/2014/main" val="20013"/>
                    </a:ext>
                  </a:extLst>
                </a:gridCol>
                <a:gridCol w="330790">
                  <a:extLst>
                    <a:ext uri="{9D8B030D-6E8A-4147-A177-3AD203B41FA5}">
                      <a16:colId xmlns:a16="http://schemas.microsoft.com/office/drawing/2014/main" val="20014"/>
                    </a:ext>
                  </a:extLst>
                </a:gridCol>
                <a:gridCol w="330790">
                  <a:extLst>
                    <a:ext uri="{9D8B030D-6E8A-4147-A177-3AD203B41FA5}">
                      <a16:colId xmlns:a16="http://schemas.microsoft.com/office/drawing/2014/main" val="20015"/>
                    </a:ext>
                  </a:extLst>
                </a:gridCol>
                <a:gridCol w="301774">
                  <a:extLst>
                    <a:ext uri="{9D8B030D-6E8A-4147-A177-3AD203B41FA5}">
                      <a16:colId xmlns:a16="http://schemas.microsoft.com/office/drawing/2014/main" val="20016"/>
                    </a:ext>
                  </a:extLst>
                </a:gridCol>
                <a:gridCol w="330790">
                  <a:extLst>
                    <a:ext uri="{9D8B030D-6E8A-4147-A177-3AD203B41FA5}">
                      <a16:colId xmlns:a16="http://schemas.microsoft.com/office/drawing/2014/main" val="20017"/>
                    </a:ext>
                  </a:extLst>
                </a:gridCol>
                <a:gridCol w="330790">
                  <a:extLst>
                    <a:ext uri="{9D8B030D-6E8A-4147-A177-3AD203B41FA5}">
                      <a16:colId xmlns:a16="http://schemas.microsoft.com/office/drawing/2014/main" val="20018"/>
                    </a:ext>
                  </a:extLst>
                </a:gridCol>
                <a:gridCol w="330790">
                  <a:extLst>
                    <a:ext uri="{9D8B030D-6E8A-4147-A177-3AD203B41FA5}">
                      <a16:colId xmlns:a16="http://schemas.microsoft.com/office/drawing/2014/main" val="20019"/>
                    </a:ext>
                  </a:extLst>
                </a:gridCol>
                <a:gridCol w="330790">
                  <a:extLst>
                    <a:ext uri="{9D8B030D-6E8A-4147-A177-3AD203B41FA5}">
                      <a16:colId xmlns:a16="http://schemas.microsoft.com/office/drawing/2014/main" val="20020"/>
                    </a:ext>
                  </a:extLst>
                </a:gridCol>
                <a:gridCol w="354004">
                  <a:extLst>
                    <a:ext uri="{9D8B030D-6E8A-4147-A177-3AD203B41FA5}">
                      <a16:colId xmlns:a16="http://schemas.microsoft.com/office/drawing/2014/main" val="20021"/>
                    </a:ext>
                  </a:extLst>
                </a:gridCol>
                <a:gridCol w="348199">
                  <a:extLst>
                    <a:ext uri="{9D8B030D-6E8A-4147-A177-3AD203B41FA5}">
                      <a16:colId xmlns:a16="http://schemas.microsoft.com/office/drawing/2014/main" val="20022"/>
                    </a:ext>
                  </a:extLst>
                </a:gridCol>
                <a:gridCol w="330790">
                  <a:extLst>
                    <a:ext uri="{9D8B030D-6E8A-4147-A177-3AD203B41FA5}">
                      <a16:colId xmlns:a16="http://schemas.microsoft.com/office/drawing/2014/main" val="20023"/>
                    </a:ext>
                  </a:extLst>
                </a:gridCol>
                <a:gridCol w="348199">
                  <a:extLst>
                    <a:ext uri="{9D8B030D-6E8A-4147-A177-3AD203B41FA5}">
                      <a16:colId xmlns:a16="http://schemas.microsoft.com/office/drawing/2014/main" val="20024"/>
                    </a:ext>
                  </a:extLst>
                </a:gridCol>
                <a:gridCol w="301774">
                  <a:extLst>
                    <a:ext uri="{9D8B030D-6E8A-4147-A177-3AD203B41FA5}">
                      <a16:colId xmlns:a16="http://schemas.microsoft.com/office/drawing/2014/main" val="20025"/>
                    </a:ext>
                  </a:extLst>
                </a:gridCol>
                <a:gridCol w="330790">
                  <a:extLst>
                    <a:ext uri="{9D8B030D-6E8A-4147-A177-3AD203B41FA5}">
                      <a16:colId xmlns:a16="http://schemas.microsoft.com/office/drawing/2014/main" val="20026"/>
                    </a:ext>
                  </a:extLst>
                </a:gridCol>
                <a:gridCol w="342396">
                  <a:extLst>
                    <a:ext uri="{9D8B030D-6E8A-4147-A177-3AD203B41FA5}">
                      <a16:colId xmlns:a16="http://schemas.microsoft.com/office/drawing/2014/main" val="20027"/>
                    </a:ext>
                  </a:extLst>
                </a:gridCol>
                <a:gridCol w="330790">
                  <a:extLst>
                    <a:ext uri="{9D8B030D-6E8A-4147-A177-3AD203B41FA5}">
                      <a16:colId xmlns:a16="http://schemas.microsoft.com/office/drawing/2014/main" val="20028"/>
                    </a:ext>
                  </a:extLst>
                </a:gridCol>
                <a:gridCol w="342396">
                  <a:extLst>
                    <a:ext uri="{9D8B030D-6E8A-4147-A177-3AD203B41FA5}">
                      <a16:colId xmlns:a16="http://schemas.microsoft.com/office/drawing/2014/main" val="20029"/>
                    </a:ext>
                  </a:extLst>
                </a:gridCol>
                <a:gridCol w="301774">
                  <a:extLst>
                    <a:ext uri="{9D8B030D-6E8A-4147-A177-3AD203B41FA5}">
                      <a16:colId xmlns:a16="http://schemas.microsoft.com/office/drawing/2014/main" val="20030"/>
                    </a:ext>
                  </a:extLst>
                </a:gridCol>
                <a:gridCol w="301774">
                  <a:extLst>
                    <a:ext uri="{9D8B030D-6E8A-4147-A177-3AD203B41FA5}">
                      <a16:colId xmlns:a16="http://schemas.microsoft.com/office/drawing/2014/main" val="20031"/>
                    </a:ext>
                  </a:extLst>
                </a:gridCol>
                <a:gridCol w="237937">
                  <a:extLst>
                    <a:ext uri="{9D8B030D-6E8A-4147-A177-3AD203B41FA5}">
                      <a16:colId xmlns:a16="http://schemas.microsoft.com/office/drawing/2014/main" val="20032"/>
                    </a:ext>
                  </a:extLst>
                </a:gridCol>
              </a:tblGrid>
              <a:tr h="156408">
                <a:tc>
                  <a:txBody>
                    <a:bodyPr/>
                    <a:lstStyle/>
                    <a:p>
                      <a:pPr algn="ctr" fontAlgn="ctr"/>
                      <a:endParaRPr lang="en-US" sz="700" b="0" i="0" u="none" strike="noStrike">
                        <a:solidFill>
                          <a:srgbClr val="000000"/>
                        </a:solidFill>
                        <a:effectLst/>
                        <a:latin typeface="Arial" charset="0"/>
                      </a:endParaRPr>
                    </a:p>
                  </a:txBody>
                  <a:tcPr marL="7379" marR="7379" marT="737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WMT</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CMCSA</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DIS</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XLY</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XLP</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PG</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TSN</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VLO</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XLE</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PNC</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BX</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XLF</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XLV</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BMY</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AGN</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XLI</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DAL</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SWK</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MGA</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XLK</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ADBE</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STMP</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FB</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HCKT</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XLB</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DOW</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XLRE</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SLG</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UBNT</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XLU</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EXC</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charset="0"/>
                        </a:rPr>
                        <a:t>SPY</a:t>
                      </a:r>
                    </a:p>
                  </a:txBody>
                  <a:tcPr marL="7379" marR="7379" marT="73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6408">
                <a:tc>
                  <a:txBody>
                    <a:bodyPr/>
                    <a:lstStyle/>
                    <a:p>
                      <a:pPr algn="ctr" fontAlgn="ctr"/>
                      <a:r>
                        <a:rPr lang="en-US" sz="700" b="0" i="0" u="none" strike="noStrike">
                          <a:solidFill>
                            <a:srgbClr val="000000"/>
                          </a:solidFill>
                          <a:effectLst/>
                          <a:latin typeface="Arial" charset="0"/>
                        </a:rPr>
                        <a:t>WMT</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56408">
                <a:tc>
                  <a:txBody>
                    <a:bodyPr/>
                    <a:lstStyle/>
                    <a:p>
                      <a:pPr algn="ctr" fontAlgn="ctr"/>
                      <a:r>
                        <a:rPr lang="en-US" sz="700" b="0" i="0" u="none" strike="noStrike">
                          <a:solidFill>
                            <a:srgbClr val="000000"/>
                          </a:solidFill>
                          <a:effectLst/>
                          <a:latin typeface="Arial" charset="0"/>
                        </a:rPr>
                        <a:t>CMCSA</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dirty="0">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156408">
                <a:tc>
                  <a:txBody>
                    <a:bodyPr/>
                    <a:lstStyle/>
                    <a:p>
                      <a:pPr algn="ctr" fontAlgn="ctr"/>
                      <a:r>
                        <a:rPr lang="en-US" sz="700" b="0" i="0" u="none" strike="noStrike">
                          <a:solidFill>
                            <a:srgbClr val="000000"/>
                          </a:solidFill>
                          <a:effectLst/>
                          <a:latin typeface="Arial" charset="0"/>
                        </a:rPr>
                        <a:t>DIS</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dirty="0">
                          <a:solidFill>
                            <a:srgbClr val="806000"/>
                          </a:solidFill>
                          <a:effectLst/>
                          <a:latin typeface="Arial" charset="0"/>
                        </a:rPr>
                        <a:t>0.43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56408">
                <a:tc>
                  <a:txBody>
                    <a:bodyPr/>
                    <a:lstStyle/>
                    <a:p>
                      <a:pPr algn="ctr" fontAlgn="ctr"/>
                      <a:r>
                        <a:rPr lang="en-US" sz="700" b="0" i="0" u="none" strike="noStrike">
                          <a:solidFill>
                            <a:srgbClr val="000000"/>
                          </a:solidFill>
                          <a:effectLst/>
                          <a:latin typeface="Arial" charset="0"/>
                        </a:rPr>
                        <a:t>XLY</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156408">
                <a:tc>
                  <a:txBody>
                    <a:bodyPr/>
                    <a:lstStyle/>
                    <a:p>
                      <a:pPr algn="ctr" fontAlgn="ctr"/>
                      <a:r>
                        <a:rPr lang="en-US" sz="700" b="0" i="0" u="none" strike="noStrike">
                          <a:solidFill>
                            <a:srgbClr val="000000"/>
                          </a:solidFill>
                          <a:effectLst/>
                          <a:latin typeface="Arial" charset="0"/>
                        </a:rPr>
                        <a:t>XLP</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56408">
                <a:tc>
                  <a:txBody>
                    <a:bodyPr/>
                    <a:lstStyle/>
                    <a:p>
                      <a:pPr algn="ctr" fontAlgn="ctr"/>
                      <a:r>
                        <a:rPr lang="en-US" sz="700" b="0" i="0" u="none" strike="noStrike">
                          <a:solidFill>
                            <a:srgbClr val="000000"/>
                          </a:solidFill>
                          <a:effectLst/>
                          <a:latin typeface="Arial" charset="0"/>
                        </a:rPr>
                        <a:t>PG</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0.64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156408">
                <a:tc>
                  <a:txBody>
                    <a:bodyPr/>
                    <a:lstStyle/>
                    <a:p>
                      <a:pPr algn="ctr" fontAlgn="ctr"/>
                      <a:r>
                        <a:rPr lang="en-US" sz="700" b="0" i="0" u="none" strike="noStrike">
                          <a:solidFill>
                            <a:srgbClr val="000000"/>
                          </a:solidFill>
                          <a:effectLst/>
                          <a:latin typeface="Arial" charset="0"/>
                        </a:rPr>
                        <a:t>TSN</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56408">
                <a:tc>
                  <a:txBody>
                    <a:bodyPr/>
                    <a:lstStyle/>
                    <a:p>
                      <a:pPr algn="ctr" fontAlgn="ctr"/>
                      <a:r>
                        <a:rPr lang="en-US" sz="700" b="0" i="0" u="none" strike="noStrike">
                          <a:solidFill>
                            <a:srgbClr val="000000"/>
                          </a:solidFill>
                          <a:effectLst/>
                          <a:latin typeface="Arial" charset="0"/>
                        </a:rPr>
                        <a:t>VLO</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156408">
                <a:tc>
                  <a:txBody>
                    <a:bodyPr/>
                    <a:lstStyle/>
                    <a:p>
                      <a:pPr algn="ctr" fontAlgn="ctr"/>
                      <a:r>
                        <a:rPr lang="en-US" sz="700" b="0" i="0" u="none" strike="noStrike">
                          <a:solidFill>
                            <a:srgbClr val="000000"/>
                          </a:solidFill>
                          <a:effectLst/>
                          <a:latin typeface="Arial" charset="0"/>
                        </a:rPr>
                        <a:t>XLE</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09"/>
                  </a:ext>
                </a:extLst>
              </a:tr>
              <a:tr h="156408">
                <a:tc>
                  <a:txBody>
                    <a:bodyPr/>
                    <a:lstStyle/>
                    <a:p>
                      <a:pPr algn="ctr" fontAlgn="ctr"/>
                      <a:r>
                        <a:rPr lang="en-US" sz="700" b="0" i="0" u="none" strike="noStrike">
                          <a:solidFill>
                            <a:srgbClr val="000000"/>
                          </a:solidFill>
                          <a:effectLst/>
                          <a:latin typeface="Arial" charset="0"/>
                        </a:rPr>
                        <a:t>PNC</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0"/>
                  </a:ext>
                </a:extLst>
              </a:tr>
              <a:tr h="156408">
                <a:tc>
                  <a:txBody>
                    <a:bodyPr/>
                    <a:lstStyle/>
                    <a:p>
                      <a:pPr algn="ctr" fontAlgn="ctr"/>
                      <a:r>
                        <a:rPr lang="en-US" sz="700" b="0" i="0" u="none" strike="noStrike">
                          <a:solidFill>
                            <a:srgbClr val="000000"/>
                          </a:solidFill>
                          <a:effectLst/>
                          <a:latin typeface="Arial" charset="0"/>
                        </a:rPr>
                        <a:t>BX</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0.37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1"/>
                  </a:ext>
                </a:extLst>
              </a:tr>
              <a:tr h="156408">
                <a:tc>
                  <a:txBody>
                    <a:bodyPr/>
                    <a:lstStyle/>
                    <a:p>
                      <a:pPr algn="ctr" fontAlgn="ctr"/>
                      <a:r>
                        <a:rPr lang="en-US" sz="700" b="0" i="0" u="none" strike="noStrike">
                          <a:solidFill>
                            <a:srgbClr val="000000"/>
                          </a:solidFill>
                          <a:effectLst/>
                          <a:latin typeface="Arial" charset="0"/>
                        </a:rPr>
                        <a:t>XLF</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9E1304"/>
                          </a:solidFill>
                          <a:effectLst/>
                          <a:latin typeface="Arial" charset="0"/>
                        </a:rPr>
                        <a:t>0.91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2"/>
                  </a:ext>
                </a:extLst>
              </a:tr>
              <a:tr h="156408">
                <a:tc>
                  <a:txBody>
                    <a:bodyPr/>
                    <a:lstStyle/>
                    <a:p>
                      <a:pPr algn="ctr" fontAlgn="ctr"/>
                      <a:r>
                        <a:rPr lang="en-US" sz="700" b="0" i="0" u="none" strike="noStrike">
                          <a:solidFill>
                            <a:srgbClr val="000000"/>
                          </a:solidFill>
                          <a:effectLst/>
                          <a:latin typeface="Arial" charset="0"/>
                        </a:rPr>
                        <a:t>XLV</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3"/>
                  </a:ext>
                </a:extLst>
              </a:tr>
              <a:tr h="156408">
                <a:tc>
                  <a:txBody>
                    <a:bodyPr/>
                    <a:lstStyle/>
                    <a:p>
                      <a:pPr algn="ctr" fontAlgn="ctr"/>
                      <a:r>
                        <a:rPr lang="en-US" sz="700" b="0" i="0" u="none" strike="noStrike">
                          <a:solidFill>
                            <a:srgbClr val="000000"/>
                          </a:solidFill>
                          <a:effectLst/>
                          <a:latin typeface="Arial" charset="0"/>
                        </a:rPr>
                        <a:t>BMY</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375623"/>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4"/>
                  </a:ext>
                </a:extLst>
              </a:tr>
              <a:tr h="156408">
                <a:tc>
                  <a:txBody>
                    <a:bodyPr/>
                    <a:lstStyle/>
                    <a:p>
                      <a:pPr algn="ctr" fontAlgn="ctr"/>
                      <a:r>
                        <a:rPr lang="en-US" sz="700" b="0" i="0" u="none" strike="noStrike">
                          <a:solidFill>
                            <a:srgbClr val="000000"/>
                          </a:solidFill>
                          <a:effectLst/>
                          <a:latin typeface="Arial" charset="0"/>
                        </a:rPr>
                        <a:t>AGN</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0.61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5"/>
                  </a:ext>
                </a:extLst>
              </a:tr>
              <a:tr h="156408">
                <a:tc>
                  <a:txBody>
                    <a:bodyPr/>
                    <a:lstStyle/>
                    <a:p>
                      <a:pPr algn="ctr" fontAlgn="ctr"/>
                      <a:r>
                        <a:rPr lang="en-US" sz="700" b="0" i="0" u="none" strike="noStrike">
                          <a:solidFill>
                            <a:srgbClr val="000000"/>
                          </a:solidFill>
                          <a:effectLst/>
                          <a:latin typeface="Arial" charset="0"/>
                        </a:rPr>
                        <a:t>XLI</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0.62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9E1304"/>
                          </a:solidFill>
                          <a:effectLst/>
                          <a:latin typeface="Arial" charset="0"/>
                        </a:rPr>
                        <a:t>0.72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6"/>
                  </a:ext>
                </a:extLst>
              </a:tr>
              <a:tr h="156408">
                <a:tc>
                  <a:txBody>
                    <a:bodyPr/>
                    <a:lstStyle/>
                    <a:p>
                      <a:pPr algn="ctr" fontAlgn="ctr"/>
                      <a:r>
                        <a:rPr lang="en-US" sz="700" b="0" i="0" u="none" strike="noStrike">
                          <a:solidFill>
                            <a:srgbClr val="000000"/>
                          </a:solidFill>
                          <a:effectLst/>
                          <a:latin typeface="Arial" charset="0"/>
                        </a:rPr>
                        <a:t>DAL</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375623"/>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7"/>
                  </a:ext>
                </a:extLst>
              </a:tr>
              <a:tr h="156408">
                <a:tc>
                  <a:txBody>
                    <a:bodyPr/>
                    <a:lstStyle/>
                    <a:p>
                      <a:pPr algn="ctr" fontAlgn="ctr"/>
                      <a:r>
                        <a:rPr lang="en-US" sz="700" b="0" i="0" u="none" strike="noStrike">
                          <a:solidFill>
                            <a:srgbClr val="000000"/>
                          </a:solidFill>
                          <a:effectLst/>
                          <a:latin typeface="Arial" charset="0"/>
                        </a:rPr>
                        <a:t>SWK</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8"/>
                  </a:ext>
                </a:extLst>
              </a:tr>
              <a:tr h="156408">
                <a:tc>
                  <a:txBody>
                    <a:bodyPr/>
                    <a:lstStyle/>
                    <a:p>
                      <a:pPr algn="ctr" fontAlgn="ctr"/>
                      <a:r>
                        <a:rPr lang="en-US" sz="700" b="0" i="0" u="none" strike="noStrike">
                          <a:solidFill>
                            <a:srgbClr val="000000"/>
                          </a:solidFill>
                          <a:effectLst/>
                          <a:latin typeface="Arial" charset="0"/>
                        </a:rPr>
                        <a:t>MGA</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19"/>
                  </a:ext>
                </a:extLst>
              </a:tr>
              <a:tr h="156408">
                <a:tc>
                  <a:txBody>
                    <a:bodyPr/>
                    <a:lstStyle/>
                    <a:p>
                      <a:pPr algn="ctr" fontAlgn="ctr"/>
                      <a:r>
                        <a:rPr lang="en-US" sz="700" b="0" i="0" u="none" strike="noStrike">
                          <a:solidFill>
                            <a:srgbClr val="000000"/>
                          </a:solidFill>
                          <a:effectLst/>
                          <a:latin typeface="Arial" charset="0"/>
                        </a:rPr>
                        <a:t>XLK</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0.68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0.64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0"/>
                  </a:ext>
                </a:extLst>
              </a:tr>
              <a:tr h="156408">
                <a:tc>
                  <a:txBody>
                    <a:bodyPr/>
                    <a:lstStyle/>
                    <a:p>
                      <a:pPr algn="ctr" fontAlgn="ctr"/>
                      <a:r>
                        <a:rPr lang="en-US" sz="700" b="0" i="0" u="none" strike="noStrike">
                          <a:solidFill>
                            <a:srgbClr val="000000"/>
                          </a:solidFill>
                          <a:effectLst/>
                          <a:latin typeface="Arial" charset="0"/>
                        </a:rPr>
                        <a:t>ADBE</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dirty="0">
                          <a:solidFill>
                            <a:srgbClr val="806000"/>
                          </a:solidFill>
                          <a:effectLst/>
                          <a:latin typeface="Arial" charset="0"/>
                        </a:rPr>
                        <a:t>0.46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0.75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1"/>
                  </a:ext>
                </a:extLst>
              </a:tr>
              <a:tr h="156408">
                <a:tc>
                  <a:txBody>
                    <a:bodyPr/>
                    <a:lstStyle/>
                    <a:p>
                      <a:pPr algn="ctr" fontAlgn="ctr"/>
                      <a:r>
                        <a:rPr lang="en-US" sz="700" b="0" i="0" u="none" strike="noStrike">
                          <a:solidFill>
                            <a:srgbClr val="000000"/>
                          </a:solidFill>
                          <a:effectLst/>
                          <a:latin typeface="Arial" charset="0"/>
                        </a:rPr>
                        <a:t>STMP</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2"/>
                  </a:ext>
                </a:extLst>
              </a:tr>
              <a:tr h="156408">
                <a:tc>
                  <a:txBody>
                    <a:bodyPr/>
                    <a:lstStyle/>
                    <a:p>
                      <a:pPr algn="ctr" fontAlgn="ctr"/>
                      <a:r>
                        <a:rPr lang="en-US" sz="700" b="0" i="0" u="none" strike="noStrike">
                          <a:solidFill>
                            <a:srgbClr val="000000"/>
                          </a:solidFill>
                          <a:effectLst/>
                          <a:latin typeface="Arial" charset="0"/>
                        </a:rPr>
                        <a:t>FB</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0.76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0.57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3"/>
                  </a:ext>
                </a:extLst>
              </a:tr>
              <a:tr h="156408">
                <a:tc>
                  <a:txBody>
                    <a:bodyPr/>
                    <a:lstStyle/>
                    <a:p>
                      <a:pPr algn="ctr" fontAlgn="ctr"/>
                      <a:r>
                        <a:rPr lang="en-US" sz="700" b="0" i="0" u="none" strike="noStrike">
                          <a:solidFill>
                            <a:srgbClr val="000000"/>
                          </a:solidFill>
                          <a:effectLst/>
                          <a:latin typeface="Arial" charset="0"/>
                        </a:rPr>
                        <a:t>HCKT</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375623"/>
                          </a:solidFill>
                          <a:effectLst/>
                          <a:latin typeface="Arial" charset="0"/>
                        </a:rPr>
                        <a:t>-0.07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4"/>
                  </a:ext>
                </a:extLst>
              </a:tr>
              <a:tr h="156408">
                <a:tc>
                  <a:txBody>
                    <a:bodyPr/>
                    <a:lstStyle/>
                    <a:p>
                      <a:pPr algn="ctr" fontAlgn="ctr"/>
                      <a:r>
                        <a:rPr lang="en-US" sz="700" b="0" i="0" u="none" strike="noStrike">
                          <a:solidFill>
                            <a:srgbClr val="000000"/>
                          </a:solidFill>
                          <a:effectLst/>
                          <a:latin typeface="Arial" charset="0"/>
                        </a:rPr>
                        <a:t>XLB</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0.65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0.62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0.74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0.47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0.42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5"/>
                  </a:ext>
                </a:extLst>
              </a:tr>
              <a:tr h="156408">
                <a:tc>
                  <a:txBody>
                    <a:bodyPr/>
                    <a:lstStyle/>
                    <a:p>
                      <a:pPr algn="ctr" fontAlgn="ctr"/>
                      <a:r>
                        <a:rPr lang="en-US" sz="700" b="0" i="0" u="none" strike="noStrike">
                          <a:solidFill>
                            <a:srgbClr val="000000"/>
                          </a:solidFill>
                          <a:effectLst/>
                          <a:latin typeface="Arial" charset="0"/>
                        </a:rPr>
                        <a:t>DOW</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6"/>
                  </a:ext>
                </a:extLst>
              </a:tr>
              <a:tr h="156408">
                <a:tc>
                  <a:txBody>
                    <a:bodyPr/>
                    <a:lstStyle/>
                    <a:p>
                      <a:pPr algn="ctr" fontAlgn="ctr"/>
                      <a:r>
                        <a:rPr lang="en-US" sz="700" b="0" i="0" u="none" strike="noStrike">
                          <a:solidFill>
                            <a:srgbClr val="000000"/>
                          </a:solidFill>
                          <a:effectLst/>
                          <a:latin typeface="Arial" charset="0"/>
                        </a:rPr>
                        <a:t>XLRE</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7"/>
                  </a:ext>
                </a:extLst>
              </a:tr>
              <a:tr h="156408">
                <a:tc>
                  <a:txBody>
                    <a:bodyPr/>
                    <a:lstStyle/>
                    <a:p>
                      <a:pPr algn="ctr" fontAlgn="ctr"/>
                      <a:r>
                        <a:rPr lang="en-US" sz="700" b="0" i="0" u="none" strike="noStrike">
                          <a:solidFill>
                            <a:srgbClr val="000000"/>
                          </a:solidFill>
                          <a:effectLst/>
                          <a:latin typeface="Arial" charset="0"/>
                        </a:rPr>
                        <a:t>SLG</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0.63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8"/>
                  </a:ext>
                </a:extLst>
              </a:tr>
              <a:tr h="156408">
                <a:tc>
                  <a:txBody>
                    <a:bodyPr/>
                    <a:lstStyle/>
                    <a:p>
                      <a:pPr algn="ctr" fontAlgn="ctr"/>
                      <a:r>
                        <a:rPr lang="en-US" sz="700" b="0" i="0" u="none" strike="noStrike">
                          <a:solidFill>
                            <a:srgbClr val="000000"/>
                          </a:solidFill>
                          <a:effectLst/>
                          <a:latin typeface="Arial" charset="0"/>
                        </a:rPr>
                        <a:t>UBNT</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0.14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dirty="0">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29"/>
                  </a:ext>
                </a:extLst>
              </a:tr>
              <a:tr h="156408">
                <a:tc>
                  <a:txBody>
                    <a:bodyPr/>
                    <a:lstStyle/>
                    <a:p>
                      <a:pPr algn="ctr" fontAlgn="ctr"/>
                      <a:r>
                        <a:rPr lang="en-US" sz="700" b="0" i="0" u="none" strike="noStrike">
                          <a:solidFill>
                            <a:srgbClr val="000000"/>
                          </a:solidFill>
                          <a:effectLst/>
                          <a:latin typeface="Arial" charset="0"/>
                        </a:rPr>
                        <a:t>XLU</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-0.25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806000"/>
                          </a:solidFill>
                          <a:effectLst/>
                          <a:latin typeface="Arial" charset="0"/>
                        </a:rPr>
                        <a:t>0.49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30"/>
                  </a:ext>
                </a:extLst>
              </a:tr>
              <a:tr h="156408">
                <a:tc>
                  <a:txBody>
                    <a:bodyPr/>
                    <a:lstStyle/>
                    <a:p>
                      <a:pPr algn="ctr" fontAlgn="ctr"/>
                      <a:r>
                        <a:rPr lang="en-US" sz="700" b="0" i="0" u="none" strike="noStrike">
                          <a:solidFill>
                            <a:srgbClr val="000000"/>
                          </a:solidFill>
                          <a:effectLst/>
                          <a:latin typeface="Arial" charset="0"/>
                        </a:rPr>
                        <a:t>EXC</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375623"/>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-0.17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-0.09</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0.16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-0.22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375623"/>
                          </a:solidFill>
                          <a:effectLst/>
                          <a:latin typeface="Arial" charset="0"/>
                        </a:rPr>
                        <a:t>-0.08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0.03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375623"/>
                          </a:solidFill>
                          <a:effectLst/>
                          <a:latin typeface="Arial" charset="0"/>
                        </a:rPr>
                        <a:t>-0.06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b"/>
                      <a:r>
                        <a:rPr lang="en-US" sz="700" b="1" i="0" u="none" strike="noStrike">
                          <a:solidFill>
                            <a:srgbClr val="458030"/>
                          </a:solidFill>
                          <a:effectLst/>
                          <a:latin typeface="Arial" charset="0"/>
                        </a:rPr>
                        <a:t>0.31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dirty="0">
                          <a:solidFill>
                            <a:srgbClr val="375623"/>
                          </a:solidFill>
                          <a:effectLst/>
                          <a:latin typeface="Arial" charset="0"/>
                        </a:rPr>
                        <a:t>-0.15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tc>
                  <a:txBody>
                    <a:bodyPr/>
                    <a:lstStyle/>
                    <a:p>
                      <a:pPr algn="ctr" fontAlgn="ctr"/>
                      <a:r>
                        <a:rPr lang="en-US" sz="700" b="1" i="0" u="none" strike="noStrike">
                          <a:solidFill>
                            <a:srgbClr val="9E1304"/>
                          </a:solidFill>
                          <a:effectLst/>
                          <a:latin typeface="Arial" charset="0"/>
                        </a:rPr>
                        <a:t>0.73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endParaRPr lang="en-US" sz="700" b="0" i="0" u="none" strike="noStrike">
                        <a:solidFill>
                          <a:srgbClr val="000000"/>
                        </a:solidFill>
                        <a:effectLst/>
                        <a:latin typeface="Arial" charset="0"/>
                      </a:endParaRPr>
                    </a:p>
                  </a:txBody>
                  <a:tcPr marL="7379" marR="7379" marT="73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Arial" charset="0"/>
                        </a:rPr>
                        <a:t> </a:t>
                      </a:r>
                    </a:p>
                  </a:txBody>
                  <a:tcPr marL="7379" marR="7379" marT="7379" marB="0" anchor="ctr">
                    <a:lnL>
                      <a:noFill/>
                    </a:lnL>
                    <a:lnR>
                      <a:noFill/>
                    </a:lnR>
                    <a:lnT>
                      <a:noFill/>
                    </a:lnT>
                    <a:lnB>
                      <a:noFill/>
                    </a:lnB>
                    <a:solidFill>
                      <a:srgbClr val="FFFFFF"/>
                    </a:solidFill>
                  </a:tcPr>
                </a:tc>
                <a:extLst>
                  <a:ext uri="{0D108BD9-81ED-4DB2-BD59-A6C34878D82A}">
                    <a16:rowId xmlns:a16="http://schemas.microsoft.com/office/drawing/2014/main" val="10031"/>
                  </a:ext>
                </a:extLst>
              </a:tr>
              <a:tr h="156408">
                <a:tc>
                  <a:txBody>
                    <a:bodyPr/>
                    <a:lstStyle/>
                    <a:p>
                      <a:pPr algn="ctr" fontAlgn="ctr"/>
                      <a:r>
                        <a:rPr lang="en-US" sz="700" b="0" i="0" u="none" strike="noStrike">
                          <a:solidFill>
                            <a:srgbClr val="000000"/>
                          </a:solidFill>
                          <a:effectLst/>
                          <a:latin typeface="Arial" charset="0"/>
                        </a:rPr>
                        <a:t>SPY</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458030"/>
                          </a:solidFill>
                          <a:effectLst/>
                          <a:latin typeface="Arial" charset="0"/>
                        </a:rPr>
                        <a:t>0.13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0.35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0.81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0.48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0.48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0.68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9E1304"/>
                          </a:solidFill>
                          <a:effectLst/>
                          <a:latin typeface="Arial" charset="0"/>
                        </a:rPr>
                        <a:t>0.78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0.61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0.11</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0.86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806000"/>
                          </a:solidFill>
                          <a:effectLst/>
                          <a:latin typeface="Arial" charset="0"/>
                        </a:rPr>
                        <a:t>0.56</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700" b="1" i="0" u="none" strike="noStrike">
                          <a:solidFill>
                            <a:srgbClr val="9E1304"/>
                          </a:solidFill>
                          <a:effectLst/>
                          <a:latin typeface="Arial" charset="0"/>
                        </a:rPr>
                        <a:t>0.82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0.55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806000"/>
                          </a:solidFill>
                          <a:effectLst/>
                          <a:latin typeface="Arial" charset="0"/>
                        </a:rPr>
                        <a:t>0.53</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0.12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ctr"/>
                      <a:r>
                        <a:rPr lang="en-US" sz="700" b="1" i="0" u="none" strike="noStrike">
                          <a:solidFill>
                            <a:srgbClr val="9E1304"/>
                          </a:solidFill>
                          <a:effectLst/>
                          <a:latin typeface="Arial" charset="0"/>
                        </a:rPr>
                        <a:t>0.77</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tc>
                  <a:txBody>
                    <a:bodyPr/>
                    <a:lstStyle/>
                    <a:p>
                      <a:pPr algn="ctr" fontAlgn="ctr"/>
                      <a:r>
                        <a:rPr lang="en-US" sz="700" b="1" i="0" u="none" strike="noStrike">
                          <a:solidFill>
                            <a:srgbClr val="806000"/>
                          </a:solidFill>
                          <a:effectLst/>
                          <a:latin typeface="Arial" charset="0"/>
                        </a:rPr>
                        <a:t>0.54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700" b="1" i="0" u="none" strike="noStrike">
                          <a:solidFill>
                            <a:srgbClr val="458030"/>
                          </a:solidFill>
                          <a:effectLst/>
                          <a:latin typeface="Arial" charset="0"/>
                        </a:rPr>
                        <a:t>0.28</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0.32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0.2</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0.05</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700" b="1" i="0" u="none" strike="noStrike">
                          <a:solidFill>
                            <a:srgbClr val="458030"/>
                          </a:solidFill>
                          <a:effectLst/>
                          <a:latin typeface="Arial" charset="0"/>
                        </a:rPr>
                        <a:t>0.04</a:t>
                      </a:r>
                    </a:p>
                  </a:txBody>
                  <a:tcPr marL="7379" marR="7379" marT="73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tc>
                  <a:txBody>
                    <a:bodyPr/>
                    <a:lstStyle/>
                    <a:p>
                      <a:pPr algn="ctr" fontAlgn="b"/>
                      <a:r>
                        <a:rPr lang="en-US" sz="600" b="0" i="0" u="none" strike="noStrike" dirty="0">
                          <a:solidFill>
                            <a:srgbClr val="000000"/>
                          </a:solidFill>
                          <a:effectLst/>
                          <a:latin typeface="Arial" charset="0"/>
                        </a:rPr>
                        <a:t> </a:t>
                      </a:r>
                    </a:p>
                  </a:txBody>
                  <a:tcPr marL="7379" marR="7379" marT="7379"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3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681195176"/>
              </p:ext>
            </p:extLst>
          </p:nvPr>
        </p:nvGraphicFramePr>
        <p:xfrm>
          <a:off x="11208280" y="108161"/>
          <a:ext cx="787400" cy="812800"/>
        </p:xfrm>
        <a:graphic>
          <a:graphicData uri="http://schemas.openxmlformats.org/drawingml/2006/table">
            <a:tbl>
              <a:tblPr/>
              <a:tblGrid>
                <a:gridCol w="787400">
                  <a:extLst>
                    <a:ext uri="{9D8B030D-6E8A-4147-A177-3AD203B41FA5}">
                      <a16:colId xmlns:a16="http://schemas.microsoft.com/office/drawing/2014/main" val="20000"/>
                    </a:ext>
                  </a:extLst>
                </a:gridCol>
              </a:tblGrid>
              <a:tr h="203200">
                <a:tc>
                  <a:txBody>
                    <a:bodyPr/>
                    <a:lstStyle/>
                    <a:p>
                      <a:pPr algn="ctr" fontAlgn="b"/>
                      <a:r>
                        <a:rPr lang="en-US" sz="1200" b="1" i="0" u="none" strike="noStrike" dirty="0">
                          <a:solidFill>
                            <a:srgbClr val="375623"/>
                          </a:solidFill>
                          <a:effectLst/>
                          <a:latin typeface="Arial" charset="0"/>
                        </a:rPr>
                        <a:t>"&gt;0"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B0"/>
                    </a:solidFill>
                  </a:tcPr>
                </a:tc>
                <a:extLst>
                  <a:ext uri="{0D108BD9-81ED-4DB2-BD59-A6C34878D82A}">
                    <a16:rowId xmlns:a16="http://schemas.microsoft.com/office/drawing/2014/main" val="10000"/>
                  </a:ext>
                </a:extLst>
              </a:tr>
              <a:tr h="203200">
                <a:tc>
                  <a:txBody>
                    <a:bodyPr/>
                    <a:lstStyle/>
                    <a:p>
                      <a:pPr algn="ctr" fontAlgn="b"/>
                      <a:r>
                        <a:rPr lang="en-US" sz="1200" b="1" i="0" u="none" strike="noStrike" dirty="0">
                          <a:solidFill>
                            <a:srgbClr val="458030"/>
                          </a:solidFill>
                          <a:effectLst/>
                          <a:latin typeface="Arial" charset="0"/>
                        </a:rPr>
                        <a:t>"0-0.39"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D4"/>
                    </a:solidFill>
                  </a:tcPr>
                </a:tc>
                <a:extLst>
                  <a:ext uri="{0D108BD9-81ED-4DB2-BD59-A6C34878D82A}">
                    <a16:rowId xmlns:a16="http://schemas.microsoft.com/office/drawing/2014/main" val="10001"/>
                  </a:ext>
                </a:extLst>
              </a:tr>
              <a:tr h="203200">
                <a:tc>
                  <a:txBody>
                    <a:bodyPr/>
                    <a:lstStyle/>
                    <a:p>
                      <a:pPr algn="ctr" fontAlgn="b"/>
                      <a:r>
                        <a:rPr lang="en-US" sz="1200" b="1" i="0" u="none" strike="noStrike" dirty="0">
                          <a:solidFill>
                            <a:srgbClr val="806000"/>
                          </a:solidFill>
                          <a:effectLst/>
                          <a:latin typeface="Arial" charset="0"/>
                        </a:rPr>
                        <a:t>"0.4-0.69"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2"/>
                  </a:ext>
                </a:extLst>
              </a:tr>
              <a:tr h="203200">
                <a:tc>
                  <a:txBody>
                    <a:bodyPr/>
                    <a:lstStyle/>
                    <a:p>
                      <a:pPr algn="ctr" fontAlgn="b"/>
                      <a:r>
                        <a:rPr lang="en-US" sz="1200" b="1" i="0" u="none" strike="noStrike" dirty="0">
                          <a:solidFill>
                            <a:srgbClr val="9E1304"/>
                          </a:solidFill>
                          <a:effectLst/>
                          <a:latin typeface="Arial" charset="0"/>
                        </a:rPr>
                        <a:t>"&gt;0.7"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988E"/>
                    </a:solidFill>
                  </a:tcPr>
                </a:tc>
                <a:extLst>
                  <a:ext uri="{0D108BD9-81ED-4DB2-BD59-A6C34878D82A}">
                    <a16:rowId xmlns:a16="http://schemas.microsoft.com/office/drawing/2014/main" val="10003"/>
                  </a:ext>
                </a:extLst>
              </a:tr>
            </a:tbl>
          </a:graphicData>
        </a:graphic>
      </p:graphicFrame>
      <p:sp>
        <p:nvSpPr>
          <p:cNvPr id="37" name="TextBox 6"/>
          <p:cNvSpPr txBox="1"/>
          <p:nvPr/>
        </p:nvSpPr>
        <p:spPr>
          <a:xfrm>
            <a:off x="8286912" y="101507"/>
            <a:ext cx="2843685" cy="85129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charset="0"/>
                <a:ea typeface="Arial" charset="0"/>
                <a:cs typeface="Arial" charset="0"/>
              </a:rPr>
              <a:t>SPY correlation is included in the correlation matrix but is not reflective of the statistical analysis output.  SPY was used as a benchmark.</a:t>
            </a:r>
          </a:p>
        </p:txBody>
      </p:sp>
    </p:spTree>
    <p:extLst>
      <p:ext uri="{BB962C8B-B14F-4D97-AF65-F5344CB8AC3E}">
        <p14:creationId xmlns:p14="http://schemas.microsoft.com/office/powerpoint/2010/main" val="1067093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1027925"/>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043"/>
            <a:ext cx="4044120"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Tracking Error</a:t>
            </a:r>
          </a:p>
        </p:txBody>
      </p:sp>
      <p:pic>
        <p:nvPicPr>
          <p:cNvPr id="3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7655"/>
          <a:stretch/>
        </p:blipFill>
        <p:spPr>
          <a:xfrm>
            <a:off x="1142502" y="1073324"/>
            <a:ext cx="7163067" cy="4763318"/>
          </a:xfrm>
          <a:prstGeom prst="rect">
            <a:avLst/>
          </a:prstGeom>
        </p:spPr>
      </p:pic>
      <p:sp>
        <p:nvSpPr>
          <p:cNvPr id="37" name="TextBox 36"/>
          <p:cNvSpPr txBox="1"/>
          <p:nvPr/>
        </p:nvSpPr>
        <p:spPr>
          <a:xfrm>
            <a:off x="8458400" y="1167018"/>
            <a:ext cx="3537284" cy="457592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Our tracking error was </a:t>
            </a:r>
            <a:r>
              <a:rPr lang="en-US" b="1" u="sng"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2.7102</a:t>
            </a:r>
            <a:r>
              <a:rPr lang="en-US"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 over a </a:t>
            </a:r>
            <a:r>
              <a:rPr lang="en-US" b="1" u="sng"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one year </a:t>
            </a:r>
            <a:r>
              <a:rPr lang="en-US"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time horizon.  This means we will typically return within +/- 2.71% of the benchmark ⅔ of the year.  The goal is to minimize the tracking error while accomplishing higher returns throughout any given time period.</a:t>
            </a:r>
          </a:p>
          <a:p>
            <a:pPr lvl="0"/>
            <a:endParaRPr lang="en-US"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endParaRPr>
          </a:p>
          <a:p>
            <a:pPr lvl="0"/>
            <a:r>
              <a:rPr lang="en-US" dirty="0">
                <a:solidFill>
                  <a:schemeClr val="tx1">
                    <a:lumMod val="65000"/>
                    <a:lumOff val="35000"/>
                  </a:schemeClr>
                </a:solidFill>
                <a:latin typeface="Arial" panose="020B0604020202020204" pitchFamily="34" charset="0"/>
                <a:ea typeface="Times New Roman"/>
                <a:cs typeface="Arial" panose="020B0604020202020204" pitchFamily="34" charset="0"/>
                <a:sym typeface="Times New Roman"/>
              </a:rPr>
              <a:t>The Tracking Error declined over the first month due to addition of high quality securities.</a:t>
            </a:r>
          </a:p>
        </p:txBody>
      </p:sp>
      <p:sp>
        <p:nvSpPr>
          <p:cNvPr id="38" name="Rectangle 37"/>
          <p:cNvSpPr/>
          <p:nvPr/>
        </p:nvSpPr>
        <p:spPr>
          <a:xfrm>
            <a:off x="1009969" y="676886"/>
            <a:ext cx="9207777" cy="369332"/>
          </a:xfrm>
          <a:prstGeom prst="rect">
            <a:avLst/>
          </a:prstGeom>
        </p:spPr>
        <p:txBody>
          <a:bodyPr wrap="none">
            <a:spAutoFit/>
          </a:bodyPr>
          <a:lstStyle/>
          <a:p>
            <a:r>
              <a:rPr lang="en-US" b="1" dirty="0">
                <a:ln/>
                <a:solidFill>
                  <a:schemeClr val="accent4"/>
                </a:solidFill>
              </a:rPr>
              <a:t>A measure of the difference between the price behavior of the portfolio versus the benchmark.</a:t>
            </a:r>
          </a:p>
        </p:txBody>
      </p:sp>
    </p:spTree>
    <p:extLst>
      <p:ext uri="{BB962C8B-B14F-4D97-AF65-F5344CB8AC3E}">
        <p14:creationId xmlns:p14="http://schemas.microsoft.com/office/powerpoint/2010/main" val="1749525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923973" y="2382567"/>
            <a:ext cx="10385336" cy="923330"/>
          </a:xfrm>
          <a:prstGeom prst="rect">
            <a:avLst/>
          </a:prstGeom>
          <a:noFill/>
        </p:spPr>
        <p:txBody>
          <a:bodyPr wrap="squar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PERFORMANCE REVIEW</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693500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6304932"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Performance Overview</a:t>
            </a:r>
          </a:p>
        </p:txBody>
      </p:sp>
      <p:sp>
        <p:nvSpPr>
          <p:cNvPr id="30" name="Content Placeholder 2"/>
          <p:cNvSpPr txBox="1">
            <a:spLocks/>
          </p:cNvSpPr>
          <p:nvPr>
            <p:extLst/>
          </p:nvPr>
        </p:nvSpPr>
        <p:spPr>
          <a:xfrm>
            <a:off x="2235218" y="971824"/>
            <a:ext cx="8645027" cy="4966317"/>
          </a:xfrm>
          <a:prstGeom prst="round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800" dirty="0">
                <a:solidFill>
                  <a:schemeClr val="tx1">
                    <a:lumMod val="65000"/>
                    <a:lumOff val="35000"/>
                  </a:schemeClr>
                </a:solidFill>
                <a:latin typeface="Arial" panose="020B0604020202020204" pitchFamily="34" charset="0"/>
                <a:cs typeface="Arial" panose="020B0604020202020204" pitchFamily="34" charset="0"/>
              </a:rPr>
              <a:t>Our focus will now shift to examining and evaluating the performance of the </a:t>
            </a:r>
            <a:r>
              <a:rPr lang="en-US" sz="2800" dirty="0" err="1">
                <a:solidFill>
                  <a:schemeClr val="tx1">
                    <a:lumMod val="65000"/>
                    <a:lumOff val="35000"/>
                  </a:schemeClr>
                </a:solidFill>
                <a:latin typeface="Arial" panose="020B0604020202020204" pitchFamily="34" charset="0"/>
                <a:cs typeface="Arial" panose="020B0604020202020204" pitchFamily="34" charset="0"/>
              </a:rPr>
              <a:t>Sellinger</a:t>
            </a:r>
            <a:r>
              <a:rPr lang="en-US" sz="2800" dirty="0">
                <a:solidFill>
                  <a:schemeClr val="tx1">
                    <a:lumMod val="65000"/>
                    <a:lumOff val="35000"/>
                  </a:schemeClr>
                </a:solidFill>
                <a:latin typeface="Arial" panose="020B0604020202020204" pitchFamily="34" charset="0"/>
                <a:cs typeface="Arial" panose="020B0604020202020204" pitchFamily="34" charset="0"/>
              </a:rPr>
              <a:t> Applied Portfolio (SAP) throughout the Summer 2017 semester (5/15/2017- 6/26/2017). We will compare the performance of the SAP to major United States benchmarks, investigate any significant peaks and/or troughs across daily returns, interpret performance with statistical measures and ratios, reflect if and how our portfolio produced Alpha and Beta variables, and summarize the equities yielding exorbitant returns and those which fell short.   </a:t>
            </a:r>
          </a:p>
        </p:txBody>
      </p:sp>
    </p:spTree>
    <p:extLst>
      <p:ext uri="{BB962C8B-B14F-4D97-AF65-F5344CB8AC3E}">
        <p14:creationId xmlns:p14="http://schemas.microsoft.com/office/powerpoint/2010/main" val="108656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7931980"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Requirements &amp; Restrictions</a:t>
            </a:r>
          </a:p>
        </p:txBody>
      </p:sp>
      <p:sp>
        <p:nvSpPr>
          <p:cNvPr id="3" name="TextBox 2"/>
          <p:cNvSpPr txBox="1"/>
          <p:nvPr/>
        </p:nvSpPr>
        <p:spPr>
          <a:xfrm>
            <a:off x="1067090" y="1844187"/>
            <a:ext cx="10928594" cy="3779758"/>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400050" indent="-400050">
              <a:buFont typeface="+mj-lt"/>
              <a:buAutoNum type="romanUcPeriod"/>
            </a:pPr>
            <a:r>
              <a:rPr lang="en-US" sz="2400" dirty="0">
                <a:solidFill>
                  <a:schemeClr val="tx1">
                    <a:lumMod val="65000"/>
                    <a:lumOff val="35000"/>
                  </a:schemeClr>
                </a:solidFill>
                <a:latin typeface="Arial" panose="020B0604020202020204" pitchFamily="34" charset="0"/>
                <a:cs typeface="Arial" panose="020B0604020202020204" pitchFamily="34" charset="0"/>
              </a:rPr>
              <a:t>Allowable investments include: </a:t>
            </a:r>
          </a:p>
          <a:p>
            <a:pPr marL="857250" lvl="1" indent="-400050">
              <a:buFont typeface="+mj-lt"/>
              <a:buAutoNum type="romanLcPeriod"/>
            </a:pPr>
            <a:r>
              <a:rPr lang="en-US" sz="2400" dirty="0">
                <a:solidFill>
                  <a:schemeClr val="tx1">
                    <a:lumMod val="65000"/>
                    <a:lumOff val="35000"/>
                  </a:schemeClr>
                </a:solidFill>
                <a:latin typeface="Arial" panose="020B0604020202020204" pitchFamily="34" charset="0"/>
                <a:cs typeface="Arial" panose="020B0604020202020204" pitchFamily="34" charset="0"/>
              </a:rPr>
              <a:t>U.S. exchange listed stocks, including ADRs</a:t>
            </a:r>
          </a:p>
          <a:p>
            <a:pPr marL="857250" lvl="1" indent="-400050">
              <a:buFont typeface="+mj-lt"/>
              <a:buAutoNum type="romanLcPeriod"/>
            </a:pPr>
            <a:r>
              <a:rPr lang="en-US" sz="2400" dirty="0">
                <a:solidFill>
                  <a:schemeClr val="tx1">
                    <a:lumMod val="65000"/>
                    <a:lumOff val="35000"/>
                  </a:schemeClr>
                </a:solidFill>
                <a:latin typeface="Arial" panose="020B0604020202020204" pitchFamily="34" charset="0"/>
                <a:cs typeface="Arial" panose="020B0604020202020204" pitchFamily="34" charset="0"/>
              </a:rPr>
              <a:t>Unleveraged ETFs, including stock index ETFs and commodity ETFs</a:t>
            </a:r>
          </a:p>
          <a:p>
            <a:pPr marL="857250" lvl="1" indent="-400050">
              <a:buFont typeface="+mj-lt"/>
              <a:buAutoNum type="romanLcPeriod"/>
            </a:pPr>
            <a:r>
              <a:rPr lang="en-US" sz="2400" dirty="0">
                <a:solidFill>
                  <a:schemeClr val="tx1">
                    <a:lumMod val="65000"/>
                    <a:lumOff val="35000"/>
                  </a:schemeClr>
                </a:solidFill>
                <a:latin typeface="Arial" panose="020B0604020202020204" pitchFamily="34" charset="0"/>
                <a:cs typeface="Arial" panose="020B0604020202020204" pitchFamily="34" charset="0"/>
              </a:rPr>
              <a:t>Only investment grade securities</a:t>
            </a:r>
          </a:p>
          <a:p>
            <a:pPr marL="400050" indent="-400050">
              <a:buFont typeface="+mj-lt"/>
              <a:buAutoNum type="romanUcPeriod"/>
            </a:pPr>
            <a:r>
              <a:rPr lang="en-US" sz="2400" dirty="0">
                <a:solidFill>
                  <a:schemeClr val="tx1">
                    <a:lumMod val="65000"/>
                    <a:lumOff val="35000"/>
                  </a:schemeClr>
                </a:solidFill>
                <a:latin typeface="Arial" panose="020B0604020202020204" pitchFamily="34" charset="0"/>
                <a:cs typeface="Arial" panose="020B0604020202020204" pitchFamily="34" charset="0"/>
              </a:rPr>
              <a:t>Unallowable investments include “sin” stocks, e.g., manufacturers of cigarettes, alcohol, firearms, or companies engaged in gambling activities. Moral and social considerations must be taken into consideration throughout the investment process, with emphasis on the United States Conference of Catholic Bishops principles of investments. </a:t>
            </a:r>
            <a:endParaRPr lang="en-US" sz="2400" dirty="0">
              <a:solidFill>
                <a:schemeClr val="tx1">
                  <a:lumMod val="65000"/>
                  <a:lumOff val="35000"/>
                </a:schemeClr>
              </a:solidFill>
              <a:latin typeface="Arial" panose="020B0604020202020204" pitchFamily="34" charset="0"/>
              <a:ea typeface="Arial" charset="0"/>
              <a:cs typeface="Arial" panose="020B0604020202020204" pitchFamily="34" charset="0"/>
            </a:endParaRPr>
          </a:p>
        </p:txBody>
      </p:sp>
      <p:sp>
        <p:nvSpPr>
          <p:cNvPr id="13" name="Rectangle 12"/>
          <p:cNvSpPr/>
          <p:nvPr/>
        </p:nvSpPr>
        <p:spPr>
          <a:xfrm>
            <a:off x="3663922" y="1120541"/>
            <a:ext cx="4561506"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a:ln/>
                <a:solidFill>
                  <a:schemeClr val="accent4"/>
                </a:solidFill>
                <a:effectLst/>
              </a:rPr>
              <a:t>Investment Philosophy</a:t>
            </a:r>
            <a:endParaRPr lang="en-US" sz="3600" b="1" cap="none" spc="0" dirty="0">
              <a:ln/>
              <a:solidFill>
                <a:schemeClr val="accent4"/>
              </a:solidFill>
              <a:effectLst/>
            </a:endParaRPr>
          </a:p>
        </p:txBody>
      </p:sp>
    </p:spTree>
    <p:extLst>
      <p:ext uri="{BB962C8B-B14F-4D97-AF65-F5344CB8AC3E}">
        <p14:creationId xmlns:p14="http://schemas.microsoft.com/office/powerpoint/2010/main" val="646592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221"/>
            <a:ext cx="11085086"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Performance Examination: </a:t>
            </a:r>
            <a:r>
              <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rPr>
              <a:t>5/15/17 – 6/26/17</a:t>
            </a:r>
          </a:p>
        </p:txBody>
      </p:sp>
      <p:graphicFrame>
        <p:nvGraphicFramePr>
          <p:cNvPr id="37" name="Chart 36"/>
          <p:cNvGraphicFramePr>
            <a:graphicFrameLocks/>
          </p:cNvGraphicFramePr>
          <p:nvPr>
            <p:extLst>
              <p:ext uri="{D42A27DB-BD31-4B8C-83A1-F6EECF244321}">
                <p14:modId xmlns:p14="http://schemas.microsoft.com/office/powerpoint/2010/main" val="1001592013"/>
              </p:ext>
            </p:extLst>
          </p:nvPr>
        </p:nvGraphicFramePr>
        <p:xfrm>
          <a:off x="1871643" y="1132131"/>
          <a:ext cx="8955463" cy="47776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7740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6773008"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Benchmark Examination</a:t>
            </a:r>
          </a:p>
        </p:txBody>
      </p:sp>
      <p:graphicFrame>
        <p:nvGraphicFramePr>
          <p:cNvPr id="37" name="Content Placeholder 5"/>
          <p:cNvGraphicFramePr>
            <a:graphicFrameLocks/>
          </p:cNvGraphicFramePr>
          <p:nvPr>
            <p:extLst>
              <p:ext uri="{D42A27DB-BD31-4B8C-83A1-F6EECF244321}">
                <p14:modId xmlns:p14="http://schemas.microsoft.com/office/powerpoint/2010/main" val="2841699500"/>
              </p:ext>
            </p:extLst>
          </p:nvPr>
        </p:nvGraphicFramePr>
        <p:xfrm>
          <a:off x="1177142" y="796238"/>
          <a:ext cx="6901629" cy="4462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3569894983"/>
              </p:ext>
            </p:extLst>
          </p:nvPr>
        </p:nvGraphicFramePr>
        <p:xfrm>
          <a:off x="2287092" y="5285307"/>
          <a:ext cx="4681728" cy="930913"/>
        </p:xfrm>
        <a:graphic>
          <a:graphicData uri="http://schemas.openxmlformats.org/drawingml/2006/table">
            <a:tbl>
              <a:tblPr firstRow="1" bandRow="1">
                <a:tableStyleId>{8799B23B-EC83-4686-B30A-512413B5E67A}</a:tableStyleId>
              </a:tblPr>
              <a:tblGrid>
                <a:gridCol w="1441426">
                  <a:extLst>
                    <a:ext uri="{9D8B030D-6E8A-4147-A177-3AD203B41FA5}">
                      <a16:colId xmlns:a16="http://schemas.microsoft.com/office/drawing/2014/main" val="20000"/>
                    </a:ext>
                  </a:extLst>
                </a:gridCol>
                <a:gridCol w="3240302">
                  <a:extLst>
                    <a:ext uri="{9D8B030D-6E8A-4147-A177-3AD203B41FA5}">
                      <a16:colId xmlns:a16="http://schemas.microsoft.com/office/drawing/2014/main" val="20001"/>
                    </a:ext>
                  </a:extLst>
                </a:gridCol>
              </a:tblGrid>
              <a:tr h="289309">
                <a:tc>
                  <a:txBody>
                    <a:bodyPr/>
                    <a:lstStyle/>
                    <a:p>
                      <a:pPr algn="ctr"/>
                      <a:r>
                        <a:rPr lang="en-US" sz="1400" dirty="0">
                          <a:solidFill>
                            <a:schemeClr val="bg1"/>
                          </a:solidFill>
                          <a:latin typeface="Arial" panose="020B0604020202020204" pitchFamily="34" charset="0"/>
                          <a:cs typeface="Arial" panose="020B0604020202020204" pitchFamily="34" charset="0"/>
                        </a:rPr>
                        <a:t>Date</a:t>
                      </a:r>
                    </a:p>
                  </a:txBody>
                  <a:tcPr>
                    <a:solidFill>
                      <a:schemeClr val="accent4"/>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Event</a:t>
                      </a:r>
                    </a:p>
                  </a:txBody>
                  <a:tcPr>
                    <a:solidFill>
                      <a:schemeClr val="accent4"/>
                    </a:solidFill>
                  </a:tcPr>
                </a:tc>
                <a:extLst>
                  <a:ext uri="{0D108BD9-81ED-4DB2-BD59-A6C34878D82A}">
                    <a16:rowId xmlns:a16="http://schemas.microsoft.com/office/drawing/2014/main" val="10000"/>
                  </a:ext>
                </a:extLst>
              </a:tr>
              <a:tr h="321313">
                <a:tc>
                  <a:txBody>
                    <a:bodyPr/>
                    <a:lstStyle/>
                    <a:p>
                      <a:pPr algn="ctr"/>
                      <a:r>
                        <a:rPr lang="en-US" sz="1400" dirty="0">
                          <a:latin typeface="Arial" panose="020B0604020202020204" pitchFamily="34" charset="0"/>
                          <a:cs typeface="Arial" panose="020B0604020202020204" pitchFamily="34" charset="0"/>
                        </a:rPr>
                        <a:t>5/17/2017</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txBody>
                  <a:tcPr>
                    <a:solidFill>
                      <a:schemeClr val="bg1">
                        <a:alpha val="20000"/>
                      </a:schemeClr>
                    </a:solidFill>
                  </a:tcPr>
                </a:tc>
                <a:tc>
                  <a:txBody>
                    <a:bodyPr/>
                    <a:lstStyle/>
                    <a:p>
                      <a:pPr algn="ctr"/>
                      <a:r>
                        <a:rPr lang="en-US" sz="1400" baseline="0" dirty="0" err="1">
                          <a:latin typeface="Arial" panose="020B0604020202020204" pitchFamily="34" charset="0"/>
                          <a:cs typeface="Arial" panose="020B0604020202020204" pitchFamily="34" charset="0"/>
                        </a:rPr>
                        <a:t>Comey</a:t>
                      </a:r>
                      <a:r>
                        <a:rPr lang="en-US" sz="1400" baseline="0" dirty="0">
                          <a:latin typeface="Arial" panose="020B0604020202020204" pitchFamily="34" charset="0"/>
                          <a:cs typeface="Arial" panose="020B0604020202020204" pitchFamily="34" charset="0"/>
                        </a:rPr>
                        <a:t>, Trump, &amp; Flynn Scandal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txBody>
                  <a:tcPr>
                    <a:solidFill>
                      <a:schemeClr val="bg1">
                        <a:alpha val="20000"/>
                      </a:schemeClr>
                    </a:solidFill>
                  </a:tcPr>
                </a:tc>
                <a:extLst>
                  <a:ext uri="{0D108BD9-81ED-4DB2-BD59-A6C34878D82A}">
                    <a16:rowId xmlns:a16="http://schemas.microsoft.com/office/drawing/2014/main" val="10001"/>
                  </a:ext>
                </a:extLst>
              </a:tr>
              <a:tr h="289309">
                <a:tc>
                  <a:txBody>
                    <a:bodyPr/>
                    <a:lstStyle/>
                    <a:p>
                      <a:pPr algn="ctr"/>
                      <a:r>
                        <a:rPr lang="en-US" sz="1400" dirty="0">
                          <a:latin typeface="Arial" panose="020B0604020202020204" pitchFamily="34" charset="0"/>
                          <a:cs typeface="Arial" panose="020B0604020202020204" pitchFamily="34" charset="0"/>
                        </a:rPr>
                        <a:t>6/17/2017</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Amazon</a:t>
                      </a:r>
                      <a:r>
                        <a:rPr lang="en-US" sz="1400" baseline="0" dirty="0">
                          <a:latin typeface="Arial" panose="020B0604020202020204" pitchFamily="34" charset="0"/>
                          <a:cs typeface="Arial" panose="020B0604020202020204" pitchFamily="34" charset="0"/>
                        </a:rPr>
                        <a:t> / Whole Foods Merger</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3091669188"/>
              </p:ext>
            </p:extLst>
          </p:nvPr>
        </p:nvGraphicFramePr>
        <p:xfrm>
          <a:off x="8883887" y="126143"/>
          <a:ext cx="2650710" cy="2901231"/>
        </p:xfrm>
        <a:graphic>
          <a:graphicData uri="http://schemas.openxmlformats.org/drawingml/2006/table">
            <a:tbl>
              <a:tblPr>
                <a:tableStyleId>{5DA37D80-6434-44D0-A028-1B22A696006F}</a:tableStyleId>
              </a:tblPr>
              <a:tblGrid>
                <a:gridCol w="1774017">
                  <a:extLst>
                    <a:ext uri="{9D8B030D-6E8A-4147-A177-3AD203B41FA5}">
                      <a16:colId xmlns:a16="http://schemas.microsoft.com/office/drawing/2014/main" val="20000"/>
                    </a:ext>
                  </a:extLst>
                </a:gridCol>
                <a:gridCol w="876693">
                  <a:extLst>
                    <a:ext uri="{9D8B030D-6E8A-4147-A177-3AD203B41FA5}">
                      <a16:colId xmlns:a16="http://schemas.microsoft.com/office/drawing/2014/main" val="20001"/>
                    </a:ext>
                  </a:extLst>
                </a:gridCol>
              </a:tblGrid>
              <a:tr h="179406">
                <a:tc gridSpan="2">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S&amp;P 500</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b">
                    <a:solidFill>
                      <a:schemeClr val="accent4"/>
                    </a:solidFill>
                  </a:tcPr>
                </a:tc>
                <a:tc hMerge="1">
                  <a:txBody>
                    <a:bodyPr/>
                    <a:lstStyle/>
                    <a:p>
                      <a:endParaRPr lang="en-US"/>
                    </a:p>
                  </a:txBody>
                  <a:tcPr/>
                </a:tc>
                <a:extLst>
                  <a:ext uri="{0D108BD9-81ED-4DB2-BD59-A6C34878D82A}">
                    <a16:rowId xmlns:a16="http://schemas.microsoft.com/office/drawing/2014/main" val="10000"/>
                  </a:ext>
                </a:extLst>
              </a:tr>
              <a:tr h="194232">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Mean</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0.000677</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2"/>
                  </a:ext>
                </a:extLst>
              </a:tr>
              <a:tr h="194232">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Standard Error</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0.000888</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3"/>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Median</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0.000297</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4"/>
                  </a:ext>
                </a:extLst>
              </a:tr>
              <a:tr h="191393">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Mode</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N/A</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5"/>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Standard Deviation</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0.004862</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6"/>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Sample Variance</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2.36E-05</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7"/>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Kurtosis</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7.136306</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8"/>
                  </a:ext>
                </a:extLst>
              </a:tr>
              <a:tr h="191393">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Skewness</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-1.8854</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9"/>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Range</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0.026525</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0"/>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Minimum</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-0.01818</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1"/>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Maximum</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0.008347</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2"/>
                  </a:ext>
                </a:extLst>
              </a:tr>
              <a:tr h="194232">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Sum</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0.020298</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3"/>
                  </a:ext>
                </a:extLst>
              </a:tr>
              <a:tr h="191393">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Count</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30</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4"/>
                  </a:ext>
                </a:extLst>
              </a:tr>
              <a:tr h="194232">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Confidence Level (95.0%)</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0.001816</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5"/>
                  </a:ext>
                </a:extLst>
              </a:tr>
            </a:tbl>
          </a:graphicData>
        </a:graphic>
      </p:graphicFrame>
      <p:graphicFrame>
        <p:nvGraphicFramePr>
          <p:cNvPr id="40" name="Content Placeholder 3"/>
          <p:cNvGraphicFramePr>
            <a:graphicFrameLocks/>
          </p:cNvGraphicFramePr>
          <p:nvPr>
            <p:extLst>
              <p:ext uri="{D42A27DB-BD31-4B8C-83A1-F6EECF244321}">
                <p14:modId xmlns:p14="http://schemas.microsoft.com/office/powerpoint/2010/main" val="3427138109"/>
              </p:ext>
            </p:extLst>
          </p:nvPr>
        </p:nvGraphicFramePr>
        <p:xfrm>
          <a:off x="8883887" y="3100089"/>
          <a:ext cx="2645094" cy="2947258"/>
        </p:xfrm>
        <a:graphic>
          <a:graphicData uri="http://schemas.openxmlformats.org/drawingml/2006/table">
            <a:tbl>
              <a:tblPr>
                <a:tableStyleId>{5DA37D80-6434-44D0-A028-1B22A696006F}</a:tableStyleId>
              </a:tblPr>
              <a:tblGrid>
                <a:gridCol w="1768402">
                  <a:extLst>
                    <a:ext uri="{9D8B030D-6E8A-4147-A177-3AD203B41FA5}">
                      <a16:colId xmlns:a16="http://schemas.microsoft.com/office/drawing/2014/main" val="20000"/>
                    </a:ext>
                  </a:extLst>
                </a:gridCol>
                <a:gridCol w="876692">
                  <a:extLst>
                    <a:ext uri="{9D8B030D-6E8A-4147-A177-3AD203B41FA5}">
                      <a16:colId xmlns:a16="http://schemas.microsoft.com/office/drawing/2014/main" val="20001"/>
                    </a:ext>
                  </a:extLst>
                </a:gridCol>
              </a:tblGrid>
              <a:tr h="185916">
                <a:tc gridSpan="2">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SAP</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b">
                    <a:solidFill>
                      <a:schemeClr val="accent4"/>
                    </a:solidFill>
                  </a:tcPr>
                </a:tc>
                <a:tc hMerge="1">
                  <a:txBody>
                    <a:bodyPr/>
                    <a:lstStyle/>
                    <a:p>
                      <a:endParaRPr lang="en-US"/>
                    </a:p>
                  </a:txBody>
                  <a:tcPr/>
                </a:tc>
                <a:extLst>
                  <a:ext uri="{0D108BD9-81ED-4DB2-BD59-A6C34878D82A}">
                    <a16:rowId xmlns:a16="http://schemas.microsoft.com/office/drawing/2014/main" val="10000"/>
                  </a:ext>
                </a:extLst>
              </a:tr>
              <a:tr h="196327">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Mean</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0.001327</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2"/>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Standard Error</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0.001047</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3"/>
                  </a:ext>
                </a:extLst>
              </a:tr>
              <a:tr h="196327">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Median</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0.002384</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4"/>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Mode</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N/A</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5"/>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Standard Deviation</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0.005737</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6"/>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Sample Variance</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3.29E-05</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7"/>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Kurtosis</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5.231115</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8"/>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Skewness</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-1.62459</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09"/>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Range</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0.030226</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0"/>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Minimum</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-0.01974</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1"/>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Maximum</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0.010489</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2"/>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Sum</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0.039819</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3"/>
                  </a:ext>
                </a:extLst>
              </a:tr>
              <a:tr h="196327">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Count</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a:solidFill>
                            <a:schemeClr val="tx1">
                              <a:lumMod val="65000"/>
                              <a:lumOff val="35000"/>
                            </a:schemeClr>
                          </a:solidFill>
                          <a:effectLst/>
                          <a:latin typeface="Arial" panose="020B0604020202020204" pitchFamily="34" charset="0"/>
                          <a:cs typeface="Arial" panose="020B0604020202020204" pitchFamily="34" charset="0"/>
                        </a:rPr>
                        <a:t>30</a:t>
                      </a:r>
                      <a:endParaRPr lang="en-US"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4"/>
                  </a:ext>
                </a:extLst>
              </a:tr>
              <a:tr h="204507">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Confidence Level (95.0%)</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200" u="none" strike="noStrike" dirty="0">
                          <a:solidFill>
                            <a:schemeClr val="tx1">
                              <a:lumMod val="65000"/>
                              <a:lumOff val="35000"/>
                            </a:schemeClr>
                          </a:solidFill>
                          <a:effectLst/>
                          <a:latin typeface="Arial" panose="020B0604020202020204" pitchFamily="34" charset="0"/>
                          <a:cs typeface="Arial" panose="020B0604020202020204" pitchFamily="34" charset="0"/>
                        </a:rPr>
                        <a:t>0.002142</a:t>
                      </a:r>
                      <a:endParaRPr lang="en-US" sz="12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66174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6678431"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Key Ratios: </a:t>
            </a:r>
            <a:r>
              <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rPr>
              <a:t>5/15/17-6/29/17</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3527914797"/>
              </p:ext>
            </p:extLst>
          </p:nvPr>
        </p:nvGraphicFramePr>
        <p:xfrm>
          <a:off x="1142502" y="84315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504210" y="2049807"/>
            <a:ext cx="2495538" cy="2810351"/>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Over the holding period, both the portfolio and the S&amp;P 500 returns trailed the risk free rate (3-month U.S. Treasury Bill). Hence, the ratios are negative.</a:t>
            </a:r>
          </a:p>
        </p:txBody>
      </p:sp>
    </p:spTree>
    <p:extLst>
      <p:ext uri="{BB962C8B-B14F-4D97-AF65-F5344CB8AC3E}">
        <p14:creationId xmlns:p14="http://schemas.microsoft.com/office/powerpoint/2010/main" val="3281706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0"/>
            <a:ext cx="7252178"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Beta &amp; Alpha: </a:t>
            </a:r>
            <a:r>
              <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rPr>
              <a:t>5/15/17-6/26/17</a:t>
            </a:r>
            <a:endPar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graphicFrame>
        <p:nvGraphicFramePr>
          <p:cNvPr id="30" name="Chart 29"/>
          <p:cNvGraphicFramePr>
            <a:graphicFrameLocks/>
          </p:cNvGraphicFramePr>
          <p:nvPr>
            <p:extLst>
              <p:ext uri="{D42A27DB-BD31-4B8C-83A1-F6EECF244321}">
                <p14:modId xmlns:p14="http://schemas.microsoft.com/office/powerpoint/2010/main" val="4141878138"/>
              </p:ext>
            </p:extLst>
          </p:nvPr>
        </p:nvGraphicFramePr>
        <p:xfrm>
          <a:off x="1021545" y="796238"/>
          <a:ext cx="8128000" cy="5091104"/>
        </p:xfrm>
        <a:graphic>
          <a:graphicData uri="http://schemas.openxmlformats.org/drawingml/2006/chart">
            <c:chart xmlns:c="http://schemas.openxmlformats.org/drawingml/2006/chart" xmlns:r="http://schemas.openxmlformats.org/officeDocument/2006/relationships" r:id="rId3"/>
          </a:graphicData>
        </a:graphic>
      </p:graphicFrame>
      <p:sp>
        <p:nvSpPr>
          <p:cNvPr id="37" name="Shape 535"/>
          <p:cNvSpPr txBox="1"/>
          <p:nvPr/>
        </p:nvSpPr>
        <p:spPr>
          <a:xfrm>
            <a:off x="9379669" y="796238"/>
            <a:ext cx="2422689" cy="5091104"/>
          </a:xfrm>
          <a:prstGeom prst="roundRect">
            <a:avLst/>
          </a:prstGeom>
          <a:ln/>
        </p:spPr>
        <p:style>
          <a:lnRef idx="2">
            <a:schemeClr val="accent3"/>
          </a:lnRef>
          <a:fillRef idx="1">
            <a:schemeClr val="lt1"/>
          </a:fillRef>
          <a:effectRef idx="0">
            <a:schemeClr val="accent3"/>
          </a:effectRef>
          <a:fontRef idx="minor">
            <a:schemeClr val="dk1"/>
          </a:fontRef>
        </p:style>
        <p:txBody>
          <a:bodyPr lIns="91425" tIns="45700" rIns="91425" bIns="45700" anchor="ctr" anchorCtr="0">
            <a:noAutofit/>
          </a:bodyPr>
          <a:lstStyle/>
          <a:p>
            <a:pPr marR="0" lvl="0" algn="l" rtl="0">
              <a:spcBef>
                <a:spcPts val="0"/>
              </a:spcBef>
              <a:buClr>
                <a:schemeClr val="dk1"/>
              </a:buClr>
              <a:buSzPct val="100000"/>
            </a:pP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The graph depicts a regression of </a:t>
            </a:r>
            <a:r>
              <a:rPr lang="en-US"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the SAP </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Portfolio returns.  The regression </a:t>
            </a:r>
            <a:r>
              <a:rPr lang="en-US"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looks at the historical return of the SAP Portfolio as compared to the S&amp;P 500 to derive an historical beta and alpha</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  The regression calculates a </a:t>
            </a:r>
            <a:r>
              <a:rPr lang="en"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beta</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 of </a:t>
            </a:r>
            <a:r>
              <a:rPr lang="en-US"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0</a:t>
            </a:r>
            <a:r>
              <a:rPr lang="en"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a:t>
            </a:r>
            <a:r>
              <a:rPr lang="en-US"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68</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 indicating systematic risk </a:t>
            </a:r>
            <a:r>
              <a:rPr lang="en-US"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being substantially lower</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 than the market.  The regression also provides alpha indicating excess return beyond market predictions.  </a:t>
            </a:r>
            <a:r>
              <a:rPr lang="en"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Alpha</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 for the summer portfolio </a:t>
            </a:r>
            <a:r>
              <a:rPr lang="en-US"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was</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 </a:t>
            </a:r>
            <a:r>
              <a:rPr lang="en"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0.0</a:t>
            </a:r>
            <a:r>
              <a:rPr lang="en-US"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9</a:t>
            </a:r>
            <a:r>
              <a:rPr lang="en" sz="1400" b="1"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a:t>
            </a:r>
            <a:r>
              <a:rPr lang="en" sz="1400" dirty="0">
                <a:solidFill>
                  <a:schemeClr val="tx1">
                    <a:lumMod val="65000"/>
                    <a:lumOff val="35000"/>
                  </a:schemeClr>
                </a:solidFill>
                <a:latin typeface="Arial" panose="020B0604020202020204" pitchFamily="34" charset="0"/>
                <a:ea typeface="Cambria"/>
                <a:cs typeface="Arial" panose="020B0604020202020204" pitchFamily="34" charset="0"/>
                <a:sym typeface="Cambria"/>
              </a:rPr>
              <a:t>.</a:t>
            </a:r>
          </a:p>
        </p:txBody>
      </p:sp>
    </p:spTree>
    <p:extLst>
      <p:ext uri="{BB962C8B-B14F-4D97-AF65-F5344CB8AC3E}">
        <p14:creationId xmlns:p14="http://schemas.microsoft.com/office/powerpoint/2010/main" val="1357129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395"/>
            <a:ext cx="10642080"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Best &amp; Worst Performers: </a:t>
            </a:r>
            <a:r>
              <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rPr>
              <a:t>Since Inception</a:t>
            </a:r>
          </a:p>
        </p:txBody>
      </p:sp>
      <p:sp>
        <p:nvSpPr>
          <p:cNvPr id="30" name="Rectangle 29"/>
          <p:cNvSpPr/>
          <p:nvPr/>
        </p:nvSpPr>
        <p:spPr>
          <a:xfrm>
            <a:off x="963259" y="725680"/>
            <a:ext cx="9962831" cy="646331"/>
          </a:xfrm>
          <a:prstGeom prst="rect">
            <a:avLst/>
          </a:prstGeom>
        </p:spPr>
        <p:txBody>
          <a:bodyPr wrap="square">
            <a:spAutoFit/>
          </a:bodyPr>
          <a:lstStyle/>
          <a:p>
            <a:r>
              <a:rPr lang="en-US" b="1" dirty="0">
                <a:ln/>
                <a:solidFill>
                  <a:schemeClr val="accent4"/>
                </a:solidFill>
              </a:rPr>
              <a:t>The below reflects performance since the initiation of the position. This includes investments remaining in the </a:t>
            </a:r>
            <a:r>
              <a:rPr lang="en-US" b="1" dirty="0" err="1">
                <a:ln/>
                <a:solidFill>
                  <a:schemeClr val="accent4"/>
                </a:solidFill>
              </a:rPr>
              <a:t>Sellinger</a:t>
            </a:r>
            <a:r>
              <a:rPr lang="en-US" b="1" dirty="0">
                <a:ln/>
                <a:solidFill>
                  <a:schemeClr val="accent4"/>
                </a:solidFill>
              </a:rPr>
              <a:t> Applied Portfolio as of 6/26/17.</a:t>
            </a:r>
          </a:p>
        </p:txBody>
      </p:sp>
      <p:graphicFrame>
        <p:nvGraphicFramePr>
          <p:cNvPr id="37" name="Table 36"/>
          <p:cNvGraphicFramePr>
            <a:graphicFrameLocks noGrp="1"/>
          </p:cNvGraphicFramePr>
          <p:nvPr>
            <p:extLst>
              <p:ext uri="{D42A27DB-BD31-4B8C-83A1-F6EECF244321}">
                <p14:modId xmlns:p14="http://schemas.microsoft.com/office/powerpoint/2010/main" val="1665252552"/>
              </p:ext>
            </p:extLst>
          </p:nvPr>
        </p:nvGraphicFramePr>
        <p:xfrm>
          <a:off x="2027313" y="1743513"/>
          <a:ext cx="3760090" cy="1755650"/>
        </p:xfrm>
        <a:graphic>
          <a:graphicData uri="http://schemas.openxmlformats.org/drawingml/2006/table">
            <a:tbl>
              <a:tblPr>
                <a:tableStyleId>{5DA37D80-6434-44D0-A028-1B22A696006F}</a:tableStyleId>
              </a:tblPr>
              <a:tblGrid>
                <a:gridCol w="2034331">
                  <a:extLst>
                    <a:ext uri="{9D8B030D-6E8A-4147-A177-3AD203B41FA5}">
                      <a16:colId xmlns:a16="http://schemas.microsoft.com/office/drawing/2014/main" val="20000"/>
                    </a:ext>
                  </a:extLst>
                </a:gridCol>
                <a:gridCol w="697583">
                  <a:extLst>
                    <a:ext uri="{9D8B030D-6E8A-4147-A177-3AD203B41FA5}">
                      <a16:colId xmlns:a16="http://schemas.microsoft.com/office/drawing/2014/main" val="20001"/>
                    </a:ext>
                  </a:extLst>
                </a:gridCol>
                <a:gridCol w="1028176">
                  <a:extLst>
                    <a:ext uri="{9D8B030D-6E8A-4147-A177-3AD203B41FA5}">
                      <a16:colId xmlns:a16="http://schemas.microsoft.com/office/drawing/2014/main" val="20002"/>
                    </a:ext>
                  </a:extLst>
                </a:gridCol>
              </a:tblGrid>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Stamps.com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Inc</a:t>
                      </a:r>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 New</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STMP</a:t>
                      </a: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37.642%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0"/>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Adobe Systems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Inc</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ADBE</a:t>
                      </a: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14.632%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Facebook</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FB</a:t>
                      </a: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14.276%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2"/>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Health Care ETF</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XLV</a:t>
                      </a: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13.593%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Technology ETF</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XLK</a:t>
                      </a: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11.444%</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488405072"/>
              </p:ext>
            </p:extLst>
          </p:nvPr>
        </p:nvGraphicFramePr>
        <p:xfrm>
          <a:off x="6563598" y="1746563"/>
          <a:ext cx="3585825" cy="1752600"/>
        </p:xfrm>
        <a:graphic>
          <a:graphicData uri="http://schemas.openxmlformats.org/drawingml/2006/table">
            <a:tbl>
              <a:tblPr>
                <a:tableStyleId>{616DA210-FB5B-4158-B5E0-FEB733F419BA}</a:tableStyleId>
              </a:tblPr>
              <a:tblGrid>
                <a:gridCol w="1992695">
                  <a:extLst>
                    <a:ext uri="{9D8B030D-6E8A-4147-A177-3AD203B41FA5}">
                      <a16:colId xmlns:a16="http://schemas.microsoft.com/office/drawing/2014/main" val="20000"/>
                    </a:ext>
                  </a:extLst>
                </a:gridCol>
                <a:gridCol w="669303">
                  <a:extLst>
                    <a:ext uri="{9D8B030D-6E8A-4147-A177-3AD203B41FA5}">
                      <a16:colId xmlns:a16="http://schemas.microsoft.com/office/drawing/2014/main" val="20001"/>
                    </a:ext>
                  </a:extLst>
                </a:gridCol>
                <a:gridCol w="923827">
                  <a:extLst>
                    <a:ext uri="{9D8B030D-6E8A-4147-A177-3AD203B41FA5}">
                      <a16:colId xmlns:a16="http://schemas.microsoft.com/office/drawing/2014/main" val="20002"/>
                    </a:ext>
                  </a:extLst>
                </a:gridCol>
              </a:tblGrid>
              <a:tr h="39496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Ubiquiti Networks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Inc</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UBNT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-0.088%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0"/>
                  </a:ext>
                </a:extLst>
              </a:tr>
              <a:tr h="338535">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Procter &amp; Gamble</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PG</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-0.356%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1"/>
                  </a:ext>
                </a:extLst>
              </a:tr>
              <a:tr h="333305">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Wal-Mart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WMT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-3.410%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2"/>
                  </a:ext>
                </a:extLst>
              </a:tr>
              <a:tr h="38100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The Walt Disney Co</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DIS</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-6.491%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3"/>
                  </a:ext>
                </a:extLst>
              </a:tr>
              <a:tr h="30480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Energy ETF</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XLE</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-10.658%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4"/>
                  </a:ext>
                </a:extLst>
              </a:tr>
            </a:tbl>
          </a:graphicData>
        </a:graphic>
      </p:graphicFrame>
      <p:sp>
        <p:nvSpPr>
          <p:cNvPr id="40" name="Shape 535"/>
          <p:cNvSpPr txBox="1"/>
          <p:nvPr/>
        </p:nvSpPr>
        <p:spPr>
          <a:xfrm>
            <a:off x="1743959" y="4038169"/>
            <a:ext cx="8710367" cy="1761671"/>
          </a:xfrm>
          <a:prstGeom prst="roundRect">
            <a:avLst/>
          </a:prstGeom>
          <a:ln/>
        </p:spPr>
        <p:style>
          <a:lnRef idx="2">
            <a:schemeClr val="accent2"/>
          </a:lnRef>
          <a:fillRef idx="1">
            <a:schemeClr val="lt1"/>
          </a:fillRef>
          <a:effectRef idx="0">
            <a:schemeClr val="accent2"/>
          </a:effectRef>
          <a:fontRef idx="minor">
            <a:schemeClr val="dk1"/>
          </a:fontRef>
        </p:style>
        <p:txBody>
          <a:bodyPr lIns="91425" tIns="45700" rIns="91425" bIns="45700" anchor="t" anchorCtr="0">
            <a:no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Of the five best-performing stocks in the SAP, Stamps.com </a:t>
            </a:r>
            <a:r>
              <a:rPr lang="en-US" dirty="0" err="1">
                <a:solidFill>
                  <a:schemeClr val="tx1">
                    <a:lumMod val="65000"/>
                    <a:lumOff val="35000"/>
                  </a:schemeClr>
                </a:solidFill>
                <a:latin typeface="Arial" panose="020B0604020202020204" pitchFamily="34" charset="0"/>
                <a:cs typeface="Arial" panose="020B0604020202020204" pitchFamily="34" charset="0"/>
              </a:rPr>
              <a:t>Inc</a:t>
            </a:r>
            <a:r>
              <a:rPr lang="en-US" dirty="0">
                <a:solidFill>
                  <a:schemeClr val="tx1">
                    <a:lumMod val="65000"/>
                    <a:lumOff val="35000"/>
                  </a:schemeClr>
                </a:solidFill>
                <a:latin typeface="Arial" panose="020B0604020202020204" pitchFamily="34" charset="0"/>
                <a:cs typeface="Arial" panose="020B0604020202020204" pitchFamily="34" charset="0"/>
              </a:rPr>
              <a:t> New, is the real standout, gaining 37.64% in just under three months.</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dirty="0">
                <a:solidFill>
                  <a:schemeClr val="tx1">
                    <a:lumMod val="65000"/>
                    <a:lumOff val="35000"/>
                  </a:schemeClr>
                </a:solidFill>
                <a:latin typeface="Arial" panose="020B0604020202020204" pitchFamily="34" charset="0"/>
                <a:cs typeface="Arial" panose="020B0604020202020204" pitchFamily="34" charset="0"/>
              </a:rPr>
              <a:t>Of the five worst-performing stocks in the SAP, three are summer 2017 acquisitions with Wal-Mart having lost -3.41% over the one month holding period.</a:t>
            </a:r>
          </a:p>
        </p:txBody>
      </p:sp>
    </p:spTree>
    <p:extLst>
      <p:ext uri="{BB962C8B-B14F-4D97-AF65-F5344CB8AC3E}">
        <p14:creationId xmlns:p14="http://schemas.microsoft.com/office/powerpoint/2010/main" val="22923293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395"/>
            <a:ext cx="10043776"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Best &amp; Worst Performers: </a:t>
            </a:r>
            <a:r>
              <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rPr>
              <a:t>Year-To-Date</a:t>
            </a:r>
          </a:p>
        </p:txBody>
      </p:sp>
      <p:sp>
        <p:nvSpPr>
          <p:cNvPr id="30" name="Rectangle 29"/>
          <p:cNvSpPr/>
          <p:nvPr/>
        </p:nvSpPr>
        <p:spPr>
          <a:xfrm>
            <a:off x="963259" y="725680"/>
            <a:ext cx="9962831" cy="646331"/>
          </a:xfrm>
          <a:prstGeom prst="rect">
            <a:avLst/>
          </a:prstGeom>
        </p:spPr>
        <p:txBody>
          <a:bodyPr wrap="square">
            <a:spAutoFit/>
          </a:bodyPr>
          <a:lstStyle/>
          <a:p>
            <a:r>
              <a:rPr lang="en-US" b="1" dirty="0">
                <a:ln/>
                <a:solidFill>
                  <a:schemeClr val="accent4"/>
                </a:solidFill>
              </a:rPr>
              <a:t>The below reflects performance year-to-date, independent of the position inception dates. This includes investments remaining in the </a:t>
            </a:r>
            <a:r>
              <a:rPr lang="en-US" b="1" dirty="0" err="1">
                <a:ln/>
                <a:solidFill>
                  <a:schemeClr val="accent4"/>
                </a:solidFill>
              </a:rPr>
              <a:t>Sellinger</a:t>
            </a:r>
            <a:r>
              <a:rPr lang="en-US" b="1" dirty="0">
                <a:ln/>
                <a:solidFill>
                  <a:schemeClr val="accent4"/>
                </a:solidFill>
              </a:rPr>
              <a:t> Applied Portfolio as of 6/26/17.</a:t>
            </a:r>
          </a:p>
        </p:txBody>
      </p:sp>
      <p:graphicFrame>
        <p:nvGraphicFramePr>
          <p:cNvPr id="37" name="Table 36"/>
          <p:cNvGraphicFramePr>
            <a:graphicFrameLocks noGrp="1"/>
          </p:cNvGraphicFramePr>
          <p:nvPr>
            <p:extLst>
              <p:ext uri="{D42A27DB-BD31-4B8C-83A1-F6EECF244321}">
                <p14:modId xmlns:p14="http://schemas.microsoft.com/office/powerpoint/2010/main" val="2618989198"/>
              </p:ext>
            </p:extLst>
          </p:nvPr>
        </p:nvGraphicFramePr>
        <p:xfrm>
          <a:off x="1831665" y="1474933"/>
          <a:ext cx="3820204" cy="1755650"/>
        </p:xfrm>
        <a:graphic>
          <a:graphicData uri="http://schemas.openxmlformats.org/drawingml/2006/table">
            <a:tbl>
              <a:tblPr>
                <a:tableStyleId>{5DA37D80-6434-44D0-A028-1B22A696006F}</a:tableStyleId>
              </a:tblPr>
              <a:tblGrid>
                <a:gridCol w="2336642">
                  <a:extLst>
                    <a:ext uri="{9D8B030D-6E8A-4147-A177-3AD203B41FA5}">
                      <a16:colId xmlns:a16="http://schemas.microsoft.com/office/drawing/2014/main" val="20000"/>
                    </a:ext>
                  </a:extLst>
                </a:gridCol>
                <a:gridCol w="691710">
                  <a:extLst>
                    <a:ext uri="{9D8B030D-6E8A-4147-A177-3AD203B41FA5}">
                      <a16:colId xmlns:a16="http://schemas.microsoft.com/office/drawing/2014/main" val="20001"/>
                    </a:ext>
                  </a:extLst>
                </a:gridCol>
                <a:gridCol w="791852">
                  <a:extLst>
                    <a:ext uri="{9D8B030D-6E8A-4147-A177-3AD203B41FA5}">
                      <a16:colId xmlns:a16="http://schemas.microsoft.com/office/drawing/2014/main" val="20002"/>
                    </a:ext>
                  </a:extLst>
                </a:gridCol>
              </a:tblGrid>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Adobe Systems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Inc</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ADBE</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40.81%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0"/>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Stamps.com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Inc</a:t>
                      </a:r>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 New</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STMP</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31.92%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Facebook</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FB</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30.67%</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2"/>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Stanley Black &amp; Decker</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SWK</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24.23%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35113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Blackstone Group</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BX</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22.20%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8962271"/>
              </p:ext>
            </p:extLst>
          </p:nvPr>
        </p:nvGraphicFramePr>
        <p:xfrm>
          <a:off x="6573690" y="1477226"/>
          <a:ext cx="3635552" cy="1752600"/>
        </p:xfrm>
        <a:graphic>
          <a:graphicData uri="http://schemas.openxmlformats.org/drawingml/2006/table">
            <a:tbl>
              <a:tblPr>
                <a:tableStyleId>{616DA210-FB5B-4158-B5E0-FEB733F419BA}</a:tableStyleId>
              </a:tblPr>
              <a:tblGrid>
                <a:gridCol w="2089557">
                  <a:extLst>
                    <a:ext uri="{9D8B030D-6E8A-4147-A177-3AD203B41FA5}">
                      <a16:colId xmlns:a16="http://schemas.microsoft.com/office/drawing/2014/main" val="20000"/>
                    </a:ext>
                  </a:extLst>
                </a:gridCol>
                <a:gridCol w="631595">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9496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Bristol Myers - Squibb</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BMY</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-2.60%</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0"/>
                  </a:ext>
                </a:extLst>
              </a:tr>
              <a:tr h="338535">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Valero Energy Corp</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VLO</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-3.34%</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1"/>
                  </a:ext>
                </a:extLst>
              </a:tr>
              <a:tr h="333305">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Ubiquiti Networks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Inc</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UBNT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-10.73%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2"/>
                  </a:ext>
                </a:extLst>
              </a:tr>
              <a:tr h="38100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The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Hacket</a:t>
                      </a:r>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 </a:t>
                      </a:r>
                      <a:r>
                        <a:rPr lang="en-US" sz="1600" u="none" strike="noStrike" dirty="0" err="1">
                          <a:solidFill>
                            <a:schemeClr val="tx1">
                              <a:lumMod val="65000"/>
                              <a:lumOff val="35000"/>
                            </a:schemeClr>
                          </a:solidFill>
                          <a:effectLst/>
                          <a:latin typeface="Arial" panose="020B0604020202020204" pitchFamily="34" charset="0"/>
                          <a:cs typeface="Arial" panose="020B0604020202020204" pitchFamily="34" charset="0"/>
                        </a:rPr>
                        <a:t>Groupp</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HCKT</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a:solidFill>
                            <a:schemeClr val="tx1">
                              <a:lumMod val="65000"/>
                              <a:lumOff val="35000"/>
                            </a:schemeClr>
                          </a:solidFill>
                          <a:effectLst/>
                          <a:latin typeface="Arial" panose="020B0604020202020204" pitchFamily="34" charset="0"/>
                          <a:cs typeface="Arial" panose="020B0604020202020204" pitchFamily="34" charset="0"/>
                        </a:rPr>
                        <a:t>-13.08%</a:t>
                      </a:r>
                      <a:endParaRPr lang="en-US" sz="16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3"/>
                  </a:ext>
                </a:extLst>
              </a:tr>
              <a:tr h="304800">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Energy ETF</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XLE</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-14.71%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C988E"/>
                    </a:solidFill>
                  </a:tcPr>
                </a:tc>
                <a:extLst>
                  <a:ext uri="{0D108BD9-81ED-4DB2-BD59-A6C34878D82A}">
                    <a16:rowId xmlns:a16="http://schemas.microsoft.com/office/drawing/2014/main" val="10004"/>
                  </a:ext>
                </a:extLst>
              </a:tr>
            </a:tbl>
          </a:graphicData>
        </a:graphic>
      </p:graphicFrame>
      <p:graphicFrame>
        <p:nvGraphicFramePr>
          <p:cNvPr id="39" name="Chart 38"/>
          <p:cNvGraphicFramePr>
            <a:graphicFrameLocks/>
          </p:cNvGraphicFramePr>
          <p:nvPr>
            <p:extLst>
              <p:ext uri="{D42A27DB-BD31-4B8C-83A1-F6EECF244321}">
                <p14:modId xmlns:p14="http://schemas.microsoft.com/office/powerpoint/2010/main" val="262458924"/>
              </p:ext>
            </p:extLst>
          </p:nvPr>
        </p:nvGraphicFramePr>
        <p:xfrm>
          <a:off x="2441430" y="3457595"/>
          <a:ext cx="7006490" cy="24297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4529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5221"/>
            <a:ext cx="11174662" cy="707886"/>
          </a:xfrm>
          <a:prstGeom prst="rect">
            <a:avLst/>
          </a:prstGeom>
          <a:noFill/>
        </p:spPr>
        <p:txBody>
          <a:bodyPr wrap="none" lIns="91440" tIns="45720" rIns="91440" bIns="45720">
            <a:spAutoFit/>
          </a:bodyPr>
          <a:lstStyle/>
          <a:p>
            <a:pPr algn="ctr"/>
            <a:r>
              <a:rPr lang="en-US" sz="4000" b="1" dirty="0">
                <a:ln w="22225">
                  <a:solidFill>
                    <a:schemeClr val="tx2"/>
                  </a:solidFill>
                  <a:prstDash val="solid"/>
                </a:ln>
                <a:solidFill>
                  <a:schemeClr val="accent3"/>
                </a:solidFill>
                <a:latin typeface="Arial" panose="020B0604020202020204" pitchFamily="34" charset="0"/>
                <a:cs typeface="Arial" panose="020B0604020202020204" pitchFamily="34" charset="0"/>
              </a:rPr>
              <a:t>Best &amp; Worst Performers: </a:t>
            </a:r>
            <a:r>
              <a:rPr lang="en-US" sz="2800" b="1" dirty="0">
                <a:ln w="22225">
                  <a:solidFill>
                    <a:schemeClr val="tx2"/>
                  </a:solidFill>
                  <a:prstDash val="solid"/>
                </a:ln>
                <a:solidFill>
                  <a:schemeClr val="accent3"/>
                </a:solidFill>
                <a:latin typeface="Arial" panose="020B0604020202020204" pitchFamily="34" charset="0"/>
                <a:cs typeface="Arial" panose="020B0604020202020204" pitchFamily="34" charset="0"/>
              </a:rPr>
              <a:t>Summer 2017 Acquisitions</a:t>
            </a:r>
            <a:endPar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TextBox 29"/>
          <p:cNvSpPr txBox="1"/>
          <p:nvPr>
            <p:extLst/>
          </p:nvPr>
        </p:nvSpPr>
        <p:spPr>
          <a:xfrm>
            <a:off x="8701278" y="2636213"/>
            <a:ext cx="3384735" cy="1328023"/>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dirty="0">
                <a:solidFill>
                  <a:schemeClr val="tx1">
                    <a:lumMod val="65000"/>
                    <a:lumOff val="35000"/>
                  </a:schemeClr>
                </a:solidFill>
              </a:rPr>
              <a:t>Top 3 Performers:</a:t>
            </a:r>
          </a:p>
          <a:p>
            <a:pPr algn="ctr"/>
            <a:r>
              <a:rPr lang="en-US" dirty="0">
                <a:solidFill>
                  <a:schemeClr val="tx1">
                    <a:lumMod val="65000"/>
                    <a:lumOff val="35000"/>
                  </a:schemeClr>
                </a:solidFill>
              </a:rPr>
              <a:t>Allergan PLC +10.924%</a:t>
            </a:r>
          </a:p>
          <a:p>
            <a:pPr algn="ctr"/>
            <a:r>
              <a:rPr lang="en-US" dirty="0">
                <a:solidFill>
                  <a:schemeClr val="tx1">
                    <a:lumMod val="65000"/>
                    <a:lumOff val="35000"/>
                  </a:schemeClr>
                </a:solidFill>
              </a:rPr>
              <a:t>Valero Energy Corp +6.350%</a:t>
            </a:r>
          </a:p>
          <a:p>
            <a:pPr algn="ctr"/>
            <a:r>
              <a:rPr lang="en-US" dirty="0">
                <a:solidFill>
                  <a:schemeClr val="tx1">
                    <a:lumMod val="65000"/>
                    <a:lumOff val="35000"/>
                  </a:schemeClr>
                </a:solidFill>
              </a:rPr>
              <a:t>Bristol Myers – Squibb +6.184%</a:t>
            </a:r>
            <a:r>
              <a:rPr lang="en-US" dirty="0"/>
              <a:t> </a:t>
            </a:r>
          </a:p>
        </p:txBody>
      </p:sp>
      <p:sp>
        <p:nvSpPr>
          <p:cNvPr id="37" name="TextBox 7"/>
          <p:cNvSpPr txBox="1"/>
          <p:nvPr>
            <p:extLst/>
          </p:nvPr>
        </p:nvSpPr>
        <p:spPr>
          <a:xfrm>
            <a:off x="1163948" y="5917058"/>
            <a:ext cx="2385258"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charset="0"/>
                <a:ea typeface="Arial" charset="0"/>
                <a:cs typeface="Arial" charset="0"/>
              </a:rPr>
              <a:t>Source: Market Watch 6/26/17</a:t>
            </a:r>
            <a:endParaRPr sz="1100" dirty="0">
              <a:latin typeface="Arial" charset="0"/>
              <a:ea typeface="Arial" charset="0"/>
              <a:cs typeface="Arial" charset="0"/>
            </a:endParaRPr>
          </a:p>
        </p:txBody>
      </p:sp>
      <p:graphicFrame>
        <p:nvGraphicFramePr>
          <p:cNvPr id="38" name="Chart 37"/>
          <p:cNvGraphicFramePr>
            <a:graphicFrameLocks/>
          </p:cNvGraphicFramePr>
          <p:nvPr>
            <p:extLst>
              <p:ext uri="{D42A27DB-BD31-4B8C-83A1-F6EECF244321}">
                <p14:modId xmlns:p14="http://schemas.microsoft.com/office/powerpoint/2010/main" val="647248836"/>
              </p:ext>
            </p:extLst>
          </p:nvPr>
        </p:nvGraphicFramePr>
        <p:xfrm>
          <a:off x="1109173" y="739904"/>
          <a:ext cx="7395790" cy="5147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804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1"/>
            <a:ext cx="10076669"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Strategic Acquisitions &amp; Divestitures</a:t>
            </a:r>
            <a:endPar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endParaRPr>
          </a:p>
        </p:txBody>
      </p:sp>
      <p:sp>
        <p:nvSpPr>
          <p:cNvPr id="30" name="Content Placeholder 2"/>
          <p:cNvSpPr txBox="1">
            <a:spLocks/>
          </p:cNvSpPr>
          <p:nvPr>
            <p:extLst/>
          </p:nvPr>
        </p:nvSpPr>
        <p:spPr>
          <a:xfrm>
            <a:off x="2106952" y="789203"/>
            <a:ext cx="8645027" cy="1709448"/>
          </a:xfrm>
          <a:prstGeom prst="round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800" dirty="0">
                <a:solidFill>
                  <a:schemeClr val="tx1">
                    <a:lumMod val="65000"/>
                    <a:lumOff val="35000"/>
                  </a:schemeClr>
                </a:solidFill>
                <a:latin typeface="Arial" panose="020B0604020202020204" pitchFamily="34" charset="0"/>
                <a:cs typeface="Arial" panose="020B0604020202020204" pitchFamily="34" charset="0"/>
              </a:rPr>
              <a:t>Many strategic acquisitions were made during the Summer 2017 term. The fund was focused on industry allocation and overweighting (underweighting) industries that were projected to over-perform (underperform) the S&amp;P 500. Equities were also carefully chosen to fit in the portfolio from a correlation perspective. The fund was targeted to be highly diversified. </a:t>
            </a: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p:cNvSpPr txBox="1"/>
          <p:nvPr/>
        </p:nvSpPr>
        <p:spPr>
          <a:xfrm>
            <a:off x="2110766" y="2748021"/>
            <a:ext cx="5287892" cy="313932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Consumer Discretionary (Underweight)</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Liquidated our position in Michael Kors (KORS)</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Liquidated some of our position in Ford (F)</a:t>
            </a:r>
          </a:p>
          <a:p>
            <a:r>
              <a:rPr lang="en-US" b="1" dirty="0">
                <a:solidFill>
                  <a:schemeClr val="tx1">
                    <a:lumMod val="65000"/>
                    <a:lumOff val="35000"/>
                  </a:schemeClr>
                </a:solidFill>
                <a:latin typeface="Arial" panose="020B0604020202020204" pitchFamily="34" charset="0"/>
                <a:cs typeface="Arial" panose="020B0604020202020204" pitchFamily="34" charset="0"/>
              </a:rPr>
              <a:t>Consumer Staples (Overweight)</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Bought Walmart (WMT)</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Bought Procter and Gamble (PG)</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Bought Tyson (TSN)</a:t>
            </a:r>
          </a:p>
          <a:p>
            <a:r>
              <a:rPr lang="en-US" b="1" dirty="0">
                <a:solidFill>
                  <a:schemeClr val="tx1">
                    <a:lumMod val="65000"/>
                    <a:lumOff val="35000"/>
                  </a:schemeClr>
                </a:solidFill>
                <a:latin typeface="Arial" panose="020B0604020202020204" pitchFamily="34" charset="0"/>
                <a:cs typeface="Arial" panose="020B0604020202020204" pitchFamily="34" charset="0"/>
              </a:rPr>
              <a:t>Healthcare (Overweight)</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Bought Bristol Myers-Squibb (BMY)</a:t>
            </a:r>
          </a:p>
          <a:p>
            <a:pPr marL="742950" lvl="1"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Bought Allergan (AGN)</a:t>
            </a:r>
          </a:p>
        </p:txBody>
      </p:sp>
      <p:pic>
        <p:nvPicPr>
          <p:cNvPr id="37" name="Picture 36"/>
          <p:cNvPicPr>
            <a:picLocks noChangeAspect="1"/>
          </p:cNvPicPr>
          <p:nvPr/>
        </p:nvPicPr>
        <p:blipFill>
          <a:blip r:embed="rId3"/>
          <a:stretch>
            <a:fillRect/>
          </a:stretch>
        </p:blipFill>
        <p:spPr>
          <a:xfrm>
            <a:off x="8918830" y="2938650"/>
            <a:ext cx="2443891" cy="619047"/>
          </a:xfrm>
          <a:prstGeom prst="rect">
            <a:avLst/>
          </a:prstGeom>
        </p:spPr>
      </p:pic>
      <p:sp>
        <p:nvSpPr>
          <p:cNvPr id="7" name="TextBox 6"/>
          <p:cNvSpPr txBox="1"/>
          <p:nvPr/>
        </p:nvSpPr>
        <p:spPr>
          <a:xfrm>
            <a:off x="8899248" y="3757045"/>
            <a:ext cx="2483057" cy="1940957"/>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Allergan (AGN) had the largest gain among the strategic acquisitions, up over 10% during the holding period. </a:t>
            </a:r>
          </a:p>
        </p:txBody>
      </p:sp>
      <p:sp>
        <p:nvSpPr>
          <p:cNvPr id="13" name="Right Arrow 12"/>
          <p:cNvSpPr/>
          <p:nvPr/>
        </p:nvSpPr>
        <p:spPr>
          <a:xfrm>
            <a:off x="7547110" y="3757045"/>
            <a:ext cx="1203485" cy="825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706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B2E0D6"/>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 y="1291657"/>
            <a:ext cx="12233274" cy="3105150"/>
          </a:xfrm>
          <a:prstGeom prst="rect">
            <a:avLst/>
          </a:prstGeom>
          <a:noFill/>
        </p:spPr>
      </p:pic>
      <p:pic>
        <p:nvPicPr>
          <p:cNvPr id="6" name="Picture 5"/>
          <p:cNvPicPr>
            <a:picLocks noChangeAspect="1"/>
          </p:cNvPicPr>
          <p:nvPr/>
        </p:nvPicPr>
        <p:blipFill rotWithShape="1">
          <a:blip r:embed="rId3"/>
          <a:srcRect r="56223"/>
          <a:stretch/>
        </p:blipFill>
        <p:spPr>
          <a:xfrm>
            <a:off x="7308738" y="5543550"/>
            <a:ext cx="4924540" cy="1314450"/>
          </a:xfrm>
          <a:prstGeom prst="rect">
            <a:avLst/>
          </a:prstGeom>
        </p:spPr>
      </p:pic>
      <p:sp>
        <p:nvSpPr>
          <p:cNvPr id="15" name="Rectangle 14"/>
          <p:cNvSpPr/>
          <p:nvPr/>
        </p:nvSpPr>
        <p:spPr>
          <a:xfrm>
            <a:off x="923973" y="2382567"/>
            <a:ext cx="10385336" cy="1754326"/>
          </a:xfrm>
          <a:prstGeom prst="rect">
            <a:avLst/>
          </a:prstGeom>
          <a:noFill/>
        </p:spPr>
        <p:txBody>
          <a:bodyPr wrap="square" lIns="91440" tIns="45720" rIns="91440" bIns="45720">
            <a:spAutoFit/>
          </a:bodyPr>
          <a:lstStyle/>
          <a:p>
            <a:pPr algn="ctr"/>
            <a:r>
              <a:rPr lang="en-US" sz="5400" b="1" dirty="0">
                <a:ln w="22225">
                  <a:solidFill>
                    <a:schemeClr val="tx1"/>
                  </a:solidFill>
                  <a:prstDash val="solid"/>
                </a:ln>
                <a:solidFill>
                  <a:schemeClr val="tx2"/>
                </a:solidFill>
                <a:latin typeface="Arial" panose="020B0604020202020204" pitchFamily="34" charset="0"/>
                <a:cs typeface="Arial" panose="020B0604020202020204" pitchFamily="34" charset="0"/>
              </a:rPr>
              <a:t>PROFESSOR &amp; STUDENT BIOGRAPHIES</a:t>
            </a:r>
          </a:p>
        </p:txBody>
      </p:sp>
      <p:pic>
        <p:nvPicPr>
          <p:cNvPr id="7" name="Picture 6"/>
          <p:cNvPicPr>
            <a:picLocks noChangeAspect="1"/>
          </p:cNvPicPr>
          <p:nvPr/>
        </p:nvPicPr>
        <p:blipFill rotWithShape="1">
          <a:blip r:embed="rId3"/>
          <a:srcRect r="76908"/>
          <a:stretch/>
        </p:blipFill>
        <p:spPr>
          <a:xfrm>
            <a:off x="4781886" y="5543550"/>
            <a:ext cx="2597701" cy="1314450"/>
          </a:xfrm>
          <a:prstGeom prst="rect">
            <a:avLst/>
          </a:prstGeom>
        </p:spPr>
      </p:pic>
      <p:pic>
        <p:nvPicPr>
          <p:cNvPr id="8" name="Picture 7"/>
          <p:cNvPicPr>
            <a:picLocks noChangeAspect="1"/>
          </p:cNvPicPr>
          <p:nvPr/>
        </p:nvPicPr>
        <p:blipFill rotWithShape="1">
          <a:blip r:embed="rId3"/>
          <a:srcRect r="76908"/>
          <a:stretch/>
        </p:blipFill>
        <p:spPr>
          <a:xfrm>
            <a:off x="2184185" y="5543550"/>
            <a:ext cx="2597701" cy="1314450"/>
          </a:xfrm>
          <a:prstGeom prst="rect">
            <a:avLst/>
          </a:prstGeom>
        </p:spPr>
      </p:pic>
      <p:pic>
        <p:nvPicPr>
          <p:cNvPr id="9" name="Picture 8"/>
          <p:cNvPicPr>
            <a:picLocks noChangeAspect="1"/>
          </p:cNvPicPr>
          <p:nvPr/>
        </p:nvPicPr>
        <p:blipFill rotWithShape="1">
          <a:blip r:embed="rId3"/>
          <a:srcRect r="76908"/>
          <a:stretch/>
        </p:blipFill>
        <p:spPr>
          <a:xfrm>
            <a:off x="4" y="5543550"/>
            <a:ext cx="2597701" cy="1314450"/>
          </a:xfrm>
          <a:prstGeom prst="rect">
            <a:avLst/>
          </a:prstGeom>
        </p:spPr>
      </p:pic>
    </p:spTree>
    <p:extLst>
      <p:ext uri="{BB962C8B-B14F-4D97-AF65-F5344CB8AC3E}">
        <p14:creationId xmlns:p14="http://schemas.microsoft.com/office/powerpoint/2010/main" val="1831133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937949" y="98749"/>
            <a:ext cx="3528979" cy="1261884"/>
          </a:xfrm>
          <a:prstGeom prst="rect">
            <a:avLst/>
          </a:prstGeom>
        </p:spPr>
        <p:txBody>
          <a:bodyPr wrap="none">
            <a:spAutoFit/>
          </a:bodyPr>
          <a:lstStyle/>
          <a:p>
            <a:r>
              <a:rPr lang="en-US" sz="2800" b="1" dirty="0">
                <a:ln/>
                <a:solidFill>
                  <a:schemeClr val="accent4"/>
                </a:solidFill>
              </a:rPr>
              <a:t>Dr. Frank P. D’Souza</a:t>
            </a:r>
          </a:p>
          <a:p>
            <a:r>
              <a:rPr lang="en-US" sz="2400" b="1" dirty="0">
                <a:ln/>
                <a:solidFill>
                  <a:schemeClr val="bg2">
                    <a:lumMod val="50000"/>
                  </a:schemeClr>
                </a:solidFill>
              </a:rPr>
              <a:t>Professor of Finance</a:t>
            </a:r>
          </a:p>
          <a:p>
            <a:r>
              <a:rPr lang="en-US" sz="2400" b="1" dirty="0">
                <a:ln/>
                <a:solidFill>
                  <a:schemeClr val="bg2">
                    <a:lumMod val="50000"/>
                  </a:schemeClr>
                </a:solidFill>
              </a:rPr>
              <a:t>Finance Department Chair</a:t>
            </a:r>
          </a:p>
        </p:txBody>
      </p:sp>
      <p:sp>
        <p:nvSpPr>
          <p:cNvPr id="38" name="Text Placeholder 3"/>
          <p:cNvSpPr>
            <a:spLocks noGrp="1"/>
          </p:cNvSpPr>
          <p:nvPr>
            <p:ph type="body" idx="4294967295"/>
          </p:nvPr>
        </p:nvSpPr>
        <p:spPr>
          <a:xfrm>
            <a:off x="1331416" y="3907581"/>
            <a:ext cx="5017959" cy="2151818"/>
          </a:xfrm>
          <a:prstGeom prst="roundRect">
            <a:avLst/>
          </a:prstGeom>
        </p:spPr>
        <p:style>
          <a:lnRef idx="2">
            <a:schemeClr val="accent2"/>
          </a:lnRef>
          <a:fillRef idx="1">
            <a:schemeClr val="lt1"/>
          </a:fillRef>
          <a:effectRef idx="0">
            <a:schemeClr val="accent2"/>
          </a:effectRef>
          <a:fontRef idx="minor">
            <a:schemeClr val="dk1"/>
          </a:fontRef>
        </p:style>
        <p:txBody>
          <a:bodyPr>
            <a:normAutofit lnSpcReduction="10000"/>
          </a:bodyPr>
          <a:lstStyle/>
          <a:p>
            <a:pPr marL="0" lvl="0" indent="0">
              <a:lnSpc>
                <a:spcPct val="100000"/>
              </a:lnSpc>
              <a:spcAft>
                <a:spcPts val="0"/>
              </a:spcAft>
              <a:buSzTx/>
              <a:buNone/>
            </a:pPr>
            <a:r>
              <a:rPr lang="en-US" sz="1400" dirty="0">
                <a:solidFill>
                  <a:schemeClr val="tx1">
                    <a:lumMod val="65000"/>
                    <a:lumOff val="35000"/>
                  </a:schemeClr>
                </a:solidFill>
                <a:latin typeface="Arial" charset="0"/>
                <a:ea typeface="Arial" charset="0"/>
                <a:cs typeface="Arial" charset="0"/>
                <a:sym typeface="Arial"/>
              </a:rPr>
              <a:t>Dr. Frank P. D’Souza earned a Ph.D. from Oklahoma State University, an MBA from St. Cloud State University, Minnesota, and a Bachelor of  Commerce from the University of Bombay. He has been published in several academic journals and holds professional memberships with the Finance Management Association, American Finance Association, Eastern Finance Association, Southwestern Finance </a:t>
            </a:r>
            <a:r>
              <a:rPr lang="sv-SE" sz="1400" dirty="0">
                <a:solidFill>
                  <a:schemeClr val="tx1">
                    <a:lumMod val="65000"/>
                    <a:lumOff val="35000"/>
                  </a:schemeClr>
                </a:solidFill>
                <a:latin typeface="Arial" charset="0"/>
                <a:ea typeface="Arial" charset="0"/>
                <a:cs typeface="Arial" charset="0"/>
                <a:sym typeface="Arial"/>
              </a:rPr>
              <a:t>Association, and Beta Gamma Sigma.</a:t>
            </a:r>
          </a:p>
          <a:p>
            <a:pPr>
              <a:lnSpc>
                <a:spcPct val="100000"/>
              </a:lnSpc>
            </a:pPr>
            <a:endParaRPr lang="en-US" sz="1100" dirty="0">
              <a:latin typeface="Cambria" panose="02040503050406030204" pitchFamily="18" charset="0"/>
            </a:endParaRPr>
          </a:p>
        </p:txBody>
      </p:sp>
      <p:sp>
        <p:nvSpPr>
          <p:cNvPr id="39" name="Text Placeholder 3"/>
          <p:cNvSpPr>
            <a:spLocks noGrp="1"/>
          </p:cNvSpPr>
          <p:nvPr>
            <p:ph type="body" idx="4294967295"/>
          </p:nvPr>
        </p:nvSpPr>
        <p:spPr>
          <a:xfrm>
            <a:off x="6809684" y="494950"/>
            <a:ext cx="5017959" cy="5748688"/>
          </a:xfrm>
          <a:prstGeom prst="roundRect">
            <a:avLst/>
          </a:prstGeom>
        </p:spPr>
        <p:style>
          <a:lnRef idx="2">
            <a:schemeClr val="accent4"/>
          </a:lnRef>
          <a:fillRef idx="1">
            <a:schemeClr val="lt1"/>
          </a:fillRef>
          <a:effectRef idx="0">
            <a:schemeClr val="accent4"/>
          </a:effectRef>
          <a:fontRef idx="minor">
            <a:schemeClr val="dk1"/>
          </a:fontRef>
        </p:style>
        <p:txBody>
          <a:bodyPr anchor="ctr">
            <a:noAutofit/>
          </a:bodyPr>
          <a:lstStyle/>
          <a:p>
            <a:pPr marL="285750" lvl="0" indent="-285750">
              <a:lnSpc>
                <a:spcPct val="100000"/>
              </a:lnSpc>
              <a:spcAft>
                <a:spcPts val="0"/>
              </a:spcAft>
              <a:buSzTx/>
              <a:buFont typeface="+mj-lt"/>
              <a:buAutoNum type="romanUcPeriod"/>
            </a:pPr>
            <a:r>
              <a:rPr lang="en-US" sz="1400" dirty="0">
                <a:solidFill>
                  <a:schemeClr val="tx1">
                    <a:lumMod val="65000"/>
                    <a:lumOff val="35000"/>
                  </a:schemeClr>
                </a:solidFill>
                <a:latin typeface="Arial" charset="0"/>
                <a:ea typeface="Arial" charset="0"/>
                <a:cs typeface="Arial" charset="0"/>
                <a:sym typeface="Arial"/>
              </a:rPr>
              <a:t>D'Souza, F., Ellis, N., &amp; Fairchild, L., (2010), "Illuminating the Need for Regulation in Dark Markets: Proposed Regulation of the OTC Derivatives Market", University of Pennsylvania Journal of Business Law, 12, 473-516  </a:t>
            </a:r>
          </a:p>
          <a:p>
            <a:pPr marL="285750" lvl="0" indent="-285750">
              <a:lnSpc>
                <a:spcPct val="100000"/>
              </a:lnSpc>
              <a:spcAft>
                <a:spcPts val="300"/>
              </a:spcAft>
              <a:buSzTx/>
              <a:buFont typeface="+mj-lt"/>
              <a:buAutoNum type="romanUcPeriod"/>
              <a:defRPr/>
            </a:pPr>
            <a:r>
              <a:rPr lang="en-US" sz="1400" dirty="0">
                <a:solidFill>
                  <a:schemeClr val="tx1">
                    <a:lumMod val="65000"/>
                    <a:lumOff val="35000"/>
                  </a:schemeClr>
                </a:solidFill>
                <a:latin typeface="Arial" charset="0"/>
                <a:ea typeface="Arial" charset="0"/>
                <a:cs typeface="Arial" charset="0"/>
                <a:sym typeface="Arial"/>
              </a:rPr>
              <a:t> Carter, D., D'Souza, F., Simkins, B., &amp; Simpson, W.G., (2010), "The Gender and Ethnic Diversity of US Boards and Board Committees and Firm Financial Performance", Corporate Governance: An International Review, 18(5), 396-414 </a:t>
            </a:r>
          </a:p>
          <a:p>
            <a:pPr marL="285750" lvl="0" indent="-285750">
              <a:lnSpc>
                <a:spcPct val="100000"/>
              </a:lnSpc>
              <a:spcAft>
                <a:spcPts val="300"/>
              </a:spcAft>
              <a:buSzTx/>
              <a:buFont typeface="+mj-lt"/>
              <a:buAutoNum type="romanUcPeriod"/>
              <a:defRPr/>
            </a:pPr>
            <a:r>
              <a:rPr lang="en-US" sz="1400" dirty="0">
                <a:solidFill>
                  <a:schemeClr val="tx1">
                    <a:lumMod val="65000"/>
                    <a:lumOff val="35000"/>
                  </a:schemeClr>
                </a:solidFill>
                <a:latin typeface="Arial" charset="0"/>
                <a:ea typeface="Arial" charset="0"/>
                <a:cs typeface="Arial" charset="0"/>
                <a:sym typeface="Arial"/>
              </a:rPr>
              <a:t> Simpson, W. G., Carter, D., &amp; D'Souza, F., (2010), "What Do We Know About Women on Boards", Journal of Applied Finance, 20(2), 27-39</a:t>
            </a:r>
          </a:p>
          <a:p>
            <a:pPr marL="285750" lvl="0" indent="-285750">
              <a:lnSpc>
                <a:spcPct val="100000"/>
              </a:lnSpc>
              <a:spcAft>
                <a:spcPts val="300"/>
              </a:spcAft>
              <a:buSzTx/>
              <a:buFont typeface="+mj-lt"/>
              <a:buAutoNum type="romanUcPeriod"/>
              <a:defRPr/>
            </a:pPr>
            <a:r>
              <a:rPr lang="en-US" sz="1400" dirty="0">
                <a:solidFill>
                  <a:schemeClr val="tx1">
                    <a:lumMod val="65000"/>
                    <a:lumOff val="35000"/>
                  </a:schemeClr>
                </a:solidFill>
                <a:latin typeface="Arial" charset="0"/>
                <a:ea typeface="Arial" charset="0"/>
                <a:cs typeface="Arial" charset="0"/>
                <a:sym typeface="Arial"/>
              </a:rPr>
              <a:t> D'Souza, F., Fletcher, H., &amp; Ionici, O., (2011), "Equity Market Timing and Subsequent Delisting Likelihood", International Journal of Business and Finance Research, 5(2) 85-94</a:t>
            </a:r>
          </a:p>
          <a:p>
            <a:pPr marL="285750" lvl="0" indent="-285750">
              <a:lnSpc>
                <a:spcPct val="100000"/>
              </a:lnSpc>
              <a:spcAft>
                <a:spcPts val="300"/>
              </a:spcAft>
              <a:buSzTx/>
              <a:buFont typeface="+mj-lt"/>
              <a:buAutoNum type="romanUcPeriod"/>
              <a:defRPr/>
            </a:pPr>
            <a:r>
              <a:rPr lang="en-US" sz="1400" dirty="0">
                <a:solidFill>
                  <a:schemeClr val="tx1">
                    <a:lumMod val="65000"/>
                    <a:lumOff val="35000"/>
                  </a:schemeClr>
                </a:solidFill>
                <a:latin typeface="Arial" charset="0"/>
                <a:ea typeface="Arial" charset="0"/>
                <a:cs typeface="Arial" charset="0"/>
                <a:sym typeface="Arial"/>
              </a:rPr>
              <a:t> "Chapter 18: Cost of Capital: An Introduction", Ionici, O. &amp; Small, K. &amp; D'Souza, F., in "Capital Budgeting Valuation: Financial Analysis for Today's Investment Projects". Edited by H. Kent Baker and P. English (2011). </a:t>
            </a:r>
          </a:p>
        </p:txBody>
      </p:sp>
      <p:sp>
        <p:nvSpPr>
          <p:cNvPr id="3" name="Rectangle 2"/>
          <p:cNvSpPr/>
          <p:nvPr/>
        </p:nvSpPr>
        <p:spPr>
          <a:xfrm>
            <a:off x="7547110" y="33285"/>
            <a:ext cx="3737946" cy="461665"/>
          </a:xfrm>
          <a:prstGeom prst="rect">
            <a:avLst/>
          </a:prstGeom>
        </p:spPr>
        <p:txBody>
          <a:bodyPr wrap="none">
            <a:spAutoFit/>
          </a:bodyPr>
          <a:lstStyle/>
          <a:p>
            <a:r>
              <a:rPr lang="en-US" sz="2400" b="1" dirty="0">
                <a:ln/>
                <a:solidFill>
                  <a:schemeClr val="tx2"/>
                </a:solidFill>
              </a:rPr>
              <a:t>Representative Publications</a:t>
            </a:r>
          </a:p>
        </p:txBody>
      </p:sp>
      <p:pic>
        <p:nvPicPr>
          <p:cNvPr id="40" name="Picture 4" descr="rank D'Souza"/>
          <p:cNvPicPr preferRelativeResize="0">
            <a:picLocks noChangeAspect="1" noChangeArrowheads="1"/>
          </p:cNvPicPr>
          <p:nvPr/>
        </p:nvPicPr>
        <p:blipFill>
          <a:blip r:embed="rId3" cstate="print"/>
          <a:srcRect l="11077" t="7385" b="7385"/>
          <a:stretch>
            <a:fillRect/>
          </a:stretch>
        </p:blipFill>
        <p:spPr bwMode="auto">
          <a:xfrm>
            <a:off x="2930538" y="1367204"/>
            <a:ext cx="1812291" cy="2405179"/>
          </a:xfrm>
          <a:prstGeom prst="rect">
            <a:avLst/>
          </a:prstGeom>
          <a:noFill/>
          <a:ln w="9525">
            <a:noFill/>
            <a:miter lim="800000"/>
            <a:headEnd/>
            <a:tailEnd/>
          </a:ln>
        </p:spPr>
      </p:pic>
    </p:spTree>
    <p:extLst>
      <p:ext uri="{BB962C8B-B14F-4D97-AF65-F5344CB8AC3E}">
        <p14:creationId xmlns:p14="http://schemas.microsoft.com/office/powerpoint/2010/main" val="295877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0"/>
            <a:ext cx="912105" cy="991296"/>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876960" y="-111843"/>
            <a:ext cx="7245894" cy="769441"/>
          </a:xfrm>
          <a:prstGeom prst="rect">
            <a:avLst/>
          </a:prstGeom>
          <a:noFill/>
        </p:spPr>
        <p:txBody>
          <a:bodyPr wrap="none" lIns="91440" tIns="45720" rIns="91440" bIns="45720">
            <a:spAutoFit/>
          </a:bodyPr>
          <a:lstStyle/>
          <a:p>
            <a:pPr algn="ctr"/>
            <a:r>
              <a:rPr lang="en-US" sz="3600" b="1" dirty="0">
                <a:ln w="22225">
                  <a:solidFill>
                    <a:schemeClr val="tx2"/>
                  </a:solidFill>
                  <a:prstDash val="solid"/>
                </a:ln>
                <a:solidFill>
                  <a:schemeClr val="accent3"/>
                </a:solidFill>
                <a:latin typeface="Arial" panose="020B0604020202020204" pitchFamily="34" charset="0"/>
                <a:cs typeface="Arial" panose="020B0604020202020204" pitchFamily="34" charset="0"/>
              </a:rPr>
              <a:t>Requirements</a:t>
            </a: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 &amp; Restrictions</a:t>
            </a:r>
          </a:p>
        </p:txBody>
      </p:sp>
      <p:sp>
        <p:nvSpPr>
          <p:cNvPr id="7" name="TextBox 6"/>
          <p:cNvSpPr txBox="1"/>
          <p:nvPr/>
        </p:nvSpPr>
        <p:spPr>
          <a:xfrm>
            <a:off x="1035756" y="942311"/>
            <a:ext cx="10928594" cy="5346144"/>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00050"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The primary investment strategy is to select stocks that are undervalued and will outperform their industry and the S&amp;P 500 index over the course of the investment period.</a:t>
            </a:r>
          </a:p>
          <a:p>
            <a:pPr marL="400050"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Diversification across sectors will be a key part of the investment strategy, although given market conditions in a particular time period, certain sectors may be significantly under-weighted and others over-weighted. Asset allocation targets include:</a:t>
            </a:r>
          </a:p>
          <a:p>
            <a:pPr marL="857250" lvl="1" indent="-400050">
              <a:buFont typeface="+mj-lt"/>
              <a:buAutoNum type="romanLcPeriod"/>
            </a:pPr>
            <a:r>
              <a:rPr lang="en-US" sz="1400" dirty="0">
                <a:solidFill>
                  <a:schemeClr val="tx1">
                    <a:lumMod val="65000"/>
                    <a:lumOff val="35000"/>
                  </a:schemeClr>
                </a:solidFill>
                <a:latin typeface="Arial" panose="020B0604020202020204" pitchFamily="34" charset="0"/>
                <a:cs typeface="Arial" panose="020B0604020202020204" pitchFamily="34" charset="0"/>
              </a:rPr>
              <a:t>Not more than 10% will be invested in any one stock.</a:t>
            </a:r>
          </a:p>
          <a:p>
            <a:pPr marL="857250" lvl="1" indent="-400050">
              <a:buFont typeface="+mj-lt"/>
              <a:buAutoNum type="romanLcPeriod"/>
            </a:pPr>
            <a:r>
              <a:rPr lang="en-US" sz="1400" dirty="0">
                <a:solidFill>
                  <a:schemeClr val="tx1">
                    <a:lumMod val="65000"/>
                    <a:lumOff val="35000"/>
                  </a:schemeClr>
                </a:solidFill>
                <a:latin typeface="Arial" panose="020B0604020202020204" pitchFamily="34" charset="0"/>
                <a:cs typeface="Arial" panose="020B0604020202020204" pitchFamily="34" charset="0"/>
              </a:rPr>
              <a:t>Not more than 25% will be invested in a single index. </a:t>
            </a:r>
          </a:p>
          <a:p>
            <a:pPr marL="857250" lvl="1" indent="-400050">
              <a:buFont typeface="+mj-lt"/>
              <a:buAutoNum type="romanLcPeriod"/>
            </a:pPr>
            <a:r>
              <a:rPr lang="en-US" sz="1400" dirty="0">
                <a:solidFill>
                  <a:schemeClr val="tx1">
                    <a:lumMod val="65000"/>
                    <a:lumOff val="35000"/>
                  </a:schemeClr>
                </a:solidFill>
                <a:latin typeface="Arial" panose="020B0604020202020204" pitchFamily="34" charset="0"/>
                <a:cs typeface="Arial" panose="020B0604020202020204" pitchFamily="34" charset="0"/>
              </a:rPr>
              <a:t>Not more than 30% will be invested in a single sector</a:t>
            </a:r>
          </a:p>
          <a:p>
            <a:pPr marL="400050"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There will ordinarily be three types of investment strategies within the SAP Fund: </a:t>
            </a:r>
          </a:p>
          <a:p>
            <a:pPr marL="857250" lvl="1" indent="-400050">
              <a:buFont typeface="+mj-lt"/>
              <a:buAutoNum type="romanLcPeriod"/>
            </a:pPr>
            <a:r>
              <a:rPr lang="en-US" sz="1400" dirty="0">
                <a:solidFill>
                  <a:schemeClr val="tx1">
                    <a:lumMod val="65000"/>
                    <a:lumOff val="35000"/>
                  </a:schemeClr>
                </a:solidFill>
                <a:latin typeface="Arial" panose="020B0604020202020204" pitchFamily="34" charset="0"/>
                <a:cs typeface="Arial" panose="020B0604020202020204" pitchFamily="34" charset="0"/>
              </a:rPr>
              <a:t>A growth investment strategy.</a:t>
            </a:r>
          </a:p>
          <a:p>
            <a:pPr marL="857250" lvl="1" indent="-400050">
              <a:buFont typeface="+mj-lt"/>
              <a:buAutoNum type="romanLcPeriod"/>
            </a:pPr>
            <a:r>
              <a:rPr lang="en-US" sz="1400" dirty="0">
                <a:solidFill>
                  <a:schemeClr val="tx1">
                    <a:lumMod val="65000"/>
                    <a:lumOff val="35000"/>
                  </a:schemeClr>
                </a:solidFill>
                <a:latin typeface="Arial" panose="020B0604020202020204" pitchFamily="34" charset="0"/>
                <a:cs typeface="Arial" panose="020B0604020202020204" pitchFamily="34" charset="0"/>
              </a:rPr>
              <a:t>A value investment strategy. </a:t>
            </a:r>
          </a:p>
          <a:p>
            <a:pPr marL="857250" lvl="1" indent="-400050">
              <a:buFont typeface="+mj-lt"/>
              <a:buAutoNum type="romanLcPeriod"/>
            </a:pPr>
            <a:r>
              <a:rPr lang="en-US" sz="1400" dirty="0">
                <a:solidFill>
                  <a:schemeClr val="tx1">
                    <a:lumMod val="65000"/>
                    <a:lumOff val="35000"/>
                  </a:schemeClr>
                </a:solidFill>
                <a:latin typeface="Arial" panose="020B0604020202020204" pitchFamily="34" charset="0"/>
                <a:cs typeface="Arial" panose="020B0604020202020204" pitchFamily="34" charset="0"/>
              </a:rPr>
              <a:t>A dividend strategy. </a:t>
            </a:r>
          </a:p>
          <a:p>
            <a:pPr marL="400050"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Depending on economic conditions during a given period, the SAP Fund may be more heavily weighted towards one or two of these investment strategies. The primary objective is to work towards a mix that includes: </a:t>
            </a:r>
          </a:p>
          <a:p>
            <a:pPr marL="857250" lvl="1"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40% value</a:t>
            </a:r>
          </a:p>
          <a:p>
            <a:pPr marL="857250" lvl="1"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40% growth</a:t>
            </a:r>
          </a:p>
          <a:p>
            <a:pPr marL="857250" lvl="1"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20% dividend</a:t>
            </a:r>
          </a:p>
          <a:p>
            <a:pPr marL="400050"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Rebalancing criteria: </a:t>
            </a:r>
          </a:p>
          <a:p>
            <a:pPr marL="857250" lvl="1"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The Fund will be monitored and periodically rebalanced to ensure that the targets as specified in Investment Strategies, to ensure diversification, will be adhered to.</a:t>
            </a:r>
          </a:p>
          <a:p>
            <a:pPr marL="857250" lvl="1"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Rebalancing may be necessary after re-evaluating positions in securities that have significantly underperformed and/or those that have significantly over-performed resulting in these securities becoming temporarily overvalued.</a:t>
            </a:r>
          </a:p>
          <a:p>
            <a:pPr marL="400050" indent="-400050">
              <a:buFont typeface="+mj-lt"/>
              <a:buAutoNum type="romanUcPeriod"/>
            </a:pPr>
            <a:r>
              <a:rPr lang="en-US" sz="1400" dirty="0">
                <a:solidFill>
                  <a:schemeClr val="tx1">
                    <a:lumMod val="65000"/>
                    <a:lumOff val="35000"/>
                  </a:schemeClr>
                </a:solidFill>
                <a:latin typeface="Arial" panose="020B0604020202020204" pitchFamily="34" charset="0"/>
                <a:cs typeface="Arial" panose="020B0604020202020204" pitchFamily="34" charset="0"/>
              </a:rPr>
              <a:t>Proxy voting will be in agreement with company recommendations.</a:t>
            </a:r>
          </a:p>
        </p:txBody>
      </p:sp>
      <p:sp>
        <p:nvSpPr>
          <p:cNvPr id="30" name="Rectangle 29"/>
          <p:cNvSpPr/>
          <p:nvPr/>
        </p:nvSpPr>
        <p:spPr>
          <a:xfrm>
            <a:off x="4531552" y="427801"/>
            <a:ext cx="3879908"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chemeClr val="accent4"/>
                </a:solidFill>
                <a:effectLst/>
              </a:rPr>
              <a:t>Investment Strategies</a:t>
            </a:r>
          </a:p>
        </p:txBody>
      </p:sp>
    </p:spTree>
    <p:extLst>
      <p:ext uri="{BB962C8B-B14F-4D97-AF65-F5344CB8AC3E}">
        <p14:creationId xmlns:p14="http://schemas.microsoft.com/office/powerpoint/2010/main" val="14509560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089483" cy="954107"/>
          </a:xfrm>
          <a:prstGeom prst="rect">
            <a:avLst/>
          </a:prstGeom>
        </p:spPr>
        <p:txBody>
          <a:bodyPr wrap="none">
            <a:spAutoFit/>
          </a:bodyPr>
          <a:lstStyle/>
          <a:p>
            <a:r>
              <a:rPr lang="en-US" sz="2000" b="1" dirty="0">
                <a:ln/>
                <a:solidFill>
                  <a:schemeClr val="accent4"/>
                </a:solidFill>
              </a:rPr>
              <a:t>Jessie Austin, Jr.</a:t>
            </a:r>
          </a:p>
          <a:p>
            <a:r>
              <a:rPr lang="en-US" b="1" dirty="0">
                <a:ln/>
                <a:solidFill>
                  <a:schemeClr val="bg2">
                    <a:lumMod val="50000"/>
                  </a:schemeClr>
                </a:solidFill>
              </a:rPr>
              <a:t>Financial Analyst</a:t>
            </a:r>
          </a:p>
          <a:p>
            <a:r>
              <a:rPr lang="en-US" b="1" dirty="0">
                <a:ln/>
                <a:solidFill>
                  <a:schemeClr val="bg2">
                    <a:lumMod val="25000"/>
                  </a:schemeClr>
                </a:solidFill>
              </a:rPr>
              <a:t>Northrop Grumman</a:t>
            </a:r>
          </a:p>
        </p:txBody>
      </p:sp>
      <p:sp>
        <p:nvSpPr>
          <p:cNvPr id="2" name="TextBox 1"/>
          <p:cNvSpPr txBox="1"/>
          <p:nvPr/>
        </p:nvSpPr>
        <p:spPr>
          <a:xfrm>
            <a:off x="3337918" y="494950"/>
            <a:ext cx="5811627" cy="200906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Jessie Austin, Jr. is a graduate student pursuing a MSF from Loyola University Maryland, set to graduate in August 2017.  He has a BS in Accounting from University of Maryland University College in Adelphi, Maryland.  A former Intelligence Analysis in the U.S. Air Force, Jessie now works as a Financial Analyst for Northrop Grumman, an American global aerospace and defense technology company headquarter in Falls Church, Va.</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p:cNvPicPr/>
          <p:nvPr/>
        </p:nvPicPr>
        <p:blipFill>
          <a:blip r:embed="rId3" cstate="print">
            <a:extLst>
              <a:ext uri="{28A0092B-C50C-407E-A947-70E740481C1C}">
                <a14:useLocalDpi xmlns:a14="http://schemas.microsoft.com/office/drawing/2010/main" val="0"/>
              </a:ext>
            </a:extLst>
          </a:blip>
          <a:stretch>
            <a:fillRect/>
          </a:stretch>
        </p:blipFill>
        <p:spPr bwMode="auto">
          <a:xfrm>
            <a:off x="9659395" y="452079"/>
            <a:ext cx="1824038" cy="2272683"/>
          </a:xfrm>
          <a:prstGeom prst="rect">
            <a:avLst/>
          </a:prstGeom>
          <a:noFill/>
          <a:ln>
            <a:noFill/>
          </a:ln>
        </p:spPr>
      </p:pic>
      <p:sp>
        <p:nvSpPr>
          <p:cNvPr id="42" name="Rectangle 41"/>
          <p:cNvSpPr/>
          <p:nvPr/>
        </p:nvSpPr>
        <p:spPr>
          <a:xfrm>
            <a:off x="1047920" y="3895540"/>
            <a:ext cx="1945661" cy="954107"/>
          </a:xfrm>
          <a:prstGeom prst="rect">
            <a:avLst/>
          </a:prstGeom>
        </p:spPr>
        <p:txBody>
          <a:bodyPr wrap="none">
            <a:spAutoFit/>
          </a:bodyPr>
          <a:lstStyle/>
          <a:p>
            <a:r>
              <a:rPr lang="en-US" sz="2000" b="1" dirty="0">
                <a:ln/>
                <a:solidFill>
                  <a:schemeClr val="accent4"/>
                </a:solidFill>
              </a:rPr>
              <a:t>Vincent </a:t>
            </a:r>
            <a:r>
              <a:rPr lang="en-US" sz="2000" b="1" dirty="0" err="1">
                <a:ln/>
                <a:solidFill>
                  <a:schemeClr val="accent4"/>
                </a:solidFill>
              </a:rPr>
              <a:t>Bonasso</a:t>
            </a:r>
            <a:endParaRPr lang="en-US" sz="2000" b="1" dirty="0">
              <a:ln/>
              <a:solidFill>
                <a:schemeClr val="accent4"/>
              </a:solidFill>
            </a:endParaRPr>
          </a:p>
          <a:p>
            <a:r>
              <a:rPr lang="en-US" b="1" dirty="0">
                <a:ln/>
                <a:solidFill>
                  <a:schemeClr val="bg2">
                    <a:lumMod val="50000"/>
                  </a:schemeClr>
                </a:solidFill>
              </a:rPr>
              <a:t>Sales Engineer</a:t>
            </a:r>
          </a:p>
          <a:p>
            <a:r>
              <a:rPr lang="en-US" b="1" dirty="0">
                <a:ln/>
                <a:solidFill>
                  <a:schemeClr val="bg2">
                    <a:lumMod val="25000"/>
                  </a:schemeClr>
                </a:solidFill>
              </a:rPr>
              <a:t>GE</a:t>
            </a:r>
          </a:p>
        </p:txBody>
      </p:sp>
      <p:pic>
        <p:nvPicPr>
          <p:cNvPr id="43" name="Picture 42"/>
          <p:cNvPicPr/>
          <p:nvPr/>
        </p:nvPicPr>
        <p:blipFill>
          <a:blip r:embed="rId4">
            <a:extLst>
              <a:ext uri="{28A0092B-C50C-407E-A947-70E740481C1C}">
                <a14:useLocalDpi xmlns:a14="http://schemas.microsoft.com/office/drawing/2010/main" val="0"/>
              </a:ext>
            </a:extLst>
          </a:blip>
          <a:stretch>
            <a:fillRect/>
          </a:stretch>
        </p:blipFill>
        <p:spPr>
          <a:xfrm>
            <a:off x="9659395" y="3113508"/>
            <a:ext cx="1890395" cy="2852420"/>
          </a:xfrm>
          <a:prstGeom prst="rect">
            <a:avLst/>
          </a:prstGeom>
        </p:spPr>
      </p:pic>
      <p:sp>
        <p:nvSpPr>
          <p:cNvPr id="44" name="TextBox 43"/>
          <p:cNvSpPr txBox="1"/>
          <p:nvPr/>
        </p:nvSpPr>
        <p:spPr>
          <a:xfrm>
            <a:off x="2964635" y="3156189"/>
            <a:ext cx="6558191" cy="255389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Vincent </a:t>
            </a:r>
            <a:r>
              <a:rPr lang="en-US" sz="1600" dirty="0" err="1">
                <a:solidFill>
                  <a:schemeClr val="tx1">
                    <a:lumMod val="65000"/>
                    <a:lumOff val="35000"/>
                  </a:schemeClr>
                </a:solidFill>
              </a:rPr>
              <a:t>Bonasso</a:t>
            </a:r>
            <a:r>
              <a:rPr lang="en-US" sz="1600" dirty="0">
                <a:solidFill>
                  <a:schemeClr val="tx1">
                    <a:lumMod val="65000"/>
                    <a:lumOff val="35000"/>
                  </a:schemeClr>
                </a:solidFill>
              </a:rPr>
              <a:t> is a graduate student pursuing an MBA in Finance from Loyola University Maryland, set to graduate in Summer 2017.  He has a Bachelor of Science in Industrial Engineering from West Virginia University in Morgantown, WV.  Upon graduation, he spent his first two years working for GE in the Commercial Leadership Program. After completing the program, he moved to Baltimore, MD into his current role. Vincent currently works as a Sales Engineer for GE selling electrical distribution equipment in the greater Baltimore/ Washington D.C. area. He currently lives in Columbia, MD with his fiancée Alessandra.</a:t>
            </a:r>
          </a:p>
        </p:txBody>
      </p:sp>
    </p:spTree>
    <p:extLst>
      <p:ext uri="{BB962C8B-B14F-4D97-AF65-F5344CB8AC3E}">
        <p14:creationId xmlns:p14="http://schemas.microsoft.com/office/powerpoint/2010/main" val="3185618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116803" cy="1231106"/>
          </a:xfrm>
          <a:prstGeom prst="rect">
            <a:avLst/>
          </a:prstGeom>
        </p:spPr>
        <p:txBody>
          <a:bodyPr wrap="square">
            <a:spAutoFit/>
          </a:bodyPr>
          <a:lstStyle/>
          <a:p>
            <a:r>
              <a:rPr lang="en-US" sz="2000" b="1" dirty="0">
                <a:ln/>
                <a:solidFill>
                  <a:schemeClr val="accent4"/>
                </a:solidFill>
              </a:rPr>
              <a:t>John </a:t>
            </a:r>
            <a:r>
              <a:rPr lang="en-US" sz="2000" b="1" dirty="0" err="1">
                <a:ln/>
                <a:solidFill>
                  <a:schemeClr val="accent4"/>
                </a:solidFill>
              </a:rPr>
              <a:t>Buerger</a:t>
            </a:r>
            <a:endParaRPr lang="en-US" sz="2000" b="1" dirty="0">
              <a:ln/>
              <a:solidFill>
                <a:schemeClr val="accent4"/>
              </a:solidFill>
            </a:endParaRPr>
          </a:p>
          <a:p>
            <a:r>
              <a:rPr lang="en-US" b="1" dirty="0">
                <a:ln/>
                <a:solidFill>
                  <a:schemeClr val="bg2">
                    <a:lumMod val="50000"/>
                  </a:schemeClr>
                </a:solidFill>
              </a:rPr>
              <a:t>Financial Analyst</a:t>
            </a:r>
          </a:p>
          <a:p>
            <a:r>
              <a:rPr lang="en-US" b="1" dirty="0">
                <a:ln/>
                <a:solidFill>
                  <a:schemeClr val="bg2">
                    <a:lumMod val="25000"/>
                  </a:schemeClr>
                </a:solidFill>
              </a:rPr>
              <a:t>Corporate Office</a:t>
            </a:r>
          </a:p>
          <a:p>
            <a:r>
              <a:rPr lang="en-US" b="1" dirty="0">
                <a:ln/>
                <a:solidFill>
                  <a:schemeClr val="bg2">
                    <a:lumMod val="25000"/>
                  </a:schemeClr>
                </a:solidFill>
              </a:rPr>
              <a:t>Properties Trust</a:t>
            </a:r>
          </a:p>
        </p:txBody>
      </p:sp>
      <p:sp>
        <p:nvSpPr>
          <p:cNvPr id="2" name="TextBox 1"/>
          <p:cNvSpPr txBox="1"/>
          <p:nvPr/>
        </p:nvSpPr>
        <p:spPr>
          <a:xfrm>
            <a:off x="3337918" y="494950"/>
            <a:ext cx="5811627" cy="200906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John </a:t>
            </a:r>
            <a:r>
              <a:rPr lang="en-US" sz="1600" dirty="0" err="1">
                <a:solidFill>
                  <a:schemeClr val="tx1">
                    <a:lumMod val="65000"/>
                    <a:lumOff val="35000"/>
                  </a:schemeClr>
                </a:solidFill>
              </a:rPr>
              <a:t>Buerger</a:t>
            </a:r>
            <a:r>
              <a:rPr lang="en-US" sz="1600" dirty="0">
                <a:solidFill>
                  <a:schemeClr val="tx1">
                    <a:lumMod val="65000"/>
                    <a:lumOff val="35000"/>
                  </a:schemeClr>
                </a:solidFill>
              </a:rPr>
              <a:t> is a graduate student pursuing a MSF from Loyola University Maryland. He has also earned a MBA from Hood College and a BA in Business Administration from Flagler College.  He is currently working for Corporate Office Properties Trust, a REIT in Columbia, MD, as an Analyst on their Financial Planning &amp; Analysis team. Prior to joining COPT he worked as a Risk Analyst. He plans on taking the first level of the CFA next fall.</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1790567" cy="1508105"/>
          </a:xfrm>
          <a:prstGeom prst="rect">
            <a:avLst/>
          </a:prstGeom>
        </p:spPr>
        <p:txBody>
          <a:bodyPr wrap="square">
            <a:spAutoFit/>
          </a:bodyPr>
          <a:lstStyle/>
          <a:p>
            <a:r>
              <a:rPr lang="en-US" sz="2000" b="1" dirty="0">
                <a:ln/>
                <a:solidFill>
                  <a:schemeClr val="accent4"/>
                </a:solidFill>
              </a:rPr>
              <a:t>Joey </a:t>
            </a:r>
            <a:r>
              <a:rPr lang="en-US" sz="2000" b="1" dirty="0" err="1">
                <a:ln/>
                <a:solidFill>
                  <a:schemeClr val="accent4"/>
                </a:solidFill>
              </a:rPr>
              <a:t>Cahalan</a:t>
            </a:r>
            <a:endParaRPr lang="en-US" sz="2000" b="1" dirty="0">
              <a:ln/>
              <a:solidFill>
                <a:schemeClr val="accent4"/>
              </a:solidFill>
            </a:endParaRPr>
          </a:p>
          <a:p>
            <a:r>
              <a:rPr lang="en-US" b="1" dirty="0">
                <a:ln/>
                <a:solidFill>
                  <a:schemeClr val="bg2">
                    <a:lumMod val="50000"/>
                  </a:schemeClr>
                </a:solidFill>
              </a:rPr>
              <a:t>Business Development</a:t>
            </a:r>
          </a:p>
          <a:p>
            <a:r>
              <a:rPr lang="en-US" b="1" dirty="0">
                <a:ln/>
                <a:solidFill>
                  <a:schemeClr val="bg2">
                    <a:lumMod val="50000"/>
                  </a:schemeClr>
                </a:solidFill>
              </a:rPr>
              <a:t>Associate</a:t>
            </a:r>
          </a:p>
          <a:p>
            <a:r>
              <a:rPr lang="en-US" b="1" dirty="0">
                <a:ln/>
                <a:solidFill>
                  <a:schemeClr val="bg2">
                    <a:lumMod val="25000"/>
                  </a:schemeClr>
                </a:solidFill>
              </a:rPr>
              <a:t>Brown Advisory</a:t>
            </a:r>
          </a:p>
        </p:txBody>
      </p:sp>
      <p:sp>
        <p:nvSpPr>
          <p:cNvPr id="44" name="TextBox 43"/>
          <p:cNvSpPr txBox="1"/>
          <p:nvPr/>
        </p:nvSpPr>
        <p:spPr>
          <a:xfrm>
            <a:off x="2964635" y="3156189"/>
            <a:ext cx="6558191" cy="228147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Joey </a:t>
            </a:r>
            <a:r>
              <a:rPr lang="en-US" sz="1600" dirty="0" err="1">
                <a:solidFill>
                  <a:schemeClr val="tx1">
                    <a:lumMod val="65000"/>
                    <a:lumOff val="35000"/>
                  </a:schemeClr>
                </a:solidFill>
              </a:rPr>
              <a:t>Cahalan</a:t>
            </a:r>
            <a:r>
              <a:rPr lang="en-US" sz="1600" dirty="0">
                <a:solidFill>
                  <a:schemeClr val="tx1">
                    <a:lumMod val="65000"/>
                    <a:lumOff val="35000"/>
                  </a:schemeClr>
                </a:solidFill>
              </a:rPr>
              <a:t> joined Brown Advisory in July 2015 as a Business Development Associate. Prior to joining Brown Advisory, Joey spent two years interning with Morgan Stanley and Deutsche Bank. Joey graduated from Loyola University Maryland with a BA in Business Administration in May 2015. He will graduate with his Masters of Science in Finance in 2017. Prior to that, Joey worked in the Maintenance Department at </a:t>
            </a:r>
            <a:r>
              <a:rPr lang="en-US" sz="1600" dirty="0" err="1">
                <a:solidFill>
                  <a:schemeClr val="tx1">
                    <a:lumMod val="65000"/>
                    <a:lumOff val="35000"/>
                  </a:schemeClr>
                </a:solidFill>
              </a:rPr>
              <a:t>Padonia</a:t>
            </a:r>
            <a:r>
              <a:rPr lang="en-US" sz="1600" dirty="0">
                <a:solidFill>
                  <a:schemeClr val="tx1">
                    <a:lumMod val="65000"/>
                    <a:lumOff val="35000"/>
                  </a:schemeClr>
                </a:solidFill>
              </a:rPr>
              <a:t> Park Club for eight years. He volunteers for Junior Achievement and is a member of the Gilman School Alumni Board of Governors. </a:t>
            </a:r>
          </a:p>
        </p:txBody>
      </p:sp>
      <p:pic>
        <p:nvPicPr>
          <p:cNvPr id="38" name="Picture 37"/>
          <p:cNvPicPr/>
          <p:nvPr/>
        </p:nvPicPr>
        <p:blipFill rotWithShape="1">
          <a:blip r:embed="rId3"/>
          <a:srcRect t="22143"/>
          <a:stretch/>
        </p:blipFill>
        <p:spPr>
          <a:xfrm>
            <a:off x="9655483" y="157196"/>
            <a:ext cx="1876359" cy="2567567"/>
          </a:xfrm>
          <a:prstGeom prst="rect">
            <a:avLst/>
          </a:prstGeom>
        </p:spPr>
      </p:pic>
      <p:pic>
        <p:nvPicPr>
          <p:cNvPr id="39" name="Picture 38"/>
          <p:cNvPicPr/>
          <p:nvPr/>
        </p:nvPicPr>
        <p:blipFill>
          <a:blip r:embed="rId4"/>
          <a:stretch>
            <a:fillRect/>
          </a:stretch>
        </p:blipFill>
        <p:spPr>
          <a:xfrm>
            <a:off x="9648974" y="3156189"/>
            <a:ext cx="2033791" cy="2454058"/>
          </a:xfrm>
          <a:prstGeom prst="rect">
            <a:avLst/>
          </a:prstGeom>
        </p:spPr>
      </p:pic>
    </p:spTree>
    <p:extLst>
      <p:ext uri="{BB962C8B-B14F-4D97-AF65-F5344CB8AC3E}">
        <p14:creationId xmlns:p14="http://schemas.microsoft.com/office/powerpoint/2010/main" val="1267889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116803" cy="1508105"/>
          </a:xfrm>
          <a:prstGeom prst="rect">
            <a:avLst/>
          </a:prstGeom>
        </p:spPr>
        <p:txBody>
          <a:bodyPr wrap="square">
            <a:spAutoFit/>
          </a:bodyPr>
          <a:lstStyle/>
          <a:p>
            <a:r>
              <a:rPr lang="en-US" sz="2000" b="1" dirty="0">
                <a:ln/>
                <a:solidFill>
                  <a:schemeClr val="accent4"/>
                </a:solidFill>
              </a:rPr>
              <a:t>Elizabeth </a:t>
            </a:r>
            <a:r>
              <a:rPr lang="en-US" sz="2000" b="1" dirty="0" err="1">
                <a:ln/>
                <a:solidFill>
                  <a:schemeClr val="accent4"/>
                </a:solidFill>
              </a:rPr>
              <a:t>Colgan</a:t>
            </a:r>
            <a:endParaRPr lang="en-US" sz="2000" b="1" dirty="0">
              <a:ln/>
              <a:solidFill>
                <a:schemeClr val="accent4"/>
              </a:solidFill>
            </a:endParaRPr>
          </a:p>
          <a:p>
            <a:r>
              <a:rPr lang="en-US" b="1" dirty="0">
                <a:ln/>
                <a:solidFill>
                  <a:schemeClr val="bg2">
                    <a:lumMod val="50000"/>
                  </a:schemeClr>
                </a:solidFill>
              </a:rPr>
              <a:t>Registered Client Associate</a:t>
            </a:r>
          </a:p>
          <a:p>
            <a:r>
              <a:rPr lang="en-US" b="1" dirty="0">
                <a:ln/>
                <a:solidFill>
                  <a:schemeClr val="bg2">
                    <a:lumMod val="25000"/>
                  </a:schemeClr>
                </a:solidFill>
              </a:rPr>
              <a:t>RBC Wealth Management</a:t>
            </a:r>
          </a:p>
        </p:txBody>
      </p:sp>
      <p:sp>
        <p:nvSpPr>
          <p:cNvPr id="2" name="TextBox 1"/>
          <p:cNvSpPr txBox="1"/>
          <p:nvPr/>
        </p:nvSpPr>
        <p:spPr>
          <a:xfrm>
            <a:off x="2987090" y="240850"/>
            <a:ext cx="6545403" cy="248578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solidFill>
                  <a:schemeClr val="tx1">
                    <a:lumMod val="65000"/>
                    <a:lumOff val="35000"/>
                  </a:schemeClr>
                </a:solidFill>
              </a:rPr>
              <a:t>Elizabeth (Liz) </a:t>
            </a:r>
            <a:r>
              <a:rPr lang="en-US" sz="1400" dirty="0" err="1">
                <a:solidFill>
                  <a:schemeClr val="tx1">
                    <a:lumMod val="65000"/>
                    <a:lumOff val="35000"/>
                  </a:schemeClr>
                </a:solidFill>
              </a:rPr>
              <a:t>Colgan</a:t>
            </a:r>
            <a:r>
              <a:rPr lang="en-US" sz="1400" dirty="0">
                <a:solidFill>
                  <a:schemeClr val="tx1">
                    <a:lumMod val="65000"/>
                    <a:lumOff val="35000"/>
                  </a:schemeClr>
                </a:solidFill>
              </a:rPr>
              <a:t> is a graduate student at Loyola University pursuing her MSF. She will graduate in September of 2017 upon completion of the Prague &amp; Berlin Study Tour. Liz was a member of Loyola’s graduate team for the 2017 CFA Institute Research Challenge. She is employed as a Registered Client Associate for The </a:t>
            </a:r>
            <a:r>
              <a:rPr lang="en-US" sz="1400" dirty="0" err="1">
                <a:solidFill>
                  <a:schemeClr val="tx1">
                    <a:lumMod val="65000"/>
                    <a:lumOff val="35000"/>
                  </a:schemeClr>
                </a:solidFill>
              </a:rPr>
              <a:t>Shaeffer</a:t>
            </a:r>
            <a:r>
              <a:rPr lang="en-US" sz="1400" dirty="0">
                <a:solidFill>
                  <a:schemeClr val="tx1">
                    <a:lumMod val="65000"/>
                    <a:lumOff val="35000"/>
                  </a:schemeClr>
                </a:solidFill>
              </a:rPr>
              <a:t> Investment Group of RBC Wealth Management (FINRA Series 7 &amp; 66 Licenses obtained). Liz was raised in Hunt Valley, Maryland where she attended Notre Dame Preparatory School. She then earned her Bachelor of Arts in Economics from the University of Virginia in May of 2014. During her time at </a:t>
            </a:r>
            <a:r>
              <a:rPr lang="en-US" sz="1400" dirty="0" err="1">
                <a:solidFill>
                  <a:schemeClr val="tx1">
                    <a:lumMod val="65000"/>
                    <a:lumOff val="35000"/>
                  </a:schemeClr>
                </a:solidFill>
              </a:rPr>
              <a:t>UVa</a:t>
            </a:r>
            <a:r>
              <a:rPr lang="en-US" sz="1400" dirty="0">
                <a:solidFill>
                  <a:schemeClr val="tx1">
                    <a:lumMod val="65000"/>
                    <a:lumOff val="35000"/>
                  </a:schemeClr>
                </a:solidFill>
              </a:rPr>
              <a:t>., she was a member of the varsity women’s lacrosse team and earned First-Team All-American Honors and the C. </a:t>
            </a:r>
            <a:r>
              <a:rPr lang="en-US" sz="1400" dirty="0" err="1">
                <a:solidFill>
                  <a:schemeClr val="tx1">
                    <a:lumMod val="65000"/>
                    <a:lumOff val="35000"/>
                  </a:schemeClr>
                </a:solidFill>
              </a:rPr>
              <a:t>Markland</a:t>
            </a:r>
            <a:r>
              <a:rPr lang="en-US" sz="1400" dirty="0">
                <a:solidFill>
                  <a:schemeClr val="tx1">
                    <a:lumMod val="65000"/>
                    <a:lumOff val="35000"/>
                  </a:schemeClr>
                </a:solidFill>
              </a:rPr>
              <a:t> Kelly Award in her senior season. </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1790567" cy="1231106"/>
          </a:xfrm>
          <a:prstGeom prst="rect">
            <a:avLst/>
          </a:prstGeom>
        </p:spPr>
        <p:txBody>
          <a:bodyPr wrap="square">
            <a:spAutoFit/>
          </a:bodyPr>
          <a:lstStyle/>
          <a:p>
            <a:r>
              <a:rPr lang="en-US" sz="2000" b="1" dirty="0">
                <a:ln/>
                <a:solidFill>
                  <a:schemeClr val="accent4"/>
                </a:solidFill>
              </a:rPr>
              <a:t>James </a:t>
            </a:r>
            <a:r>
              <a:rPr lang="en-US" sz="2000" b="1" dirty="0" err="1">
                <a:ln/>
                <a:solidFill>
                  <a:schemeClr val="accent4"/>
                </a:solidFill>
              </a:rPr>
              <a:t>DiLuzio</a:t>
            </a:r>
            <a:endParaRPr lang="en-US" sz="2000" b="1" dirty="0">
              <a:ln/>
              <a:solidFill>
                <a:schemeClr val="accent4"/>
              </a:solidFill>
            </a:endParaRPr>
          </a:p>
          <a:p>
            <a:r>
              <a:rPr lang="en-US" b="1" dirty="0">
                <a:ln/>
                <a:solidFill>
                  <a:schemeClr val="bg2">
                    <a:lumMod val="50000"/>
                  </a:schemeClr>
                </a:solidFill>
              </a:rPr>
              <a:t>Operations Manager</a:t>
            </a:r>
          </a:p>
          <a:p>
            <a:r>
              <a:rPr lang="en-US" b="1" dirty="0">
                <a:ln/>
                <a:solidFill>
                  <a:schemeClr val="bg2">
                    <a:lumMod val="25000"/>
                  </a:schemeClr>
                </a:solidFill>
              </a:rPr>
              <a:t>CVS Health Corp</a:t>
            </a:r>
          </a:p>
        </p:txBody>
      </p:sp>
      <p:sp>
        <p:nvSpPr>
          <p:cNvPr id="44" name="TextBox 43"/>
          <p:cNvSpPr txBox="1"/>
          <p:nvPr/>
        </p:nvSpPr>
        <p:spPr>
          <a:xfrm>
            <a:off x="2974302" y="2842245"/>
            <a:ext cx="6558191" cy="343923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solidFill>
                  <a:schemeClr val="tx1">
                    <a:lumMod val="65000"/>
                    <a:lumOff val="35000"/>
                  </a:schemeClr>
                </a:solidFill>
              </a:rPr>
              <a:t>James </a:t>
            </a:r>
            <a:r>
              <a:rPr lang="en-US" sz="1400" dirty="0" err="1">
                <a:solidFill>
                  <a:schemeClr val="tx1">
                    <a:lumMod val="65000"/>
                    <a:lumOff val="35000"/>
                  </a:schemeClr>
                </a:solidFill>
              </a:rPr>
              <a:t>DiLuzio</a:t>
            </a:r>
            <a:r>
              <a:rPr lang="en-US" sz="1400" dirty="0">
                <a:solidFill>
                  <a:schemeClr val="tx1">
                    <a:lumMod val="65000"/>
                    <a:lumOff val="35000"/>
                  </a:schemeClr>
                </a:solidFill>
              </a:rPr>
              <a:t> is anticipating graduation from Loyola University Maryland in the Spring of 2018 with a M.S. in Finance. Prior to studies at Loyola, Jimmy graduated </a:t>
            </a:r>
            <a:r>
              <a:rPr lang="en-US" sz="1400" i="1" dirty="0">
                <a:solidFill>
                  <a:schemeClr val="tx1">
                    <a:lumMod val="65000"/>
                    <a:lumOff val="35000"/>
                  </a:schemeClr>
                </a:solidFill>
              </a:rPr>
              <a:t>magna cum laude </a:t>
            </a:r>
            <a:r>
              <a:rPr lang="en-US" sz="1400" dirty="0">
                <a:solidFill>
                  <a:schemeClr val="tx1">
                    <a:lumMod val="65000"/>
                    <a:lumOff val="35000"/>
                  </a:schemeClr>
                </a:solidFill>
              </a:rPr>
              <a:t>from West Chester University of Pennsylvania in 2015 with a B.S. in Finance and a Minor in Accounting. During those years, James worked at the Berkshire Hathaway-owned Property and Casualty Insurance Carrier – United States Liability Insurance Group (Wayne, PA) and represented Finance majors under the Student Advisory Board within WCUPA’s College of Business and Public Affairs. Following graduation, he transitioned to a financial services role at SEI Investments Company in Oaks, PA. James is currently an Operations Manager for CVS Health Corporation and is approaching a cumulative five-year employment anniversary with the healthcare company. In the fall of 2017, he will also represent the graduate students of Loyola University Maryland’s School of Arts and Sciences, School of Education, and the </a:t>
            </a:r>
            <a:r>
              <a:rPr lang="en-US" sz="1400" dirty="0" err="1">
                <a:solidFill>
                  <a:schemeClr val="tx1">
                    <a:lumMod val="65000"/>
                    <a:lumOff val="35000"/>
                  </a:schemeClr>
                </a:solidFill>
              </a:rPr>
              <a:t>Sellinger</a:t>
            </a:r>
            <a:r>
              <a:rPr lang="en-US" sz="1400" dirty="0">
                <a:solidFill>
                  <a:schemeClr val="tx1">
                    <a:lumMod val="65000"/>
                    <a:lumOff val="35000"/>
                  </a:schemeClr>
                </a:solidFill>
              </a:rPr>
              <a:t> School of Business and Management as a Graduate Assistant in The Office of Student Development. </a:t>
            </a:r>
          </a:p>
        </p:txBody>
      </p:sp>
      <p:pic>
        <p:nvPicPr>
          <p:cNvPr id="30" name="Picture 29"/>
          <p:cNvPicPr/>
          <p:nvPr/>
        </p:nvPicPr>
        <p:blipFill rotWithShape="1">
          <a:blip r:embed="rId3" cstate="print">
            <a:extLst>
              <a:ext uri="{28A0092B-C50C-407E-A947-70E740481C1C}">
                <a14:useLocalDpi xmlns:a14="http://schemas.microsoft.com/office/drawing/2010/main" val="0"/>
              </a:ext>
            </a:extLst>
          </a:blip>
          <a:srcRect l="12613" t="-241" r="11917" b="22223"/>
          <a:stretch/>
        </p:blipFill>
        <p:spPr bwMode="auto">
          <a:xfrm>
            <a:off x="9887114" y="152400"/>
            <a:ext cx="1673195" cy="2963480"/>
          </a:xfrm>
          <a:prstGeom prst="rect">
            <a:avLst/>
          </a:prstGeom>
          <a:noFill/>
          <a:ln>
            <a:noFill/>
          </a:ln>
          <a:extLst>
            <a:ext uri="{53640926-AAD7-44D8-BBD7-CCE9431645EC}">
              <a14:shadowObscured xmlns:a14="http://schemas.microsoft.com/office/drawing/2010/main"/>
            </a:ext>
          </a:extLst>
        </p:spPr>
      </p:pic>
      <p:pic>
        <p:nvPicPr>
          <p:cNvPr id="40" name="Picture 39" descr="C:\Users\jdilu\AppData\Local\Microsoft\Windows\INetCache\Content.Word\Headsho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3741" y="3416756"/>
            <a:ext cx="2059940" cy="2623820"/>
          </a:xfrm>
          <a:prstGeom prst="rect">
            <a:avLst/>
          </a:prstGeom>
          <a:noFill/>
          <a:ln>
            <a:noFill/>
          </a:ln>
        </p:spPr>
      </p:pic>
    </p:spTree>
    <p:extLst>
      <p:ext uri="{BB962C8B-B14F-4D97-AF65-F5344CB8AC3E}">
        <p14:creationId xmlns:p14="http://schemas.microsoft.com/office/powerpoint/2010/main" val="373953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116803" cy="954107"/>
          </a:xfrm>
          <a:prstGeom prst="rect">
            <a:avLst/>
          </a:prstGeom>
        </p:spPr>
        <p:txBody>
          <a:bodyPr wrap="square">
            <a:spAutoFit/>
          </a:bodyPr>
          <a:lstStyle/>
          <a:p>
            <a:r>
              <a:rPr lang="en-US" sz="2000" b="1" dirty="0">
                <a:ln/>
                <a:solidFill>
                  <a:schemeClr val="accent4"/>
                </a:solidFill>
              </a:rPr>
              <a:t>Michael Fields</a:t>
            </a:r>
          </a:p>
          <a:p>
            <a:r>
              <a:rPr lang="en-US" b="1" dirty="0">
                <a:ln/>
                <a:solidFill>
                  <a:schemeClr val="bg2">
                    <a:lumMod val="50000"/>
                  </a:schemeClr>
                </a:solidFill>
              </a:rPr>
              <a:t>Financial Analyst</a:t>
            </a:r>
          </a:p>
          <a:p>
            <a:r>
              <a:rPr lang="en-US" b="1" dirty="0">
                <a:ln/>
                <a:solidFill>
                  <a:schemeClr val="bg2">
                    <a:lumMod val="25000"/>
                  </a:schemeClr>
                </a:solidFill>
              </a:rPr>
              <a:t>Northrop Grumman</a:t>
            </a:r>
          </a:p>
        </p:txBody>
      </p:sp>
      <p:sp>
        <p:nvSpPr>
          <p:cNvPr id="2" name="TextBox 1"/>
          <p:cNvSpPr txBox="1"/>
          <p:nvPr/>
        </p:nvSpPr>
        <p:spPr>
          <a:xfrm>
            <a:off x="3697658" y="108020"/>
            <a:ext cx="5811627" cy="228147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Mike Fields is a graduate student pursuing a MSF at the </a:t>
            </a:r>
            <a:r>
              <a:rPr lang="en-US" sz="1600" dirty="0" err="1">
                <a:solidFill>
                  <a:schemeClr val="tx1">
                    <a:lumMod val="65000"/>
                    <a:lumOff val="35000"/>
                  </a:schemeClr>
                </a:solidFill>
              </a:rPr>
              <a:t>Sellinger</a:t>
            </a:r>
            <a:r>
              <a:rPr lang="en-US" sz="1600" dirty="0">
                <a:solidFill>
                  <a:schemeClr val="tx1">
                    <a:lumMod val="65000"/>
                    <a:lumOff val="35000"/>
                  </a:schemeClr>
                </a:solidFill>
              </a:rPr>
              <a:t> School of Business from Loyola University Maryland, set to graduate in October 2017.  He also earned a MBA in 2014 and a Bachelor of Science in Finance in 2013 from Mount St. Mary’s University.  While at Mount St. Mary’s, he was a member of the Men’s Division One Lacrosse team.  Mike is currently a Financial Analyst at Northrop Grumman in Baltimore, MD and has worked there since 2014.</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2122398" cy="1785104"/>
          </a:xfrm>
          <a:prstGeom prst="rect">
            <a:avLst/>
          </a:prstGeom>
        </p:spPr>
        <p:txBody>
          <a:bodyPr wrap="square">
            <a:spAutoFit/>
          </a:bodyPr>
          <a:lstStyle/>
          <a:p>
            <a:r>
              <a:rPr lang="en-US" sz="2000" b="1" dirty="0">
                <a:ln/>
                <a:solidFill>
                  <a:schemeClr val="accent4"/>
                </a:solidFill>
              </a:rPr>
              <a:t>Michael Hammer</a:t>
            </a:r>
          </a:p>
          <a:p>
            <a:r>
              <a:rPr lang="en-US" b="1" dirty="0">
                <a:ln/>
                <a:solidFill>
                  <a:schemeClr val="bg2">
                    <a:lumMod val="50000"/>
                  </a:schemeClr>
                </a:solidFill>
              </a:rPr>
              <a:t>Technical Sales &amp; Account Manager</a:t>
            </a:r>
          </a:p>
          <a:p>
            <a:r>
              <a:rPr lang="en-US" b="1" dirty="0">
                <a:ln/>
                <a:solidFill>
                  <a:schemeClr val="bg2">
                    <a:lumMod val="25000"/>
                  </a:schemeClr>
                </a:solidFill>
              </a:rPr>
              <a:t>GE Energy Management, Industrial Solutions</a:t>
            </a:r>
          </a:p>
        </p:txBody>
      </p:sp>
      <p:sp>
        <p:nvSpPr>
          <p:cNvPr id="44" name="TextBox 43"/>
          <p:cNvSpPr txBox="1"/>
          <p:nvPr/>
        </p:nvSpPr>
        <p:spPr>
          <a:xfrm>
            <a:off x="3171825" y="2545533"/>
            <a:ext cx="6558191" cy="364355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Michael Hammer is a graduate student pursuing a MBA from Loyola University Maryland.  In addition to his graduate studies, he has earned a Bachelor of Science in both Aerospace and Mechanical Engineering from The University of Florida.  Michael is employed by GE Industrial Solutions where he works as a Technical Sales Account Manger calling on some of the largest Electrical contractors in the United States. In this role, he generates and supports the execution of technical proposals with both contractor and owner based solutions for the electrical distribution infrastructure of a building. While much of the construction work in the DMV is commercial many of Michael’s accounts excel at Higher education, Hospital and Data Center projects. Michaels long term aspirations are in business management and leveraging big data in conjunction with industry knowledge to garner market growth.</a:t>
            </a:r>
          </a:p>
        </p:txBody>
      </p:sp>
      <p:pic>
        <p:nvPicPr>
          <p:cNvPr id="30" name="Picture 29" descr="C:\Users\michael\AppData\Local\Microsoft\Windows\INetCache\Content.Word\MICHAEL_B_FIELDS.JPG"/>
          <p:cNvPicPr/>
          <p:nvPr/>
        </p:nvPicPr>
        <p:blipFill>
          <a:blip r:embed="rId3">
            <a:extLst>
              <a:ext uri="{28A0092B-C50C-407E-A947-70E740481C1C}">
                <a14:useLocalDpi xmlns:a14="http://schemas.microsoft.com/office/drawing/2010/main" val="0"/>
              </a:ext>
            </a:extLst>
          </a:blip>
          <a:srcRect/>
          <a:stretch>
            <a:fillRect/>
          </a:stretch>
        </p:blipFill>
        <p:spPr bwMode="auto">
          <a:xfrm>
            <a:off x="9702405" y="98495"/>
            <a:ext cx="2170430" cy="2393315"/>
          </a:xfrm>
          <a:prstGeom prst="rect">
            <a:avLst/>
          </a:prstGeom>
          <a:noFill/>
          <a:ln>
            <a:noFill/>
          </a:ln>
        </p:spPr>
      </p:pic>
      <p:pic>
        <p:nvPicPr>
          <p:cNvPr id="40" name="Picture 39"/>
          <p:cNvPicPr/>
          <p:nvPr/>
        </p:nvPicPr>
        <p:blipFill>
          <a:blip r:embed="rId4">
            <a:extLst>
              <a:ext uri="{28A0092B-C50C-407E-A947-70E740481C1C}">
                <a14:useLocalDpi xmlns:a14="http://schemas.microsoft.com/office/drawing/2010/main" val="0"/>
              </a:ext>
            </a:extLst>
          </a:blip>
          <a:stretch>
            <a:fillRect/>
          </a:stretch>
        </p:blipFill>
        <p:spPr>
          <a:xfrm>
            <a:off x="9958945" y="3182778"/>
            <a:ext cx="1657350" cy="2494280"/>
          </a:xfrm>
          <a:prstGeom prst="rect">
            <a:avLst/>
          </a:prstGeom>
        </p:spPr>
      </p:pic>
    </p:spTree>
    <p:extLst>
      <p:ext uri="{BB962C8B-B14F-4D97-AF65-F5344CB8AC3E}">
        <p14:creationId xmlns:p14="http://schemas.microsoft.com/office/powerpoint/2010/main" val="1256273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089483" cy="954107"/>
          </a:xfrm>
          <a:prstGeom prst="rect">
            <a:avLst/>
          </a:prstGeom>
        </p:spPr>
        <p:txBody>
          <a:bodyPr wrap="none">
            <a:spAutoFit/>
          </a:bodyPr>
          <a:lstStyle/>
          <a:p>
            <a:r>
              <a:rPr lang="en-US" sz="2000" b="1" dirty="0" err="1">
                <a:ln/>
                <a:solidFill>
                  <a:schemeClr val="accent4"/>
                </a:solidFill>
              </a:rPr>
              <a:t>Sumit</a:t>
            </a:r>
            <a:r>
              <a:rPr lang="en-US" sz="2000" b="1" dirty="0">
                <a:ln/>
                <a:solidFill>
                  <a:schemeClr val="accent4"/>
                </a:solidFill>
              </a:rPr>
              <a:t> Joshi</a:t>
            </a:r>
          </a:p>
          <a:p>
            <a:r>
              <a:rPr lang="en-US" b="1" dirty="0">
                <a:ln/>
                <a:solidFill>
                  <a:schemeClr val="bg2">
                    <a:lumMod val="50000"/>
                  </a:schemeClr>
                </a:solidFill>
              </a:rPr>
              <a:t>Sr. Business Analyst</a:t>
            </a:r>
          </a:p>
          <a:p>
            <a:r>
              <a:rPr lang="en-US" b="1" dirty="0">
                <a:ln/>
                <a:solidFill>
                  <a:schemeClr val="bg2">
                    <a:lumMod val="25000"/>
                  </a:schemeClr>
                </a:solidFill>
              </a:rPr>
              <a:t>T. Rowe Price</a:t>
            </a:r>
          </a:p>
        </p:txBody>
      </p:sp>
      <p:sp>
        <p:nvSpPr>
          <p:cNvPr id="2" name="TextBox 1"/>
          <p:cNvSpPr txBox="1"/>
          <p:nvPr/>
        </p:nvSpPr>
        <p:spPr>
          <a:xfrm>
            <a:off x="3144505" y="180055"/>
            <a:ext cx="5972455" cy="309872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err="1">
                <a:solidFill>
                  <a:schemeClr val="tx1">
                    <a:lumMod val="65000"/>
                    <a:lumOff val="35000"/>
                  </a:schemeClr>
                </a:solidFill>
              </a:rPr>
              <a:t>Sumit</a:t>
            </a:r>
            <a:r>
              <a:rPr lang="en-US" sz="1600" dirty="0">
                <a:solidFill>
                  <a:schemeClr val="tx1">
                    <a:lumMod val="65000"/>
                    <a:lumOff val="35000"/>
                  </a:schemeClr>
                </a:solidFill>
              </a:rPr>
              <a:t> Joshi is a graduate student at Loyola University, pursuing MS Finance with an expected graduation dated of August 2017.  He is currently with T. Rowe Price located in Baltimore, MD as a Senior Business Analyst in Product Management group where he primarily works on US Mutual Funds.  His responsibilities include managing launch of new funds, performing ad hoc requests on existing funds and conducting market research.    Prior to joining T. Rowe Price in 2014, </a:t>
            </a:r>
            <a:r>
              <a:rPr lang="en-US" sz="1600" dirty="0" err="1">
                <a:solidFill>
                  <a:schemeClr val="tx1">
                    <a:lumMod val="65000"/>
                    <a:lumOff val="35000"/>
                  </a:schemeClr>
                </a:solidFill>
              </a:rPr>
              <a:t>Sumit</a:t>
            </a:r>
            <a:r>
              <a:rPr lang="en-US" sz="1600" dirty="0">
                <a:solidFill>
                  <a:schemeClr val="tx1">
                    <a:lumMod val="65000"/>
                    <a:lumOff val="35000"/>
                  </a:schemeClr>
                </a:solidFill>
              </a:rPr>
              <a:t> was A Business Intelligence Analyst at </a:t>
            </a:r>
            <a:r>
              <a:rPr lang="en-US" sz="1600" dirty="0" err="1">
                <a:solidFill>
                  <a:schemeClr val="tx1">
                    <a:lumMod val="65000"/>
                    <a:lumOff val="35000"/>
                  </a:schemeClr>
                </a:solidFill>
              </a:rPr>
              <a:t>Greenspring</a:t>
            </a:r>
            <a:r>
              <a:rPr lang="en-US" sz="1600" dirty="0">
                <a:solidFill>
                  <a:schemeClr val="tx1">
                    <a:lumMod val="65000"/>
                    <a:lumOff val="35000"/>
                  </a:schemeClr>
                </a:solidFill>
              </a:rPr>
              <a:t> Associates, a venture capital fund-of-funds located in Owings Mills, MD.  </a:t>
            </a:r>
            <a:r>
              <a:rPr lang="en-US" sz="1600" dirty="0" err="1">
                <a:solidFill>
                  <a:schemeClr val="tx1">
                    <a:lumMod val="65000"/>
                    <a:lumOff val="35000"/>
                  </a:schemeClr>
                </a:solidFill>
              </a:rPr>
              <a:t>Sumit</a:t>
            </a:r>
            <a:r>
              <a:rPr lang="en-US" sz="1600" dirty="0">
                <a:solidFill>
                  <a:schemeClr val="tx1">
                    <a:lumMod val="65000"/>
                    <a:lumOff val="35000"/>
                  </a:schemeClr>
                </a:solidFill>
              </a:rPr>
              <a:t> holds a B.S. in Aviation Business Administration from Embry-Riddle Aeronautical University. </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2121543" cy="954107"/>
          </a:xfrm>
          <a:prstGeom prst="rect">
            <a:avLst/>
          </a:prstGeom>
        </p:spPr>
        <p:txBody>
          <a:bodyPr wrap="none">
            <a:spAutoFit/>
          </a:bodyPr>
          <a:lstStyle/>
          <a:p>
            <a:r>
              <a:rPr lang="en-US" sz="2000" b="1" dirty="0" err="1">
                <a:ln/>
                <a:solidFill>
                  <a:schemeClr val="accent4"/>
                </a:solidFill>
              </a:rPr>
              <a:t>Ila</a:t>
            </a:r>
            <a:r>
              <a:rPr lang="en-US" sz="2000" b="1" dirty="0">
                <a:ln/>
                <a:solidFill>
                  <a:schemeClr val="accent4"/>
                </a:solidFill>
              </a:rPr>
              <a:t> Kale</a:t>
            </a:r>
          </a:p>
          <a:p>
            <a:r>
              <a:rPr lang="en-US" b="1" dirty="0">
                <a:ln/>
                <a:solidFill>
                  <a:schemeClr val="bg2">
                    <a:lumMod val="50000"/>
                  </a:schemeClr>
                </a:solidFill>
              </a:rPr>
              <a:t>Risk Analyst</a:t>
            </a:r>
          </a:p>
          <a:p>
            <a:r>
              <a:rPr lang="en-US" b="1" dirty="0">
                <a:ln/>
                <a:solidFill>
                  <a:schemeClr val="bg2">
                    <a:lumMod val="25000"/>
                  </a:schemeClr>
                </a:solidFill>
              </a:rPr>
              <a:t>Java Productions </a:t>
            </a:r>
            <a:r>
              <a:rPr lang="en-US" b="1" dirty="0" err="1">
                <a:ln/>
                <a:solidFill>
                  <a:schemeClr val="bg2">
                    <a:lumMod val="25000"/>
                  </a:schemeClr>
                </a:solidFill>
              </a:rPr>
              <a:t>Inc</a:t>
            </a:r>
            <a:endParaRPr lang="en-US" b="1" dirty="0">
              <a:ln/>
              <a:solidFill>
                <a:schemeClr val="bg2">
                  <a:lumMod val="25000"/>
                </a:schemeClr>
              </a:solidFill>
            </a:endParaRPr>
          </a:p>
        </p:txBody>
      </p:sp>
      <p:sp>
        <p:nvSpPr>
          <p:cNvPr id="44" name="TextBox 43"/>
          <p:cNvSpPr txBox="1"/>
          <p:nvPr/>
        </p:nvSpPr>
        <p:spPr>
          <a:xfrm>
            <a:off x="3160214" y="3625512"/>
            <a:ext cx="6378321" cy="200906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err="1">
                <a:solidFill>
                  <a:schemeClr val="tx1">
                    <a:lumMod val="65000"/>
                    <a:lumOff val="35000"/>
                  </a:schemeClr>
                </a:solidFill>
              </a:rPr>
              <a:t>Ila</a:t>
            </a:r>
            <a:r>
              <a:rPr lang="en-US" sz="1600" dirty="0">
                <a:solidFill>
                  <a:schemeClr val="tx1">
                    <a:lumMod val="65000"/>
                    <a:lumOff val="35000"/>
                  </a:schemeClr>
                </a:solidFill>
              </a:rPr>
              <a:t> Kale is a graduate student pursuing her MSF from Loyola University Maryland. In addition to her graduate studies, she earned a Bachelor of Science in Industrial and Systems Engineering from the Georgia Institute of Technology. Professionally, </a:t>
            </a:r>
            <a:r>
              <a:rPr lang="en-US" sz="1600" dirty="0" err="1">
                <a:solidFill>
                  <a:schemeClr val="tx1">
                    <a:lumMod val="65000"/>
                    <a:lumOff val="35000"/>
                  </a:schemeClr>
                </a:solidFill>
              </a:rPr>
              <a:t>Ila</a:t>
            </a:r>
            <a:r>
              <a:rPr lang="en-US" sz="1600" dirty="0">
                <a:solidFill>
                  <a:schemeClr val="tx1">
                    <a:lumMod val="65000"/>
                    <a:lumOff val="35000"/>
                  </a:schemeClr>
                </a:solidFill>
              </a:rPr>
              <a:t> is a Risk Analyst at Java Productions Inc. focusing on Enterprise Risk Management in the Federal Government. Previously, she spent three years at Raytheon Company as a Logistics Engineer focusing on the implementation of Six Sigma Methodology. </a:t>
            </a:r>
          </a:p>
        </p:txBody>
      </p:sp>
      <p:pic>
        <p:nvPicPr>
          <p:cNvPr id="38" name="Picture 37"/>
          <p:cNvPicPr/>
          <p:nvPr/>
        </p:nvPicPr>
        <p:blipFill>
          <a:blip r:embed="rId3">
            <a:extLst>
              <a:ext uri="{28A0092B-C50C-407E-A947-70E740481C1C}">
                <a14:useLocalDpi xmlns:a14="http://schemas.microsoft.com/office/drawing/2010/main" val="0"/>
              </a:ext>
            </a:extLst>
          </a:blip>
          <a:srcRect/>
          <a:stretch>
            <a:fillRect/>
          </a:stretch>
        </p:blipFill>
        <p:spPr bwMode="auto">
          <a:xfrm>
            <a:off x="9659395" y="3001521"/>
            <a:ext cx="20574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8"/>
          <p:cNvPicPr/>
          <p:nvPr/>
        </p:nvPicPr>
        <p:blipFill>
          <a:blip r:embed="rId4"/>
          <a:stretch>
            <a:fillRect/>
          </a:stretch>
        </p:blipFill>
        <p:spPr>
          <a:xfrm>
            <a:off x="9414489" y="213743"/>
            <a:ext cx="2540000" cy="2540000"/>
          </a:xfrm>
          <a:prstGeom prst="rect">
            <a:avLst/>
          </a:prstGeom>
        </p:spPr>
      </p:pic>
    </p:spTree>
    <p:extLst>
      <p:ext uri="{BB962C8B-B14F-4D97-AF65-F5344CB8AC3E}">
        <p14:creationId xmlns:p14="http://schemas.microsoft.com/office/powerpoint/2010/main" val="6097071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47920" y="1004465"/>
            <a:ext cx="2622064" cy="1231106"/>
          </a:xfrm>
          <a:prstGeom prst="rect">
            <a:avLst/>
          </a:prstGeom>
        </p:spPr>
        <p:txBody>
          <a:bodyPr wrap="none">
            <a:spAutoFit/>
          </a:bodyPr>
          <a:lstStyle/>
          <a:p>
            <a:r>
              <a:rPr lang="en-US" sz="2000" b="1" dirty="0">
                <a:ln/>
                <a:solidFill>
                  <a:schemeClr val="accent4"/>
                </a:solidFill>
              </a:rPr>
              <a:t>Rachel Knickerbocker</a:t>
            </a:r>
          </a:p>
          <a:p>
            <a:r>
              <a:rPr lang="en-US" b="1" dirty="0">
                <a:ln/>
                <a:solidFill>
                  <a:schemeClr val="bg2">
                    <a:lumMod val="50000"/>
                  </a:schemeClr>
                </a:solidFill>
              </a:rPr>
              <a:t>Senior Financial Analyst </a:t>
            </a:r>
          </a:p>
          <a:p>
            <a:r>
              <a:rPr lang="en-US" b="1" dirty="0">
                <a:ln/>
                <a:solidFill>
                  <a:schemeClr val="bg2">
                    <a:lumMod val="50000"/>
                  </a:schemeClr>
                </a:solidFill>
              </a:rPr>
              <a:t>Corporate Development</a:t>
            </a:r>
          </a:p>
          <a:p>
            <a:r>
              <a:rPr lang="en-US" b="1" dirty="0">
                <a:ln/>
                <a:solidFill>
                  <a:schemeClr val="bg2">
                    <a:lumMod val="25000"/>
                  </a:schemeClr>
                </a:solidFill>
              </a:rPr>
              <a:t>Sinclair Broadcast Group</a:t>
            </a:r>
          </a:p>
        </p:txBody>
      </p:sp>
      <p:sp>
        <p:nvSpPr>
          <p:cNvPr id="2" name="TextBox 1"/>
          <p:cNvSpPr txBox="1"/>
          <p:nvPr/>
        </p:nvSpPr>
        <p:spPr>
          <a:xfrm>
            <a:off x="3597898" y="66674"/>
            <a:ext cx="6127671" cy="309872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Rachel Knickerbocker is a graduate student pursuing a MBA from Loyola University Maryland.  In addition to her graduate studies, she earned a BS in Accounting with a minor in Economics and Mathematics from </a:t>
            </a:r>
            <a:r>
              <a:rPr lang="en-US" sz="1600" dirty="0" err="1">
                <a:solidFill>
                  <a:schemeClr val="tx1">
                    <a:lumMod val="65000"/>
                    <a:lumOff val="35000"/>
                  </a:schemeClr>
                </a:solidFill>
              </a:rPr>
              <a:t>Elon</a:t>
            </a:r>
            <a:r>
              <a:rPr lang="en-US" sz="1600" dirty="0">
                <a:solidFill>
                  <a:schemeClr val="tx1">
                    <a:lumMod val="65000"/>
                    <a:lumOff val="35000"/>
                  </a:schemeClr>
                </a:solidFill>
              </a:rPr>
              <a:t> University in 2010.  After graduation, Rachel was an Auditor at KPMG and then continued on to Millennial Media to be an Accounts Receivables Accountant.  Rachel made the transition to a Financial Analyst role in 2014, and is currently employed by Sinclair Broadcast Group as a Senior Financial Analyst in Corporate Development.  In her Corporate Development role, Rachel analyzes potential acquisitions and strategic investments to improve Sinclair Broadcast Group’s financial position.</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1477328" cy="677108"/>
          </a:xfrm>
          <a:prstGeom prst="rect">
            <a:avLst/>
          </a:prstGeom>
        </p:spPr>
        <p:txBody>
          <a:bodyPr wrap="none">
            <a:spAutoFit/>
          </a:bodyPr>
          <a:lstStyle/>
          <a:p>
            <a:r>
              <a:rPr lang="en-US" sz="2000" b="1" dirty="0">
                <a:ln/>
                <a:solidFill>
                  <a:schemeClr val="accent4"/>
                </a:solidFill>
              </a:rPr>
              <a:t>Paula </a:t>
            </a:r>
            <a:r>
              <a:rPr lang="en-US" sz="2000" b="1" dirty="0" err="1">
                <a:ln/>
                <a:solidFill>
                  <a:schemeClr val="accent4"/>
                </a:solidFill>
              </a:rPr>
              <a:t>Kocen</a:t>
            </a:r>
            <a:endParaRPr lang="en-US" sz="2000" b="1" dirty="0">
              <a:ln/>
              <a:solidFill>
                <a:schemeClr val="accent4"/>
              </a:solidFill>
            </a:endParaRPr>
          </a:p>
          <a:p>
            <a:r>
              <a:rPr lang="en-US" b="1" dirty="0">
                <a:ln/>
                <a:solidFill>
                  <a:schemeClr val="bg2">
                    <a:lumMod val="50000"/>
                  </a:schemeClr>
                </a:solidFill>
              </a:rPr>
              <a:t>IT Manager</a:t>
            </a:r>
          </a:p>
        </p:txBody>
      </p:sp>
      <p:sp>
        <p:nvSpPr>
          <p:cNvPr id="44" name="TextBox 43"/>
          <p:cNvSpPr txBox="1"/>
          <p:nvPr/>
        </p:nvSpPr>
        <p:spPr>
          <a:xfrm>
            <a:off x="2996054" y="3353557"/>
            <a:ext cx="6558191" cy="282630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Paula </a:t>
            </a:r>
            <a:r>
              <a:rPr lang="en-US" sz="1600" dirty="0" err="1">
                <a:solidFill>
                  <a:schemeClr val="tx1">
                    <a:lumMod val="65000"/>
                    <a:lumOff val="35000"/>
                  </a:schemeClr>
                </a:solidFill>
              </a:rPr>
              <a:t>Kocen</a:t>
            </a:r>
            <a:r>
              <a:rPr lang="en-US" sz="1600" dirty="0">
                <a:solidFill>
                  <a:schemeClr val="tx1">
                    <a:lumMod val="65000"/>
                    <a:lumOff val="35000"/>
                  </a:schemeClr>
                </a:solidFill>
              </a:rPr>
              <a:t> will complete her MBA with a concentration in Finance from Loyola University Maryland in December 2017.  She currently holds a BS in Mathematics and Computer Science from the Pennsylvania State University. Paula has worked in the Information Technology (IT) field her entire career, primarily in the Manufacturing and Engineering industry.  She spent 18 years working at Johnson Controls, Inc. first as a software developer, and then in management leading a global team of developers in the U.S., China, and Europe.  She also spent several years developing IT strategic plans and project portfolios. Upon graduation, Paula plans to transition to a finance-related career.</a:t>
            </a:r>
          </a:p>
        </p:txBody>
      </p:sp>
      <p:pic>
        <p:nvPicPr>
          <p:cNvPr id="38" name="Picture 37"/>
          <p:cNvPicPr/>
          <p:nvPr/>
        </p:nvPicPr>
        <p:blipFill rotWithShape="1">
          <a:blip r:embed="rId3"/>
          <a:srcRect l="11945" r="14601"/>
          <a:stretch/>
        </p:blipFill>
        <p:spPr>
          <a:xfrm>
            <a:off x="9958945" y="328823"/>
            <a:ext cx="1753179" cy="2574422"/>
          </a:xfrm>
          <a:prstGeom prst="rect">
            <a:avLst/>
          </a:prstGeom>
        </p:spPr>
      </p:pic>
      <p:pic>
        <p:nvPicPr>
          <p:cNvPr id="39" name="Picture 38"/>
          <p:cNvPicPr/>
          <p:nvPr/>
        </p:nvPicPr>
        <p:blipFill>
          <a:blip r:embed="rId4" cstate="print">
            <a:extLst>
              <a:ext uri="{28A0092B-C50C-407E-A947-70E740481C1C}">
                <a14:useLocalDpi xmlns:a14="http://schemas.microsoft.com/office/drawing/2010/main" val="0"/>
              </a:ext>
            </a:extLst>
          </a:blip>
          <a:stretch>
            <a:fillRect/>
          </a:stretch>
        </p:blipFill>
        <p:spPr>
          <a:xfrm>
            <a:off x="9793684" y="3454983"/>
            <a:ext cx="1918440" cy="2427190"/>
          </a:xfrm>
          <a:prstGeom prst="rect">
            <a:avLst/>
          </a:prstGeom>
        </p:spPr>
      </p:pic>
    </p:spTree>
    <p:extLst>
      <p:ext uri="{BB962C8B-B14F-4D97-AF65-F5344CB8AC3E}">
        <p14:creationId xmlns:p14="http://schemas.microsoft.com/office/powerpoint/2010/main" val="69386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1893660" cy="954107"/>
          </a:xfrm>
          <a:prstGeom prst="rect">
            <a:avLst/>
          </a:prstGeom>
        </p:spPr>
        <p:txBody>
          <a:bodyPr wrap="none">
            <a:spAutoFit/>
          </a:bodyPr>
          <a:lstStyle/>
          <a:p>
            <a:r>
              <a:rPr lang="en-US" sz="2000" b="1" dirty="0">
                <a:ln/>
                <a:solidFill>
                  <a:schemeClr val="accent4"/>
                </a:solidFill>
              </a:rPr>
              <a:t>Peter Lund</a:t>
            </a:r>
          </a:p>
          <a:p>
            <a:r>
              <a:rPr lang="en-US" b="1" dirty="0">
                <a:ln/>
                <a:solidFill>
                  <a:schemeClr val="bg2">
                    <a:lumMod val="50000"/>
                  </a:schemeClr>
                </a:solidFill>
              </a:rPr>
              <a:t>Accountant</a:t>
            </a:r>
          </a:p>
          <a:p>
            <a:r>
              <a:rPr lang="en-US" b="1" dirty="0" err="1">
                <a:ln/>
                <a:solidFill>
                  <a:schemeClr val="bg2">
                    <a:lumMod val="25000"/>
                  </a:schemeClr>
                </a:solidFill>
              </a:rPr>
              <a:t>Atapco</a:t>
            </a:r>
            <a:r>
              <a:rPr lang="en-US" b="1" dirty="0">
                <a:ln/>
                <a:solidFill>
                  <a:schemeClr val="bg2">
                    <a:lumMod val="25000"/>
                  </a:schemeClr>
                </a:solidFill>
              </a:rPr>
              <a:t> Properties</a:t>
            </a:r>
          </a:p>
        </p:txBody>
      </p:sp>
      <p:sp>
        <p:nvSpPr>
          <p:cNvPr id="2" name="TextBox 1"/>
          <p:cNvSpPr txBox="1"/>
          <p:nvPr/>
        </p:nvSpPr>
        <p:spPr>
          <a:xfrm>
            <a:off x="3595508" y="423884"/>
            <a:ext cx="5811627" cy="228147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Peter Lund is a graduate student pursuing a MSF from Loyola University Maryland. He is currently employed as an Accountant at </a:t>
            </a:r>
            <a:r>
              <a:rPr lang="en-US" sz="1600" dirty="0" err="1">
                <a:solidFill>
                  <a:schemeClr val="tx1">
                    <a:lumMod val="65000"/>
                    <a:lumOff val="35000"/>
                  </a:schemeClr>
                </a:solidFill>
              </a:rPr>
              <a:t>Atapco</a:t>
            </a:r>
            <a:r>
              <a:rPr lang="en-US" sz="1600" dirty="0">
                <a:solidFill>
                  <a:schemeClr val="tx1">
                    <a:lumMod val="65000"/>
                    <a:lumOff val="35000"/>
                  </a:schemeClr>
                </a:solidFill>
              </a:rPr>
              <a:t> Properties, located in Baltimore, MD, and is responsible for accounting related duties for a portfolio of operational properties. He finished his undergraduate studies at the University of Maryland and holds a BS in Business Administration. He is also currently awaiting the results from the final portion of the CPA exam.</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2453749" cy="954107"/>
          </a:xfrm>
          <a:prstGeom prst="rect">
            <a:avLst/>
          </a:prstGeom>
        </p:spPr>
        <p:txBody>
          <a:bodyPr wrap="none">
            <a:spAutoFit/>
          </a:bodyPr>
          <a:lstStyle/>
          <a:p>
            <a:r>
              <a:rPr lang="en-US" sz="2000" b="1" dirty="0">
                <a:ln/>
                <a:solidFill>
                  <a:schemeClr val="accent4"/>
                </a:solidFill>
              </a:rPr>
              <a:t>Keith </a:t>
            </a:r>
            <a:r>
              <a:rPr lang="en-US" sz="2000" b="1" dirty="0" err="1">
                <a:ln/>
                <a:solidFill>
                  <a:schemeClr val="accent4"/>
                </a:solidFill>
              </a:rPr>
              <a:t>Masiulis</a:t>
            </a:r>
            <a:endParaRPr lang="en-US" sz="2000" b="1" dirty="0">
              <a:ln/>
              <a:solidFill>
                <a:schemeClr val="accent4"/>
              </a:solidFill>
            </a:endParaRPr>
          </a:p>
          <a:p>
            <a:r>
              <a:rPr lang="en-US" b="1" dirty="0">
                <a:ln/>
                <a:solidFill>
                  <a:schemeClr val="bg2">
                    <a:lumMod val="50000"/>
                  </a:schemeClr>
                </a:solidFill>
              </a:rPr>
              <a:t>Senior Financial Analyst</a:t>
            </a:r>
          </a:p>
          <a:p>
            <a:r>
              <a:rPr lang="en-US" b="1" dirty="0">
                <a:ln/>
                <a:solidFill>
                  <a:schemeClr val="bg2">
                    <a:lumMod val="25000"/>
                  </a:schemeClr>
                </a:solidFill>
              </a:rPr>
              <a:t>PepsiCo</a:t>
            </a:r>
          </a:p>
        </p:txBody>
      </p:sp>
      <p:sp>
        <p:nvSpPr>
          <p:cNvPr id="44" name="TextBox 43"/>
          <p:cNvSpPr txBox="1"/>
          <p:nvPr/>
        </p:nvSpPr>
        <p:spPr>
          <a:xfrm>
            <a:off x="3474487" y="2854149"/>
            <a:ext cx="6184908" cy="337113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Keith </a:t>
            </a:r>
            <a:r>
              <a:rPr lang="en-US" sz="1600" dirty="0" err="1">
                <a:solidFill>
                  <a:schemeClr val="tx1">
                    <a:lumMod val="65000"/>
                    <a:lumOff val="35000"/>
                  </a:schemeClr>
                </a:solidFill>
              </a:rPr>
              <a:t>Masiulis</a:t>
            </a:r>
            <a:r>
              <a:rPr lang="en-US" sz="1600" dirty="0">
                <a:solidFill>
                  <a:schemeClr val="tx1">
                    <a:lumMod val="65000"/>
                    <a:lumOff val="35000"/>
                  </a:schemeClr>
                </a:solidFill>
              </a:rPr>
              <a:t> is a graduate student at Loyola University, pursuing an MBA with a concentration in Finance.  He is currently employed as a senior financial analyst focused on topline analytics and strategy for PepsiCo and is responsible for modeling, forecasting, and execution of PepsiCo’s Mid-Atlantic business which brings in $1.6B in revenue.  Prior to joining PepsiCo in 2013, Keith worked as a financial analyst for Constellation Energy and helped transition its FP&amp;A team through the merger with Exelon and graduated from Loyola University with a BBA in Finance in 2010.  He volunteers on various committees such as Ronald McDonald House and Loaves &amp; Fish throughout Baltimore City and enjoys skiing, golfing and cooking with friends and family. </a:t>
            </a:r>
          </a:p>
        </p:txBody>
      </p:sp>
      <p:pic>
        <p:nvPicPr>
          <p:cNvPr id="38" name="Picture 37"/>
          <p:cNvPicPr/>
          <p:nvPr/>
        </p:nvPicPr>
        <p:blipFill>
          <a:blip r:embed="rId3"/>
          <a:stretch>
            <a:fillRect/>
          </a:stretch>
        </p:blipFill>
        <p:spPr>
          <a:xfrm>
            <a:off x="9808703" y="3712185"/>
            <a:ext cx="2200275" cy="1638300"/>
          </a:xfrm>
          <a:prstGeom prst="rect">
            <a:avLst/>
          </a:prstGeom>
        </p:spPr>
      </p:pic>
      <p:pic>
        <p:nvPicPr>
          <p:cNvPr id="39" name="Picture 38"/>
          <p:cNvPicPr/>
          <p:nvPr/>
        </p:nvPicPr>
        <p:blipFill>
          <a:blip r:embed="rId4"/>
          <a:stretch>
            <a:fillRect/>
          </a:stretch>
        </p:blipFill>
        <p:spPr>
          <a:xfrm>
            <a:off x="9491783" y="239755"/>
            <a:ext cx="2540000" cy="2540000"/>
          </a:xfrm>
          <a:prstGeom prst="rect">
            <a:avLst/>
          </a:prstGeom>
        </p:spPr>
      </p:pic>
    </p:spTree>
    <p:extLst>
      <p:ext uri="{BB962C8B-B14F-4D97-AF65-F5344CB8AC3E}">
        <p14:creationId xmlns:p14="http://schemas.microsoft.com/office/powerpoint/2010/main" val="310273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116803" cy="954107"/>
          </a:xfrm>
          <a:prstGeom prst="rect">
            <a:avLst/>
          </a:prstGeom>
        </p:spPr>
        <p:txBody>
          <a:bodyPr wrap="square">
            <a:spAutoFit/>
          </a:bodyPr>
          <a:lstStyle/>
          <a:p>
            <a:r>
              <a:rPr lang="en-US" sz="2000" b="1" dirty="0">
                <a:ln/>
                <a:solidFill>
                  <a:schemeClr val="accent4"/>
                </a:solidFill>
              </a:rPr>
              <a:t>Michael McCarthy</a:t>
            </a:r>
          </a:p>
          <a:p>
            <a:r>
              <a:rPr lang="en-US" b="1" dirty="0">
                <a:ln/>
                <a:solidFill>
                  <a:schemeClr val="bg2">
                    <a:lumMod val="50000"/>
                  </a:schemeClr>
                </a:solidFill>
              </a:rPr>
              <a:t>Capital Markets</a:t>
            </a:r>
          </a:p>
          <a:p>
            <a:r>
              <a:rPr lang="en-US" b="1" dirty="0">
                <a:ln/>
                <a:solidFill>
                  <a:schemeClr val="bg2">
                    <a:lumMod val="25000"/>
                  </a:schemeClr>
                </a:solidFill>
              </a:rPr>
              <a:t>Fannie Mae</a:t>
            </a:r>
          </a:p>
        </p:txBody>
      </p:sp>
      <p:sp>
        <p:nvSpPr>
          <p:cNvPr id="2" name="TextBox 1"/>
          <p:cNvSpPr txBox="1"/>
          <p:nvPr/>
        </p:nvSpPr>
        <p:spPr>
          <a:xfrm>
            <a:off x="3314742" y="432330"/>
            <a:ext cx="5811627" cy="228147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Michael McCarthy will complete the MSF from Loyola University Maryland in December 2017.  He currently works in Capital Markets at Fannie Mae in Washington D.C.  Prior to landing in his current position, he was in the finance rotation program at Fannie Mae for a year and a half.  He earned a BS in Business Administration with a concentration in Economics from Towson University in Baltimore, MD.  Upon graduating, he enlisted in the United States Marine Corps and currently serves as a reservist. </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1790567" cy="1785104"/>
          </a:xfrm>
          <a:prstGeom prst="rect">
            <a:avLst/>
          </a:prstGeom>
        </p:spPr>
        <p:txBody>
          <a:bodyPr wrap="square">
            <a:spAutoFit/>
          </a:bodyPr>
          <a:lstStyle/>
          <a:p>
            <a:r>
              <a:rPr lang="en-US" sz="2000" b="1" dirty="0">
                <a:ln/>
                <a:solidFill>
                  <a:schemeClr val="accent4"/>
                </a:solidFill>
              </a:rPr>
              <a:t>Lisa </a:t>
            </a:r>
            <a:r>
              <a:rPr lang="en-US" sz="2000" b="1" dirty="0" err="1">
                <a:ln/>
                <a:solidFill>
                  <a:schemeClr val="accent4"/>
                </a:solidFill>
              </a:rPr>
              <a:t>Murawski</a:t>
            </a:r>
            <a:endParaRPr lang="en-US" sz="2000" b="1" dirty="0">
              <a:ln/>
              <a:solidFill>
                <a:schemeClr val="accent4"/>
              </a:solidFill>
            </a:endParaRPr>
          </a:p>
          <a:p>
            <a:r>
              <a:rPr lang="en-US" b="1" dirty="0">
                <a:ln/>
                <a:solidFill>
                  <a:schemeClr val="bg2">
                    <a:lumMod val="50000"/>
                  </a:schemeClr>
                </a:solidFill>
              </a:rPr>
              <a:t>Investment Analyst</a:t>
            </a:r>
          </a:p>
          <a:p>
            <a:r>
              <a:rPr lang="en-US" b="1" dirty="0" err="1">
                <a:ln/>
                <a:solidFill>
                  <a:schemeClr val="bg2">
                    <a:lumMod val="25000"/>
                  </a:schemeClr>
                </a:solidFill>
              </a:rPr>
              <a:t>Knollwood</a:t>
            </a:r>
            <a:r>
              <a:rPr lang="en-US" b="1" dirty="0">
                <a:ln/>
                <a:solidFill>
                  <a:schemeClr val="bg2">
                    <a:lumMod val="25000"/>
                  </a:schemeClr>
                </a:solidFill>
              </a:rPr>
              <a:t> Investment Advisory</a:t>
            </a:r>
          </a:p>
        </p:txBody>
      </p:sp>
      <p:sp>
        <p:nvSpPr>
          <p:cNvPr id="44" name="TextBox 43"/>
          <p:cNvSpPr txBox="1"/>
          <p:nvPr/>
        </p:nvSpPr>
        <p:spPr>
          <a:xfrm>
            <a:off x="2904247" y="2908196"/>
            <a:ext cx="6558191" cy="320087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solidFill>
                  <a:schemeClr val="tx1">
                    <a:lumMod val="65000"/>
                    <a:lumOff val="35000"/>
                  </a:schemeClr>
                </a:solidFill>
              </a:rPr>
              <a:t>Lisa </a:t>
            </a:r>
            <a:r>
              <a:rPr lang="en-US" sz="1400" dirty="0" err="1">
                <a:solidFill>
                  <a:schemeClr val="tx1">
                    <a:lumMod val="65000"/>
                    <a:lumOff val="35000"/>
                  </a:schemeClr>
                </a:solidFill>
              </a:rPr>
              <a:t>Murawski</a:t>
            </a:r>
            <a:r>
              <a:rPr lang="en-US" sz="1400" dirty="0">
                <a:solidFill>
                  <a:schemeClr val="tx1">
                    <a:lumMod val="65000"/>
                    <a:lumOff val="35000"/>
                  </a:schemeClr>
                </a:solidFill>
              </a:rPr>
              <a:t> is a graduate student pursuing a MSF degree from Loyola University Maryland. Lisa works as an Investment Analyst at </a:t>
            </a:r>
            <a:r>
              <a:rPr lang="en-US" sz="1400" dirty="0" err="1">
                <a:solidFill>
                  <a:schemeClr val="tx1">
                    <a:lumMod val="65000"/>
                    <a:lumOff val="35000"/>
                  </a:schemeClr>
                </a:solidFill>
              </a:rPr>
              <a:t>Knollwood</a:t>
            </a:r>
            <a:r>
              <a:rPr lang="en-US" sz="1400" dirty="0">
                <a:solidFill>
                  <a:schemeClr val="tx1">
                    <a:lumMod val="65000"/>
                    <a:lumOff val="35000"/>
                  </a:schemeClr>
                </a:solidFill>
              </a:rPr>
              <a:t> Investment Advisory where she is responsible for private equity and venture capital due diligence and investment recommendations, as well as market research and data analysis. Lisa received her undergraduate degree from Loyola University Maryland in 2011, majoring in accounting and completing a double minor in Spanish and Information Systems, and she also holds an MBA with a concentration in Finance from Loyola. She also completed the Investment Banking Institute's Financial Modeling and Valuation Program in 2017. Prior to joining </a:t>
            </a:r>
            <a:r>
              <a:rPr lang="en-US" sz="1400" dirty="0" err="1">
                <a:solidFill>
                  <a:schemeClr val="tx1">
                    <a:lumMod val="65000"/>
                    <a:lumOff val="35000"/>
                  </a:schemeClr>
                </a:solidFill>
              </a:rPr>
              <a:t>Knollwood</a:t>
            </a:r>
            <a:r>
              <a:rPr lang="en-US" sz="1400" dirty="0">
                <a:solidFill>
                  <a:schemeClr val="tx1">
                    <a:lumMod val="65000"/>
                    <a:lumOff val="35000"/>
                  </a:schemeClr>
                </a:solidFill>
              </a:rPr>
              <a:t>, Lisa worked in the Assurance practice at Ernst &amp; Young, primarily serving private equity and consumer products clients. Lisa is also a Certified Public Accountant, a member of Alpha Sigma Nu, and participates on the Young Professionals Board for the Back on my Feet Baltimore chapter.</a:t>
            </a:r>
          </a:p>
        </p:txBody>
      </p:sp>
      <p:pic>
        <p:nvPicPr>
          <p:cNvPr id="30" name="Picture 29" descr="C:\Users\r0umfm\Pictures\linkedin.JPG"/>
          <p:cNvPicPr/>
          <p:nvPr/>
        </p:nvPicPr>
        <p:blipFill>
          <a:blip r:embed="rId3">
            <a:extLst>
              <a:ext uri="{28A0092B-C50C-407E-A947-70E740481C1C}">
                <a14:useLocalDpi xmlns:a14="http://schemas.microsoft.com/office/drawing/2010/main" val="0"/>
              </a:ext>
            </a:extLst>
          </a:blip>
          <a:srcRect/>
          <a:stretch>
            <a:fillRect/>
          </a:stretch>
        </p:blipFill>
        <p:spPr bwMode="auto">
          <a:xfrm>
            <a:off x="9315638" y="451730"/>
            <a:ext cx="2475865" cy="2095500"/>
          </a:xfrm>
          <a:prstGeom prst="rect">
            <a:avLst/>
          </a:prstGeom>
          <a:noFill/>
          <a:ln>
            <a:noFill/>
          </a:ln>
        </p:spPr>
      </p:pic>
      <p:pic>
        <p:nvPicPr>
          <p:cNvPr id="40" name="Picture 39"/>
          <p:cNvPicPr/>
          <p:nvPr/>
        </p:nvPicPr>
        <p:blipFill rotWithShape="1">
          <a:blip r:embed="rId4"/>
          <a:srcRect t="17934"/>
          <a:stretch/>
        </p:blipFill>
        <p:spPr>
          <a:xfrm>
            <a:off x="9554245" y="3125122"/>
            <a:ext cx="2230739" cy="2762220"/>
          </a:xfrm>
          <a:prstGeom prst="rect">
            <a:avLst/>
          </a:prstGeom>
        </p:spPr>
      </p:pic>
    </p:spTree>
    <p:extLst>
      <p:ext uri="{BB962C8B-B14F-4D97-AF65-F5344CB8AC3E}">
        <p14:creationId xmlns:p14="http://schemas.microsoft.com/office/powerpoint/2010/main" val="19767146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2159666" cy="1231106"/>
          </a:xfrm>
          <a:prstGeom prst="rect">
            <a:avLst/>
          </a:prstGeom>
        </p:spPr>
        <p:txBody>
          <a:bodyPr wrap="square">
            <a:spAutoFit/>
          </a:bodyPr>
          <a:lstStyle/>
          <a:p>
            <a:r>
              <a:rPr lang="en-US" sz="2000" b="1" dirty="0">
                <a:ln/>
                <a:solidFill>
                  <a:schemeClr val="accent4"/>
                </a:solidFill>
              </a:rPr>
              <a:t>Alyssa Stine</a:t>
            </a:r>
          </a:p>
          <a:p>
            <a:r>
              <a:rPr lang="en-US" b="1" dirty="0">
                <a:ln/>
                <a:solidFill>
                  <a:schemeClr val="bg2">
                    <a:lumMod val="50000"/>
                  </a:schemeClr>
                </a:solidFill>
              </a:rPr>
              <a:t>Reverse Engineering Consultant</a:t>
            </a:r>
          </a:p>
          <a:p>
            <a:r>
              <a:rPr lang="en-US" b="1" dirty="0">
                <a:ln/>
                <a:solidFill>
                  <a:schemeClr val="bg2">
                    <a:lumMod val="25000"/>
                  </a:schemeClr>
                </a:solidFill>
              </a:rPr>
              <a:t>Wells Fargo</a:t>
            </a:r>
          </a:p>
        </p:txBody>
      </p:sp>
      <p:sp>
        <p:nvSpPr>
          <p:cNvPr id="2" name="TextBox 1"/>
          <p:cNvSpPr txBox="1"/>
          <p:nvPr/>
        </p:nvSpPr>
        <p:spPr>
          <a:xfrm>
            <a:off x="3214688" y="237667"/>
            <a:ext cx="6320724" cy="2724150"/>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solidFill>
                  <a:schemeClr val="tx1">
                    <a:lumMod val="65000"/>
                    <a:lumOff val="35000"/>
                  </a:schemeClr>
                </a:solidFill>
              </a:rPr>
              <a:t>Alyssa Stine is a graduate student at Loyola University Maryland, pursuing a Master of Science in finance. She is currently employed in the analytics division as a reverse engineering consultant for Wells Fargo. Her primary roles include: new deal modeling in the </a:t>
            </a:r>
            <a:r>
              <a:rPr lang="en-US" sz="1400" dirty="0" err="1">
                <a:solidFill>
                  <a:schemeClr val="tx1">
                    <a:lumMod val="65000"/>
                    <a:lumOff val="35000"/>
                  </a:schemeClr>
                </a:solidFill>
              </a:rPr>
              <a:t>Intex</a:t>
            </a:r>
            <a:r>
              <a:rPr lang="en-US" sz="1400" dirty="0">
                <a:solidFill>
                  <a:schemeClr val="tx1">
                    <a:lumMod val="65000"/>
                    <a:lumOff val="35000"/>
                  </a:schemeClr>
                </a:solidFill>
              </a:rPr>
              <a:t> language, cash flow/price/yield tie out &amp; projections, and legacy portfolio support.  Previously, she has held senior analyst roles with Wells Fargo. She possesses expertise in various areas of structured finance, including: securitization, residential mortgage backed securities, collateralized debt/loan obligations, repos, trade execution &amp; support, and legal document oversight. She received a Bachelor of Arts from St Mary’s College of Maryland in 2014 with dual majors in mathematics and economics.</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p:nvPr/>
        </p:nvSpPr>
        <p:spPr>
          <a:xfrm>
            <a:off x="1047920" y="3895540"/>
            <a:ext cx="2110578" cy="1231106"/>
          </a:xfrm>
          <a:prstGeom prst="rect">
            <a:avLst/>
          </a:prstGeom>
        </p:spPr>
        <p:txBody>
          <a:bodyPr wrap="none">
            <a:spAutoFit/>
          </a:bodyPr>
          <a:lstStyle/>
          <a:p>
            <a:r>
              <a:rPr lang="en-US" sz="2000" b="1" dirty="0">
                <a:ln/>
                <a:solidFill>
                  <a:schemeClr val="accent4"/>
                </a:solidFill>
              </a:rPr>
              <a:t>Michael Sutter</a:t>
            </a:r>
          </a:p>
          <a:p>
            <a:r>
              <a:rPr lang="en-US" b="1" dirty="0">
                <a:ln/>
                <a:solidFill>
                  <a:schemeClr val="bg2">
                    <a:lumMod val="50000"/>
                  </a:schemeClr>
                </a:solidFill>
              </a:rPr>
              <a:t>Associate</a:t>
            </a:r>
            <a:endParaRPr lang="en-US" b="1" dirty="0">
              <a:ln/>
              <a:solidFill>
                <a:schemeClr val="bg2">
                  <a:lumMod val="25000"/>
                </a:schemeClr>
              </a:solidFill>
            </a:endParaRPr>
          </a:p>
          <a:p>
            <a:r>
              <a:rPr lang="en-US" b="1" dirty="0" err="1">
                <a:ln/>
                <a:solidFill>
                  <a:schemeClr val="bg2">
                    <a:lumMod val="25000"/>
                  </a:schemeClr>
                </a:solidFill>
              </a:rPr>
              <a:t>CohnReznick</a:t>
            </a:r>
            <a:r>
              <a:rPr lang="en-US" b="1" dirty="0">
                <a:ln/>
                <a:solidFill>
                  <a:schemeClr val="bg2">
                    <a:lumMod val="25000"/>
                  </a:schemeClr>
                </a:solidFill>
              </a:rPr>
              <a:t> Capital</a:t>
            </a:r>
          </a:p>
          <a:p>
            <a:r>
              <a:rPr lang="en-US" b="1" dirty="0">
                <a:ln/>
                <a:solidFill>
                  <a:schemeClr val="bg2">
                    <a:lumMod val="25000"/>
                  </a:schemeClr>
                </a:solidFill>
              </a:rPr>
              <a:t>Investment Banking</a:t>
            </a:r>
            <a:endParaRPr lang="en-US" b="1" dirty="0">
              <a:ln/>
              <a:solidFill>
                <a:schemeClr val="bg2">
                  <a:lumMod val="50000"/>
                </a:schemeClr>
              </a:solidFill>
            </a:endParaRPr>
          </a:p>
        </p:txBody>
      </p:sp>
      <p:sp>
        <p:nvSpPr>
          <p:cNvPr id="44" name="TextBox 43"/>
          <p:cNvSpPr txBox="1"/>
          <p:nvPr/>
        </p:nvSpPr>
        <p:spPr>
          <a:xfrm>
            <a:off x="3214688" y="3241778"/>
            <a:ext cx="6320724" cy="248578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solidFill>
                  <a:schemeClr val="tx1">
                    <a:lumMod val="65000"/>
                    <a:lumOff val="35000"/>
                  </a:schemeClr>
                </a:solidFill>
              </a:rPr>
              <a:t>Mike Sutter is an Associate in </a:t>
            </a:r>
            <a:r>
              <a:rPr lang="en-US" sz="1400" dirty="0" err="1">
                <a:solidFill>
                  <a:schemeClr val="tx1">
                    <a:lumMod val="65000"/>
                    <a:lumOff val="35000"/>
                  </a:schemeClr>
                </a:solidFill>
              </a:rPr>
              <a:t>CohnReznick</a:t>
            </a:r>
            <a:r>
              <a:rPr lang="en-US" sz="1400" dirty="0">
                <a:solidFill>
                  <a:schemeClr val="tx1">
                    <a:lumMod val="65000"/>
                    <a:lumOff val="35000"/>
                  </a:schemeClr>
                </a:solidFill>
              </a:rPr>
              <a:t> Capital’s (“CRC”) investment banking practice. Mike is located in the firm’s Baltimore Office.</a:t>
            </a:r>
          </a:p>
          <a:p>
            <a:r>
              <a:rPr lang="en-US" sz="1400" dirty="0">
                <a:solidFill>
                  <a:schemeClr val="tx1">
                    <a:lumMod val="65000"/>
                    <a:lumOff val="35000"/>
                  </a:schemeClr>
                </a:solidFill>
              </a:rPr>
              <a:t>Mike focuses on middle-market special situations, restructurings, and recapitalizations at </a:t>
            </a:r>
            <a:r>
              <a:rPr lang="en-US" sz="1400" dirty="0" err="1">
                <a:solidFill>
                  <a:schemeClr val="tx1">
                    <a:lumMod val="65000"/>
                    <a:lumOff val="35000"/>
                  </a:schemeClr>
                </a:solidFill>
              </a:rPr>
              <a:t>CohnReznick</a:t>
            </a:r>
            <a:r>
              <a:rPr lang="en-US" sz="1400" dirty="0">
                <a:solidFill>
                  <a:schemeClr val="tx1">
                    <a:lumMod val="65000"/>
                    <a:lumOff val="35000"/>
                  </a:schemeClr>
                </a:solidFill>
              </a:rPr>
              <a:t> Capital. Mike has experience providing restructuring services across a wide range of industries, including debt restructuring in and out of bankruptcy, DIP and exit financing, §363 sales processes, valuations, and litigation support, among others. Mike has experience advising both companies and creditors in a variety of circumstances. Prior to CRC, Mike worked at </a:t>
            </a:r>
            <a:r>
              <a:rPr lang="en-US" sz="1400" dirty="0" err="1">
                <a:solidFill>
                  <a:schemeClr val="tx1">
                    <a:lumMod val="65000"/>
                    <a:lumOff val="35000"/>
                  </a:schemeClr>
                </a:solidFill>
              </a:rPr>
              <a:t>Stifel</a:t>
            </a:r>
            <a:r>
              <a:rPr lang="en-US" sz="1400" dirty="0">
                <a:solidFill>
                  <a:schemeClr val="tx1">
                    <a:lumMod val="65000"/>
                    <a:lumOff val="35000"/>
                  </a:schemeClr>
                </a:solidFill>
              </a:rPr>
              <a:t> Nicolaus where he focused on credit and rate strategies. Mike earned a B.A. from Washington College.</a:t>
            </a:r>
          </a:p>
        </p:txBody>
      </p:sp>
      <p:pic>
        <p:nvPicPr>
          <p:cNvPr id="38" name="Picture 37"/>
          <p:cNvPicPr/>
          <p:nvPr/>
        </p:nvPicPr>
        <p:blipFill>
          <a:blip r:embed="rId3">
            <a:extLst>
              <a:ext uri="{28A0092B-C50C-407E-A947-70E740481C1C}">
                <a14:useLocalDpi xmlns:a14="http://schemas.microsoft.com/office/drawing/2010/main" val="0"/>
              </a:ext>
            </a:extLst>
          </a:blip>
          <a:srcRect/>
          <a:stretch>
            <a:fillRect/>
          </a:stretch>
        </p:blipFill>
        <p:spPr bwMode="auto">
          <a:xfrm>
            <a:off x="9832750" y="625223"/>
            <a:ext cx="2004492" cy="1975102"/>
          </a:xfrm>
          <a:prstGeom prst="rect">
            <a:avLst/>
          </a:prstGeom>
          <a:noFill/>
          <a:ln>
            <a:noFill/>
          </a:ln>
        </p:spPr>
      </p:pic>
      <p:pic>
        <p:nvPicPr>
          <p:cNvPr id="39" name="Picture 38"/>
          <p:cNvPicPr/>
          <p:nvPr/>
        </p:nvPicPr>
        <p:blipFill>
          <a:blip r:embed="rId4"/>
          <a:stretch>
            <a:fillRect/>
          </a:stretch>
        </p:blipFill>
        <p:spPr>
          <a:xfrm>
            <a:off x="9938437" y="3227433"/>
            <a:ext cx="1793118" cy="2470892"/>
          </a:xfrm>
          <a:prstGeom prst="rect">
            <a:avLst/>
          </a:prstGeom>
        </p:spPr>
      </p:pic>
    </p:spTree>
    <p:extLst>
      <p:ext uri="{BB962C8B-B14F-4D97-AF65-F5344CB8AC3E}">
        <p14:creationId xmlns:p14="http://schemas.microsoft.com/office/powerpoint/2010/main" val="11379902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37" name="Rectangle 36"/>
          <p:cNvSpPr/>
          <p:nvPr/>
        </p:nvSpPr>
        <p:spPr>
          <a:xfrm>
            <a:off x="1055022" y="1006690"/>
            <a:ext cx="1970861" cy="954107"/>
          </a:xfrm>
          <a:prstGeom prst="rect">
            <a:avLst/>
          </a:prstGeom>
        </p:spPr>
        <p:txBody>
          <a:bodyPr wrap="none">
            <a:spAutoFit/>
          </a:bodyPr>
          <a:lstStyle/>
          <a:p>
            <a:r>
              <a:rPr lang="en-US" sz="2000" b="1" dirty="0">
                <a:ln/>
                <a:solidFill>
                  <a:schemeClr val="accent4"/>
                </a:solidFill>
              </a:rPr>
              <a:t>Philip Valle</a:t>
            </a:r>
          </a:p>
          <a:p>
            <a:r>
              <a:rPr lang="en-US" b="1" dirty="0">
                <a:ln/>
                <a:solidFill>
                  <a:schemeClr val="bg2">
                    <a:lumMod val="50000"/>
                  </a:schemeClr>
                </a:solidFill>
              </a:rPr>
              <a:t>Natural Gas Trader</a:t>
            </a:r>
          </a:p>
          <a:p>
            <a:r>
              <a:rPr lang="en-US" b="1" dirty="0">
                <a:ln/>
                <a:solidFill>
                  <a:schemeClr val="bg2">
                    <a:lumMod val="25000"/>
                  </a:schemeClr>
                </a:solidFill>
              </a:rPr>
              <a:t>Exelon Generation</a:t>
            </a:r>
          </a:p>
        </p:txBody>
      </p:sp>
      <p:sp>
        <p:nvSpPr>
          <p:cNvPr id="2" name="TextBox 1"/>
          <p:cNvSpPr txBox="1"/>
          <p:nvPr/>
        </p:nvSpPr>
        <p:spPr>
          <a:xfrm>
            <a:off x="3168800" y="373081"/>
            <a:ext cx="5811627" cy="255389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chemeClr val="tx1">
                    <a:lumMod val="65000"/>
                    <a:lumOff val="35000"/>
                  </a:schemeClr>
                </a:solidFill>
              </a:rPr>
              <a:t>Philip Valle is a soon to be MBA graduate from Loyola University, with a concentration in Finance. With a double major in Finance and Management &amp; a minor in economics from the University of Delaware, Philip began his career in Private Asset Management at T. Rowe Price. After several years he shifted away from the mutual fund industry, and landed a position as a risk analyst in the energy industry at Constellation Energy. Since the merger with Exelon, Philip has fulfilled various roles and now works on the Midwest gas trading desk.</a:t>
            </a:r>
          </a:p>
        </p:txBody>
      </p:sp>
      <p:sp>
        <p:nvSpPr>
          <p:cNvPr id="7" name="AutoShape 2" descr="data:image/jpeg;base64,/9j/4AAQSkZJRgABAQEAYABgAAD/2wBDAAMCAgMCAgMDAwMEAwMEBQgFBQQEBQoHBwYIDAoMDAsKCwsNDhIQDQ4RDgsLEBYQERMUFRUVDA8XGBYUGBIUFRT/2wBDAQMEBAUEBQkFBQkUDQsNFBQUFBQUFBQUFBQUFBQUFBQUFBQUFBQUFBQUFBQUFBQUFBQUFBQUFBQUFBQUFBQUFBT/wAARCAPD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fZSGGelPRvmwTkmmnLjOaSLg5PBr5A90eOrA0uB17Um3kkc0m888U9QHFh2o684pq4AwRQD1weKkkGweRTAApz1p3YnpSMQcEdaB6AAOp70oxt9KOGwe1Deg7UCHNg8GkbI6CkAJPNG4FvpTQCrnHJ5pm3B470owR15oyehqgE25wDS5HSlwCM96XoOlA76WEXOcjoKViSQKaP504DueanQQDk4PBNGcMB1FGAOtHuKNAJAd3saRgaYGIbFSBxnOKqwBu59aCM8D60hO5sgcGnK2KLWATOD705W746UiKCSaXIAwTzSAAx708kHmkUgckUKcscjiiwDhk8ClBPftSDK8DpSA/rT6AOGD2yTRgng0g4OadjPIFIBgJU4p3saXaOooHPP8VPQAUZ6Cnchs45puefQ049M9arUBWUsc9KAflpoJB5PFIwOQRxS0AkUkZxQWIGDTV9acQGAJpANUbmwDinN94UbAOnGKADnj86rSwDu3vQeO9KEHUnmjB9aNA0EON3JzTgwAximhTnilweppIlBgHijaQM7qMhWIHWkC55plD0Y5waU+9NAKZ55ppJ6d6BD+vBHWnAAcdqh57mpVIwRVXCw1sDjFJ0570vv1pAcnIGKfQdh3G3HU0zPbFOI9OtJ16ikAdTil3FTnFAQgZp2QBzyaWomKWyOlGBzSJ79aVvvYpBqIMj6ClJ4AoG4HB6UjdOO9AbjkIbilRlyRimxLgc08henegTAgE+wpOMilBOcEdKbnd1pjQuMtxxSsD3pGx260cYAJ5NUO4uCeT2qRSTximhO9CsBxSFqSYxwetNB2sSBmlyTkGkPy8dzQAoYvkYxTsAHrTQvcGlAB9jTCwp+WlAzkg0DnrQAF5HepQwC9+oqQHHApu89cYpAxP4U7ASAZbnpTcgcCkDZOKB97PpRYAJHTGCKFAPFBPU0v8PFMBGQKaMnjIp33hk8YoIJ+lAADnp1FO3DPNNKkDpQOOSfwoAcqg8ClMfbNJn2xml2knrwKsWoo4OOtKAAenNN6dOtLknHNMNQPelWk4A9adtwMikGoYweKWkC5PNCrxQg1ORIwetGCW5oBAGTzSgHOa47lig7ep4pqkknFD+hpyKADzzT6ki4BPrSFeSOmKTocetBBIqtQDBfv0pnlnOM8U7knHSlLDgnqKVgArtFAPGAeaCx25FN2gDPc09QHs2F601VOMnmkP509eRgdaNQG7CDgmkxxz0px9e9GSw5FSAv8PHFJjjOc0H5VwTTevHSq1AcDgZHWhcjrQDgYNIX2tjvTDccM4Pel56dqFb0pWbuaAGr70uR+NIORS7Q3OaAFHJGCKQkA4PJpyrx70ADqTQA4dABSkc4796NwFISCSRQCFJ6Y7U7II9qYV6Zpc8gHoKW2wDwu7BzgU5l9KTeR2pNxNPUCQc9DSAlTSbqFc8jGamwDzkdD1o7be9NyFGRTuOtCAafmwBxT1xkDvTchiRS7RVAOajg0N1o+6MmgBpCnmgtjAowD0pduCMc1QDl+Y0nc+1GAc+tJx+NOwC85HcU48daTadoOaAe9IBVIGT2pfMOcUhHc0owcYoQBgk896cQCvFNY7jgmgAAdKAEJBOOlO4Yim7eeeKU4HSgBDgZPajduXGKUjHU0oWmA4HC9KYWJPIp2dq9aQk8DFUAoHPPApTjIxTN5LYNG05yKBaknI6803kkUnJPXrT+O1AaiKQckGndxzTFbAx0p3Wp1DUXcScdvWmuOAM04A55oI45pCBCAMCkGc5peAcUN0yKBsk53ZPSm4yaarHvQOD6mqsMVVFKMZwDQuc0pB7UXJY7J69KMZ9zRjt1pRkcZpD1E3AHBGadxgHvSBRnmjb1wc1QWAZpw5zimjB5p2QAMGgY4DaOeeaXq1NYlQPegtkc0hDvLGeDSBRk0JkrxQBjjvTGKMA04gZzTRtI57UvbNNAJ96l+tIASR6UoXaTkUgHA7eTRn070Ag8Uq4wRjpVaAKW7daNvzUmO+OKUg+tSAuSp5GaRT1x0pS2BjrQPyxTATBJ4pdopSQMHOfpQVGDjvVC1G46e9P24HPalxngnmgt2FAkHUZpaQYFKaARyDKd2e1OLYpvPGDzS4Ib1riNUDfM2BSjCjIoxnnoRR94EZNXYmw3JJpwz0PWkHHf8aFY5yTnFUIGYGlONue9JkZz2P6UhY846UrAwCnv3oYhSBjrRuOME803eM0WAecelAUg5BxTNxbgDrSrk9+lFgFX73NPVs1EO+adjcODgUrAD4XJ6mkGeCOc0rDgYPNIAarYB2COfWkON3PakXd60d+e9ACrx360pbPvikC+poyN3FVuA4N8tSJ057VGoD8elOz+VKwDiCCMGl7c8Gm98noKccUWJYm8dqXnHFNVCOc8U4cc5xRshocrDbg/eNKOOOtR5zyOooDHOfWlYZIHycUu0AjJpORSg9sZ96AFJB+UcUZ2jFBPQCkCkde9ADwRtPNLu3dDmmMuGwKkDDGBR6AAAApoJ608YA60wPyR0FHqA4ZznNBcmmqDnIGRTiwbiq5QBcMcZxQwYdDRgDkU7dwDVWAaCRwTTsHdnqKTqck045UYBosAmex6mgfKcZzThjGD1oBGeaLAIRnPNJuI4HSlwSKkAGOOakBNgZeKcVwuTTUYjIzTs4UjrQIbnd17UA5z3pQcj2oyOnSgVxeoORQxA6elCgDJJpeOaAGlNwBNIScAA0uTn1Ao245HWgYmR35NBI6dKQN604AHBIrToAmcDA5NAznINOwAx703o2QMUg3A4z1o5xTjgnpQQO5p2HZCqSep6U84HBOajzgYHWlJ5GalksdtAPA/CkIO7igsQ31p5IAyeKEFyI53YNOGSODSE9CRzSjG7imMN+0A+tSBu+etMZRihRj8aA1JcigYyOKbkZHFOXr14qWGo44xSFeD2HtR60uDj2NCAQEY9aXgnJpoXAz3oJyeaoZJww9KTAUADrTSeQO1Lz07CmSxwY5p2Ttpozihhxwadh6jlzzRzgAUhJwBnJpUBIGTUjEGacOSM0u0qRkUjAt07UAO4zg0Dg5HSkRSDQwp3FqOz1z0pv3jz3o5OaBkHk07AKeDil3UYyM0o+7xRYHuC8HFO/Gm56HNKCD9aYai9BkUq46mhV9TTjjGc5xQGo0rnkc0hYr3p5wFwKRV4p2DU5PaByDSfxUDPOKbjJ681xlkmSOM5pp6+uaQKQuTS4LAAHFUShrdgOKQZ6EU8ABcnrTdwx70ygA4+lB+b2oORyKQnnJOaCRQnHPNNwBkUpcnjHSk46dCaBAQVXA5zQfl5NOYhelJkFSelVqFxrZIyKcHJwKaDwQ1OBAx2NIVxQvNKxGMUnJ4Jo5xgdqfLcoFI2+4pD859BR745oY7VqQHLxSlMcj8aYnSn7uwoEHmbeKUHgjrTQBkA9ql3Dt0qlqK4mMryaVVOOvFKuDSoAMn9Kdhjcg4BpAOp/Sk3gvRz1pDFwDzSgEUKD1pxYDAPNMA5x70oJzjtQARwO9IQScipAeFBbgYxS5NNQnrTgATzRqIGbcaQN2oLheSc1wnxB+Nnhj4d27NqV7GJv4YYyGcn6U+VsVzvM54J6VTv9YsNNXfdXcVuoPWRgvP418Z+Pv2y9Z1SWSLw7bCwt+QJpPmc+4HSvCfEfxA8T+LLh5dT1i5uNzA4LYUfQDArWNLuI/QzXvj14J8PvtudchLjOREdxGK4DVf2z/BVkzpbR3d8y9AqhQfxOa+GiTPnPL92POakjgUyglsEdc1soWGfXd/+3JpyMfs+hTMmDjdKMg+4AqvB+3GJFUt4f477Zj+fSvkx7dJJMAH61KtmysQvCgfnVqCKSPsnT/219FmOb3RriEf3o5AQfwIrvvDP7UHgbxC0aG+NjK5wFuhgZ+or89mleIiNx16CrMkiAADkilyIVj9T9N17T9agElldRXKMMgxMDxV1RlvYV+YXhjxtr3hl0m03V7m0eM5Cqx24HYg5GK+ivhz+2RPGUtfFNmJkOB9rtuGHuR0P4YrOURI+ts4yCaUcDrXL+EPiDoPje0WfSb+O6BGWjzh19iK6Uc9DxWTi0GpIvrmnZAyKZz6c0oYAZI5rMeooIIAoxzzTDk8g4pVcnj0oCwpz6/nSgDP0oyO9IuegqrBqICFP1NOIx0pCoHTrSAnPFAByevWnDKj3ppbHGOaCT3NMVxx45zzSMxORTCTjmhW96AuKDg8npS7s80gbDHjNLxjHpTuPUUn060/A2jHamhMc04/c6/WpYagpBpXzx703grSjhaEIANwx0pw+VcGmLycg05lLd6Y9RWGV4pADkdqcvy4FIeDmgNRwz3pd2DzTd2GxSs2cZoDUfnjilJzQT8uKb/FUDDkd+tORRyB+dDKCB7UL6jpVdABhhsdaBkYpWTPOaQEgYx0piY85obOKM8A96M+nWqDUSlUnqaTIPXrTlwKVgFViT7U/HOR2qLlW9c05ScZBpDFY5OQcUAkjB5pSPXvQVA5NACbjTjz9abwadnOasV9Ab3oVuQKMfL60gHTigVx3A5pUjG6gkYxihTjHHWgLjuaVc03BzkU7IxxTQIdjcOTTNh9aduH405c4/xplHHnOOetMB2kfLmnt7GgZB6c+lcQAxGAaFweTSEccnFIuduDVlBzjI6DtQcnBAxSDPA/Sl5GB61WoDep9zS8YIA5FHIpM8c1JILnknoaXO7tRSAFcVNwG5JOMdKNx5p5PPTGaQdOKoQAjkkUHk9KR89TwKcMECgBOO9O4JoYAqMim4GMDtWiGHJXHpTlxtIPWkGcdc0ZosA/Ax9KXeG49O9ICM803C5J7VLAXbkkntSDPelzjkc0mSRQTYmHrS5NRemDT8468U9h2FwMHHU0MvrSDnOOtKVOBioGO5XAPAprY/GgsehFO44Bp3H0AH1p+4CmfxY9KUr3FAkKvQkjrWX4g8S2PhrT5bu+uI7eGMZZmOBWN4++I+leAtKku7+cAgYSIH5mb0Ar4k+LXxU174p6gyuTBpiMTHbxkjI7Z9a3jG4bnd/Gf9ru71B5tM8JN9mhXKtfHlm9cDt9a+Zr/VLvXrqS5v7ma6mYklpWLHJ9M1qf8IzIyfNGVbt9KfD4fdY/u9OldSUUg5GYkb/KU2sMVJFE4j+f1yK349ByTn7p/OntorbcAjA/lUOSWxqqZjxRIRk8fzp5tAWBD5rTGjGJGPU/0pq6aA2cHJ4qeY1jTKSW5AG7qD+lT5Crg5ParxsyQAOg60x7fyzkDr60+YfsykIxKcv1XoTUbWvO8HOOau+UGzgZx+lQyCQADHHSq5jPkKyyGNSzLnPpVlACmV4JFBgcxEgZVaYVeJc9qLozcTY8O+J9V8J30d/pt5La3MZBDRkgHHYjoRX1l8If2r7LXjFp3iny9Pvmwq3MYIjc+4JO018dh1DDntnFEa7n38rijlTI5T9TrW6juYElgkEsTgFWU5BB9KnzkZzzXwt8GP2htT+HsqafqjNf6KzD7xy8I7kHuPavtPQvEVh4l0uDUNOuFubaZQyyIc9ex9DXPKNiTXXGACKBwelNT9aUHis7Bcc3TpSDOaUH8qCA3FSPUN3brSEEdD1pGXb0PPpSdQMdRVBqOBIxk0n3vrSfWlVh3HFMNROBwDQvyjHejgtnFO4pkiphjilCU3O1vrRuz3pFajmyOO1G09aGagfrSDUOevSnZyQTUbH1609WOPanoIXI607fg4xxTO+KDx1oBErcrkGm7TjJOaj54xyKcCeBmgeo4EqDmnEAkeppGxjNG7JxnFAakg4HIpQOeRTQwX3pPN5pWDUkYegpE+bgHrSeZuFCigY9l5wTik6jBpSwYfSkXPWmAvQgEUv4UgbcaXd+lO4rCZ5zTlHGaPvAUFR0FMVgJAbOadjHSoytOzxTAUMD1606kCjr0xRnPFAXA9cA8U5etNwOlAB5waVwsOK0oyvPSmAHOTTgcnpRceo/IJ96MhutMwc05QT070yReFI5p+B1Wo846804HCgdKBgSM0u6l+X0o61pco5JmAA4pM/NT2XHB6Uw/SuIBrDc1LgY6Ypf4enNKCGFMBuOM0rNgcDmnYwtRsM8CgBFzt9TSbQVx3p20r3pjLjmmwHJzkY6d6TrnJpFNLx0pANIGMk89qUqAQRSdWxjpSkbRimAuT0ppzx2oxkYzQ3BGO1AC7iVwRQAF9TSA7ue1SAjFMBAeOBSHHenEDA5pMAAg0ALjoaME5wcUAY78etKMetHUBAO4/OgY5BpeN2DyDSEAtx0oAcMLjvTsBjzuNG3I4NGCoPehgHI5ApQSR70ZB60vToKVwFAOMnrSLweeaQ/LQx28GmO4pcL71wvxJ+KFl4IsCu7zb1xiOFTz9T7CnfEv4kWfgfSXZj5t3IMRRA8k+p9q+RPE3iu81/Upry8l3zSEnrwo7AVrGAWJ/F2uXvjPUXu9Vm8xsnYuflUewrnkWKLIRQQo+9VW41AjkHNUHvuTjj1rXY1jEuXd0AcgZzWfJcdV9ahknLdD0qEyMCSRz61LudEYlhpihzStOSMDrVQyfLnGTTgMqCAQazb1OhQRZ80dCOtTpHghjzVWNSx+bjHSrsavt9h+tZ8xsooVYUDDPela1WQ425oQ9yORUiO7HAO2qUg5UQNo6sMqdrDt60f2RIEPyjGKuhm3hj2q1vP3s8VpzGfIYTaWRGQU2nrx3ql9jJVlKZxXYq6NgHAJ9qU20Mm4smBVcxlKmcBLYMWO3PHSljt3QBTk9ya7aTRlkxs4FULnSvLbBXOKpS1MXBGC3yKQF4NeifBn4zan8LtcRHY3GjSsBNakn5R/eX0IrirqxdQSARWf1GMYkXvWm5hKNj9L/DHiiw8W6Tb6jp8wmgmUMCD0z2PuK2Wz2r4P+APxku/h94gisr+Zm0K4YLIp/5ZE/xCvufT9Rt9UtI7i1lWaGRQyspyCDWUo2MHoWgSV4pyY7mmJ85waVsL0rANRWJYHjBpgz0p55WmZOQKYajj6Gmg8Yp3XjHWgRgHHagNRQNpzikGAcmjq2KG7CgkUNzzQzDHFIcjkmjgj0oAeBn8KXPY03eO3WlzngigrUUsM4xzRupoKrzzQORgUBqOOc5xRk9cUgbmlOR0pki7htpyqMc0xASORTiMDihgODAdeaF+8aacDBFKGOfrSK1HEUq4C8d6aeDg807hfu9aCQUY6in470i+4owQeRQO4uORxSj270bs8CgDkdxQCHbgvalOCvAph604D0phcSlGaOg5HShetIodggj0pN3OaXBznHFJkcimAoYDn17Uo9+AaTb69KUjkYqiUOYA0fSmk45NL/FxUj1HAnGDjFGCRwaaG5py8HNCDUcR3PNLu4BxSFskdqCfmqg1EHXHejbk59KASDkdKeq4GT0NCEhVXdkE07zNvUZpOcHHSmnHeqC5ypYcg0wnvT3UFsg0w8HPTNcpeqFADHNLjHekC4waCBnANAIJMEYHFRgHGTTmyMcUbiOo4poGHO3imHJ4p/3hjOKb3PegQbRRkY6c+lN5zk9qDkHI6UgGg/Ng8VIBnIpoI/OgEkmmApXaMg9aaQRye9P6qRSck+1MBVxtyRSKQ3PvSqcrj0pwUYIC07AAYFsGlfB46mmRjnPcUmQG5p2Ak2/KeeKQ4I96CQQQOhoXG3pQwHKBj3pQBnkc0xGCnjmnsTjmp1J1Dp24pw+bpim7+1OVfxpalCgHnGDQPnBHTFNXPOKcpPUGmA0ttOMZrn/G3jC08H6JPe3R4UfKueWY9BWtqWoQaZaSXM8ipHGCzE9gK+PfjP8AE+bxhrTQxvt063YhAp++fU1pGII5/wAdeM7vxdq0l/cy8EkJH2RfQVw9zeOXJJovLwuMjnNZ8s4HXNdOxtFErzF+QahfLEEnBpgYFum2niPcevNZt2OiMRGBZRg4xSNIc4wMetGcnHftQq7iQeDWbZ1RiSKquBtHI60qqeo4oVTzgYpUBRvY1mzdRJ4Izu5O7FXVJJxjmqduQrH19O1XFd2Y461nZlj413MQePepGi2rkDOOp9qEZVcAghjVhUz1NaRQhscYkxk8Gpo4WVtrYKfypFjEZG39anWQsmRxnvWq2IYx1BII7dKliZguOpNOijBION5PpU0kR6AdO9HKQOgBK8fjUjbWjIIyfWq0W5dw+77+tKjBep+ual3RGjGXFms0OCO3WuS1OA27/KNxHeu5GDHkc5HSsDXLQhfMABHcVcJHPOJzMUhZsFMg19H/ALNXxmbRLpPD2r3GLGQgW0shzsY/wk+lfO6sqvg/KasCZrZ1ZCQVIIIPIIrfRo4pI/TQSCRQ6kYIyCO4p+TXjH7PHxXTxp4fj068cf2laoFOf41HANezDGOa55Igeq9MmggBfrRjvTTxg9RWItQz0OelO7800MDxjFDnsaqwajyQRx1phULz3ox3xxS8Zz2piDBPfpSjBHA5pMgZJ6Ug9BQPUdkdcUrHtTRxxQTnOB0oDUUk8U7d700HpQvzjPSq0JFJ3ckcCnK2cGkDAcClByDgVJWo8kcEcGkJz1PSmljxxQPagNSQLuHrinD73zdKiRj0NSEA/hQGo/AyT3o4HFM3BT0oLhqA1HZxxmnFieQeKjxnmnDFAh3PJ9aUMVFN5PNLuwcdc0wY4HP0pNx7Cgfd46UvTpzVCBGJ4PSn8g5pudpyBS5DdOtSxoXcT9KU9OOtN+nWndW4pDGqSTzTz1pcjoR0pOpphqLgFveggDrRwTz1pBz1phqKAPSl9z0pBk044UYPNOwagOD0zmnbSO3NAO0ZHQ0u4kDnNOwaiLHxk04cUu08Y6Uh3ZoQgzt4Ipu3dzTvvU58bvl6UxHJk5znijaD1oK5HFJjbweprkL1AEZx+tIQScjgUbT6UhyBgUwFWTHWmtgn2pPvADvQTgcnOKAExnvRjA6fjQMEZz1o3AHGeKqwCMehPU00ZJx60uSTjHFAwG64qQHeXjGeajGd3Wnlsng4FDU0A5uO35U3I7U1sr0PWlBqtgAMUOR3qWNgBz1NQ4zyaXPTHSkA4gKTzyaCBx6etNBB6jJpcg8HirFsO2nIA6Ypy479qTcFHHNNOOD0zS1Fcf5fcUm7rmk5HINOCg9aVihRlutOXO6o92OM1IHFPUBcZ4xyaSRhGpYnFNGQ2Qc1538Z/iFF4O8OyqkgW8nBVBnkepprUDzD9oH4rFpH0OwlxEMicr39q+ar69ySUPWtDX9bk1G4lmlfdI53MT3rlprkvlV+Xnk10RiaxiSSXJZsjtTfte4k5xjiqckwUcc89RUTSrkYP1FOWhvGJopP2POP1qcPnHoetUIZlXaCOtWFkwxyMCud3OyESyAucjnb1pAwMwO75T2qFQCPqeKtRx7VUHBPtUM6YxJQOPYU8KcYIypp6oQAcZ9Ktxw+YoPGaVy7ENtGcgn8qvLH844xUXkvkFB0NWljMvA+U+tAwSNWlHHIq0Ix0UfnTo7cMwJ4K1OsbZ+XHHrWkTNkYiLqMDNSi3G0KeKs264QgjGe9L9m+dWzmtTKQxIDHgqRz39KmYHoDzT1j8o88k0vIyCBVGREqqOcDNRtb5JJAqR8dV7UYbbknOamURIjjwGI6U3ULcXFuy96sRqi5yMntUyxgDkctWSTTCWp5zeRGOZ1bB2miMrtyPmPpW54gsUSVmI25OaxWTZIeMKa6Is45xOs+F3jWTwT4wsb9GKpvCSr2ZScHNfoBpGoR6pYQXMTBkkUMCOeCK/NFo/lUkE5Pavt79mrxaPEfgG3ilfdcWh8l174HQ0SRytM9eEg6Z4o7c1GwHUcU4YPU4rnIH5GcnvQTnjFNxzg0Z9ORQgH9uuKQ5PApN2RnpQzYqhMeCMYPJpCefSmn1pCSWyelTuXqOyc+xpeOgpOPSlXHU8mkSLu9qDk8AYpAcU4DHNNAIBjr1p4YHnuKYc5yOKVcN160DHqRil4PsKQAAYpFFIeo8qOopF6UDjOKQc8UyR55460ijGAaT6Hmnj5uKfQaHc5PalGFGCKZgDoc0pOOc9aQD8kHntSlu4GDSB/lpQRjNNCGjP05pVYt7UpbjIoz0GKYDiOOKPSkB5yRTxipK1EB7UZ75xRwKXBznpVEjh60d8jrTSeooGetBWo/wCbNPxxnOKj3EMB1oY/KDQGo/Izx9KCQxwaaGyMYpGYkAgUBqPBwR6U8NntUYycGlJ6UCRLvIxzxRk7c0xcmpE7gmmIABjrSc0pJyAOKTaw7imPocryBkUdeo5oXO3B4IpDjBNcRQue47UcEcdaAcLxTWxkAd6rUCM56g9KUANx6UNgDBpB8pOOKroAmw9uKa4J+op+47cnjNN75FMA3ELxzSH7vNG4qMN1pRjqD1pWAaQx56CgE5qR+h4pmR2HWqSsAh6YHJpU6EDk0vTJNC4XOe9NgIM49aTlDzzQVIXJPWlJJGc9KEApwBwcGkzgYHJpyqDyaNgxz2oJFjyRmlHv3oGB05pGOKY9RQwJ96XdngDNMb5Tml3lgABS1GrCtz149qdjuOaZz607bs70ICG6uhbQu7NtVVJJPoK+KPjR41fxb4ounD/6Pbkxx8+nU19N/GvxP/wjngm8kRwk8g8tPfPX9K+GdZvi0hIJJYknPcmtooqJm392cZBzjPArIFyzsQRT7udxLwOD+gqmbgdADz3roR0R0JWmwGB4B64qvvZicHApk1xhSOo71X8whwV6GokbRNCKR1lQFge1akZK8k5BrDRX6jgH+daUYk8sZ7dKxasdkNjTikA5xzV+2A6jtWTb79mTzWhal2QEc49awZ1JGomWQ4GfSrVsvAzxiqkLMx/ugita2i+XJ71KLsOQLu5qYKEI9PWpUgRSAee9EirGMA5rUhjkIB+9zVuCQMccVQVVQ5Dc1PEMnINapGUi60YUEg5z29KWKQLJyM8VW8xxzxipcOU3/wANamEh8ku6QntTJGJI560zzQQQBg1Ep3YDHGaZkTLgkgfzoYhOM01cAHHGO/rThkrngipK1HqwCE9atRnpgZP+1VMANjB4qxFuSTAPHWkxXKet2IntXJALCuTlQKMMPavQnVJY2DdcVyOp2QSVxRExlqYzDKBE6ivef2Sdde28T6lp0jhFmi3qpPUjrgV4bIuyIkAFx+tdr8EtYXR/iXo8p4EkoicE4GG4rSVrHHJH3mTwB2NKODzUURDxKQetPz2Fc0jHqKzelKjc8mm+1KOFHbNSA/bnrSHrgUhYg4FLu5xVCAnbx1xSr2wM0h5HNNVzjFAEgyec/hR/WmckZ9aehyCKkACntTg23rUeCWznFPBwOeaLAOBB79aBxxSKefQUZ6g8mkOw/dyM805SOlMByBR1PFAMeT8uaTIB+tHPfgCkGQ3qKdhD9vOQeBTl68GmjjvTQSTVASFizHHFKCccikBI4zTsY6HIpDQ5ehz0pQwbrxim8YwKQ5HHakDHE/lUgII5NQ7tw6U5cBeKLD1JOOlO2gYIqMDPJ/CnbweMVQajsgmm7uc0KcDBpMkdKCR/PbvQgy3NAOKPc9aAHMBu47U8xgrnpUXQ9etSBgRg00NAFIPPel9qXjr1poIzn9KdgYqjHNIevFLu+bilOeD2pMoCTnrT0cYweDTFx3GTTsAcikSx2cNzTw4pmMj1pNp+lUI5ZlOSKZu2qe9PDZJJpjcDB6VyGmgK4zk9DSGQ9hSDGMZpeMZBpiEbcTzzSdTz2o3ZAoLhRmjUBj5x7GlAPUGgYcd6Q57dKrYBOSCSaQdc4xijkkE04fMevHagBXOV5pp4AI5oLEjHpSsOhBqhClfQ9aZ3A9O9PycdKaFIHWhjFZvlwKRcbTzg0lLGOueaNQHBgBz2pVYMOOaZwxJHam/xcUagWMjFRu2BnFIGyMY5FJy3SjqLUeMMBnil+6DimhcEGnSMegPWmAi5PJFK6kDOc0qghcDtTWkK0LcD50/ar1YvHp1gH+6WkcZ6dhXylqs26cqflx0PrXvH7Smpi58XSKXBMcQXHoc/1r521J2kbI5NdMTWJBIxbINVHj5OBzVhiSPlGCOOaaUfIJ+Zv0oudUYlcQ5wM5HcVIYEVsgc46VPDAJA27qPTtVmO2CsrZLcVLkdEYkUCMVU4/SrqEuu0cnvU0NqTzg4NWRaoEyAQxrCUjsjEZFCVX2xVyFNuAePSooVOQuPl96sxockHotZs6Yov2gXbnOWrWtPmUZ4xWfaqGwc59OK1YYSygkYIqb2KsWAuVIzjFQyMirgc47VMoJAz3qOS0RVfLct+lWpGckVRtDc9aRrwJgZxStCV6dB3qJ4QwJI5ra5g0WY7sOuM1biugRjd+BrGSPJIHH0qQIysOc1qnqc8jSkcHkHFMa4TAJrOkmeHsTmpLeYOPm5PpWu5kaKNlCDzmpsq6cHbiq0bjqOcVNwfbuKzAlhJI45qdHyDk4K1VClSAKkdiFPGCam4i4bg8HGRWLqRDOSRnNXRIRwWxWfdOofljQZyMi4gGGINLpF02k6vZ3n3jDKr49cEGpZSJWYY2+lVnjI2sDnBzzTvc55n6JaDdG80m0nPHmRq30yK0Tx9a5X4a351LwbpU7kbmhXODkZx2NdQMZ6YrKRysd6UoweAelM4BwKD1xUhYkVsDmjAB+tN3fjQSCOetFxDjkjHelXA696YDnrSpjODTAdgDilQjqTQ1NyMYPBqRhlgeKeG4yaYDijduPANUgJNw7UB+cU3OMUFhnkUMCTcS3pml74poc9u1PDZ61IhVelDZNM46UvCjimgFGCeafyTgdKjwW68U9cgY9aoBTjPIzTtoA4NA6/SjmgBec+1G4k880jetCnIoAerBT0pcknimhR1oOcDAoAeCehoQHJJpNxBpyg9fWgdx3GRnrSgZ5Bpgzk5pVbrQCH9OeopvJ4oGTyKX68UCF5zz2qTqKj5yacoGM00NDzxQvTNIMn3pwcGmAgzu44FG45xSbiTgDincDvmluIADkc804LzyaaOmelGQDRYdxwJGcGnbm2imnHBHFOVsCmByLEgkU/nbmm7CpJPSgYIBBrkZQKvJpAQuadgE89qjbHWmA1j1xxSbvlHGaUAk5NCk/WnqAm7bxjg0pGG9aYrdc8UGQ5yDTAXjJz2pucjGelOGOh603I6dqkBxyBS9Y+KYzD3pFOMgdKrYVh5OO9N3Hp1pOO4oJwT2FAx6kd6b0GB3ppz0zTuQK0QAOOelGDuppUtgZIqQJt6nNDAEXJPPSgAqfQU4/d4puDjrwKzDcOQeTzTgSR0puSaAT07dqpisPJIb60yZgiFjzinZ4yeTUFwMRSE9NpNEfiCx8QfH6QTeONRwSR8pGfxrxycgORg7q9O+K9y174x1Iuc7ZSv0ANedXkaqWIPQ9a6lc2iZzRtk4PPpTxEylT/EByKhl1CKCQbyAfrT11SKVwQR6VDudcZJEoLJkgfMTj61oWw4U4+aqa3CMuR071JbSBSGD9ayaZ0xkjct1YZBGaUoWfAANQR3ijGTnHpVmOcMwIGBWfKzsixMFJFx071OGGcA9aZuQEk1GWAbA4zUG6ZrWrKAAGwa2LecFeeuMCudgTC7yfu1q2kocc9+lSaGimQQHOcUkpDYGOM9agkmCAt0xVdrws+CeDTSM5WLUziRxnp7UNgZwM8VCrB2xnOKdIwjJyeD3FbROeVhuw4BUcmnKgGT1YdqI2BUgdvWmqXDkFfvVr1OeVhsyhuozmiGMKSAM56VPFGWJHQ+9TQQlDkrn6VqmZtESZRsEbVNWBIHOO1TGEEYPT3prQjB2cZqiA3jgjnNOklJHA5qvvEZwetSGQg8ZPv2rN2ExjMd2DxVSaTLEFfpmrzH7uVyc1HKgck4wRWfMZszmiU8mqFwPnYDoe9aEgIQj17VnzI6AseQauOqMpRPtX4AXQn+G2lgnO2MJ9McV6V265xXin7L9153gMRlsvFKy4r2pQSvPFKRySQo607OBimBsHk0bccg1mSO3UGQZ54pATzgZpAARzT1EPPynOeKRTzzS7u1IM49KQEnfI5pygA5POaYME5zSZ+X3pDHYAbrS8ZNRhiSM9qcSBgjmmgQqk5wacv36jMhA4709RnnNDEPx81KQBg800MeM8UpY/WgQoY9PSnHGcjvTCvOT3pxbGBinYLjmbmn9Bjuaj59KcrUxiq+M561JuJPpUWecmnZxzQA4k0mDwR0o3Zb6UuD17UAOUk8etOGRwaauOgpdobvQA5VycmpN3Y9Kaow2c8UNnoOgpoBS3tSq/HSmlcAHrQvOc0wHrzx0FKy5A5pm/JwO1OLHjApaALnBxTlbCj0NNo3Y/Gkhod93kUBsHjmlUgHHXNKFA61QMfvXqaa2Oo4pARjmndVoEJmlUZ4NLv7YpAec96ADpjFOYDihjnFJu9aAOXY8YxUa9cHjFPYleRzTcEnJ6jpXEWBI5B5qPBznoKdnnpzR/DyKsBp46UgJzxTmwMgDmmLnI9DTANp9OaaBlhxyKdk5z1xTTkk4q+gAwOc96b1znjFLnHbJoHXpS0AB05FICc46Cnck0Nlm46CnqAikr70A7icig/KeuaTIDcCiwCgY5Ip/UDFRsR9KcMMAOlMAOQfWmoSCB3p230PAoIGc0C1Hbsk0YOPY0ijHHXNBJ3YPGOlLqMdzSHIPXg9qRc80pxj1NMQCTPGMYqnrN0ttp88p42oTz9Ktg8DjmuC+MniRdA8HX8xIDtGVXnHJqox1GfGPxJ1SL+3dSuHdQrTMcg15DrnjCJAwhO49Kn+JOrXeoXrEErkknHQmvPTbyyAkj3PvXfTgmtR3dtB91rU1xOXdj7U2LxBKo5c4FVrqzmfaVX8qzJbO4yWEbfXHpXVyRMXKdzqYvF88KgF+O4/rV618bsNoJ3HP0rzyVbjzBlDhaXzJ1x8hAbv6U3Ti1sCqSXU9jsPF0czA7ufTNdFb66kiAK1eFWk86FNoY47iun0zUJ0ZctwK46lGPQ9CjiJO1z16HUDIQdoxipjcHcARnPeuQ0LVjIcFcnHc10cchypHPPP0rz5RsevTnc3IZN3GTV5bhUYc/SseKUsu5OlTGYGI4HNc/KdXNZGhc36lSp7VRfVVUHkZ9657VdUNtnLcCuQ1LxDOJgwJIFdMKdzjqVkj1eLWEIUq3Geean/tRJWBdgADxXiM3jGeCJyHCt256VTh8c3Tg75mwO2a640Wzglioo+jLa8i8veWGPrVlbmKVN4IG3rXz3D8QJEi2bzgj15FTW/j68WEqJThupPetPYMx+tRZ9DQywumSwBq9bReaCRXz5b+P7thxL0wcV2Xg/wCJJ81Uuj8h96h0mi414s9W+zhfvA0NEpGRy3pRY6naalCHjcEsM9elWHtQsZZTWck0bRkpGLfKBkhcntVFblgNmcH3rVnj289eazLqIFumO9Y31KJPtX97rmnMxZc56VT2fMcdRVnaJVz0AqepmyOZAxyD+VUpMfdxmrzINpI4AqhLHvcENk+laR0RnI+lP2VJGGkamh4USjAr6AAPQnNeG/sx2LQ+H7uZlwZHGPoK9vBxj1obOOQ5jtI9aduOQDTdxzzR15FSY2JO/HWgAfnUYHel3Z4NA9iTBzxQpKg5pgYg+wqRvmGaTHYM85x1o3UikD3pR6jmiwgyD9acv6U0YJ5oTrTAfwPelB+UAd6NoI+tH6U7AO7cUoPQU3BAyTShgBmkxWF6/hT1OQPWmq2QSaUNzmgLC525zzTlwOfWmjnk96UccUDHLgDmn8+nFNOD+FKPWkAqgDk9aXBzSFyRyOlAOOCKZWo7+Kl56kdKarY+tOHJ9KCRwI6mnBvypoIUZ607Ixk1SHuG4DORxSjA5HFNU54HNOGe9STqHTp3pQR0PSkBOOnBoKbuaBjjg4xS4JODRtIGDS+hp2AkUBcdqGztyBSD6ZpxIPXtSAardiKXr9KPcUAbjVoAVQee9L1pScY4p1IBi5yaXA9KMANxxS7hTQHKk84PFIc9TTmIJ4pjZAyetcJYhH5UgyFPenMR1FMYc9cVaAb8x5FO3YXB6+tN53cUZLHGKAEOcZHPvQoBBHejH5elI3Bx0q0AjdaQMd2R0oYHsaMd6dgEY459aUHC80EggGjPYUIAPzdsYoVdzZo7Z65oGRyOaYA2c0vGMikGCRnvSspzxwKAHZ2r04o6rkjmmK/Y0Mxz7UrEsDk85wKC2cZpqkEZ60rDIHGKqw+g8NkY7GhumO9EZxxQz9gKQaiOfl+lfJ/7RXi6TVNel0vzG+z2w5j6Asa+rJ5AsbE9AK+HPjRqpu/HWqEbcBsD3xW0dy4o8S8R2iPdso6HmsQWEAIBH3uK6HVpEe5xjBGeaxpJ0QEEgkda6U30N1FDF0lCNoUYHOasx6DE8R+UYNUn8RQWowGA9efSqzfEW1hY7RkgcAGs2pt6GylCO5qz+CraUFgoDEfhXO3vgsxK3yZpkvxXKP8ALHuHTHqahf4nXEuHezzGpwdprWMKq6mMp0WyCTShaLjZtIpYl8ogbc7eeKePGMd64LQbA2evarBmSdA8WCMdBR73UEo/ZRoaZfBJExyT2FdfY3m9cHg1wdkRvBIwwP512GjL57Ajhv0rCcUd9JnT2kh2YI6CluZgsZAFOsodwII5HGamu7FxCeMCufl1O3ocDrjmeZju2gHGK5u4iPzrksa7PUrErIxYZU1zl5GN7bDwfzrohocFWJy97pxZCRxgdKxZdMdGJBJB5rtHsjtOTzUkWkwzBQ5HPauuMrHnSp3ZwsMcmcBGINXUguVC5VsE16Tpvha3cKAoyW5NdBZ+DLWRNrLnHNV7ZLoKOGv1PLtPgYndjn3rYtN8T5bjA4r0VPAUJTKIMdqq3Xgv8NvesXWi90aLDyT0ZX0HxNPYhBvwOO9eqeHPFn26EQTcO3AavMovDIVNgxntmt7RtMmtpkxJ0657VlKpFo6qdOS3PTvJEi4Iz6Gs6e2LMSe3pU2lTOYgrNuHarTICSMYBrkbuzo5TDeDGQOKeIyicDmrz2wJ56VFNGdhAGMVVzGSKe0hclfrVRYt0jbRkirNxcOnygcVd8G6S/iLxJZWKDKySLuPQBc80GEj6v8AgXon9jeCLMsMySjex+tei4UnOa5vT9W0vRLSCya9tofLUKFaRQePxret7qG5w0TrKp7qQR+lNo45LUnwDgZowAfYU3cWOAOlB569KDPYkBDcgUAEH1pqk8egpQcNyaOgtR20nk8UZOaTnOKFyW4osgFx79aePlOD+dCgBsmoyx3DHSnYvUkXHQU9QBzUZOOlO9BTJHEkY44oHPNMPBxmlB4GKCtR/G7FGexpuB1PencEVJI7A79qUMOmKZ1GaMk9KqwiUflTgfbmmAbuDQMqSMVLHuSZ4xTskHimbiD0peeTjkUICUDsacOOvSoQfzqUvVBcU8nIpefwpinAIpykD61O4g28ZFKcYx3o4B4pQw7UbAKvA9KOWOMYo3Z/CnLx+NAahnAwKVWz9KQZwRjmlUAdaSKFZhmlB/Gk46jnNHbB4qyWSBj9KduqIHA9aenTpQMfgcduaRs9hxTcnODS8mgBy5OO9OHHOMU0ZHalyecCgVgJ+alIzSE5xTjj1p2GcrkN7U0kbuaRvam44znpXEWKyhhxUYzk0I3PHejJ9KoAOR0HBox6HFODFlJx0phPHNAgwRyTTc7jTlwW9qUkNnoMVSYDcAg47U0nPB4oGBznk01iepPWrASpQd/Q9KiyO1PXI5HFQMdtHeggDvSK2W5OKa55ODVISAnJJpWY4yDRuBUGo+d3FMY44wDjmkJpcHOfShue+KAGrTlz1pVwFz1pFyQcUAOAGOTTguV68VHtK4J/CnEYHFIVjN8QXItNKupWO3ZGxznjgV+efjrUjd6/fXKkt5krHJPvX3J8YtTOmfD/AFeU/e8oqB9a/P8A1ZjIdxJ5/rW0dDWJyurXhR2cYI6muO1W7uLje6tgHoFrs7yzMrMueDVGXQUyM8ACuiMrHTytrQ8vvZJxMCzNnODiu88DeE9O1ZS0rrJKw+6e1Ol8OLI7AKMdRTLbTZdPnDwM0Tr3FbqcUZSoyZjeMfBMmgX+/wAs/Z3J2FelYdjp91c3SwQqXDHGBXoc97fXsQinbzE/2uoFRadYGxvUljwM9WHpWvtUZrDSbOk034XxSaFEkgU3cmMD0JrkNa8N3PhbUmsbr93L1Cg54rt3nkvoFzPKNvQjjBrk/EFpc3WoGWeaSVgBlpDkkDpzWOh1Km1oUrQnzc9QOuK7jQIyzKQp4Hb0rmtHtRcOo24A68da9J0HTFVARhW4xXLUlY76MDa0SxMhAwxJ9un1rZu9NIhIK5NaGgacVK5xz1IrobnTFMRYfermvqdvLZHhmvW5RmDDHNcfqMYiUnu3SvV/FGjubkkqMMTjFcX4g0wJHsQDcBkcV0ROKojzW8vblm2KCoPH1rT0TwlqurI0ocxoo49/pVy2sSHJmtixVvvf4V2fhnxZZafsiuYGiQcbsZx+FdEThnF9Dy2+1vWPDepNAkv+r4Ifv9a19J+MMtrJtu7YkDqykYFbHxK0K01GY6npMizl/vx55rz6w8PSXFz5ckJxIcYHat+WMlscLnUg9Gew6H8YNIupBH5hXd3YYGa7a11yw1KMFZYyG9CDXimr/D7TtI0SOZJ8TkcrnJz+Fclp2q6jpFzmJ5CmcDriuWVFbpnZTrSekkfTf2WCQh4yOP1p0dqEdSOQa8k0H4g3cCIlyrAEfhXfad4nS6RTu+lcsoOJ2xkmdvp2Ynw3GOla7yhQCDuJrm9PvFuVyG5FbUTHbjGfeufW5oiZMSHJ4qvd5U4HerO8dh0qvdMHXOMZNaIykZF0drF3YVmx6neWF4slhM0MqniRTyKlv5D5hAGTnvUEQw4WJd0jdq1VrnLy3Lx1V4G82+uppJSe7E9fxr0z4O/F2fRPEFpZy3LSafPII2VjnaTwDya+efiBpWs28IuSSsYPGD0rmfBniq7i1mFJZOUcHk9MHrW+hEqdkfrNaziZAw5DDNSNjpnmud8E30t94X024k/1kkCMce6it5WyMnrWMtzjktSTeAADSr71EzdiKccAcHg1JnqO3ZPHanh8Hiogfl9xRkgc8UBqT7ie+aQMAcVGp5xml4x15qh6krMDRuxyRzTFyBksOaXOcc0CHE5ORzS7hkACoy23ilXJ6mlYCTk8HtTgPSo/Tnmnq5A+tMNRyk5xS7COQaapGMmnE8daLhqSLkDJo3ZNNVulPPH9KkNR2OcE07cQcVE3rTueM8U0FyTtnrml29M96aTjFIQcgmmg1JPuinAHqaYGOMDml54OaVwHqcZB70pHv0pv9aUA8ZpBqAbdyeBT1Ix1puMU5ffigNQB5zTgSDk00EdKcDhcEUBqOLBWyKMbiM0YI6805COhPNAwKgcgUZ4x3o34JBp2NwzTuA3Pr1p4+71pgYjg9qFJNMCRWJqQNxio1ftjpS7snmlYgcQDxjFLjHtQ2SeaGJz0pplnJScZwai5Bx2zT2Y9KYWx71yIsGAxQMEYNNLHgEc0owxwTV+ROgLjpmkBG0jOaccIOKjJPB6Zp2GOHHIIxSFtvvSEnbkUZ5ye1Gwxox070PGT3pQ2WOBihRlcnpTARV2YHU0rN360jHuDTQw/xo3EScDpzmmsOemaav3uKdkYyaLAhuAAOaXBwMGkyOlOGd2T0ouMFyaRhznNG0g5PekJ70IQpbAGOaVW5wKANo+tNbIaqsK5ISTwaNxIPOKZn8zSuQRknkVNho8s/aLnNv8ADq7Ibl2C+/NfDN2rGUg8jpivtj9paTZ4CI67plHP0NfGF3bsZ8g8VodNNGbJagDcVyT6dqi+zBxtIHNascYAOWoitlZskUuax6UIXMZ9J2xkr82e1VDpxxgIeK6v7KChYcGozbhhyvPrS9odPs0csmmOz5KjB4GauRaSUGCnTpgV0S2ahABRKwiXgZIpqoHIkYvkGCEEjA7g1z+pf6VPsA+XpW/qVwZgUArLitA7gkkYOMVpz6GXLqT6VamJVG0cYHFd5osW2MAjIHtXO2EO3YCM112lxtIAE7dq5qkmzspx0Ou0VuVwtdVGgkt2z1rndFjKhcgCusgKMoA4J61MTWWxxutaUHyVGcHPNcTrGkIzElefevYLu1j53d6xNS0SC4jOVy2OK60cUlc8Tm0vDFOgNYt7orhsJg545r0vVNCaJnwuRWCLIqSCOh70+Zk+zucLFo7xRsGQ9e1aFnpdsJFJYpIo7jiuuTTEZuf0q9Bpa8FkDds4qvaNIiWHiznYPCdje/NKd8hHGTwK1I/Adk6pmCN9uOcCt2LTERs+XtA9K2bG1jIwNy8Uva6AqCRy9z8OLK8hUNCBjkY4qovgUaex2AqvavT7aEKg75qSSySQDK1lKV9yvZ2OJ0rSTDkhu3etyLeqgGtB7RUfhcVDMu4HHFYj2IVwvOeDRINykZyKiL4UhmwBS+YBEeeBVIxkYl5FHHK0jnp3Paun8G20EccjTwRzK/8AFkZArzn4g372ulyGNtrnpXI+DPHep2kiwyTZiBxz15rQmKPbPiNawS6VN5ShhtJC/hXgPh3S0uNeSJlyd3P1zXr02qPqelyK8mcqcVx/wu0R9U+IFrbCMN5lwoO49s8mq1Jq2sfot4IjNv4X01H+UrAg2/RRW9vx9KpaZAlvYwxjkKoH5CrW4EYxnNB5U9x5bccg80pbaPWmKQgJ707zAyjigzHZIGc9e1KDvAHQ0zrk0E7j6VIrEoYhiDSgZyAc1H96lXAOaoB4Y9DTwcdKbkHpSBuxp2AeGz707imD60oBzSCw+nD36U0HnGKUk5oDUl4wKXdgcd6iBI60/I4qdw1HJhepp2cnFMGGODUmQowKdh9AJB4HapF5Ayc01cHpzSgHOM09haitnvT9wx6GmYBByacACBigEOpM89aCwHBoCj8KLAx6kDgc08Hng5xUQGKcpBbk4pWDUkyCeTig/nTUwwpxOAAKSQXHAdxzS5xmo846GnZ456VViR5c4yaXKtz0NNwG78UKRnHpQVqPDZABp+Aec4pnHpzTg2c1IwP3sdacuOccmkGSRxxRtIcHoKoBQD6UZx05pxOKbnB+tHQCTfwBSqcim9gfWkIz0oA5OTIBzTQW69RSdCe4pFYgYHINcyL0D3J5oaTnBpuCScUpIA5HNFyB45GetRsc9sE0bjkDoKVhnkVRaYA9/Smlgc9qRVJ59KGwRmnqAKcdKNw6Z4poIHAOaFXNSDJOCeBUZbDHApQ5HWkYnGTVgCEkkHilOMYpAQOBTmApAMUYb2p5OCD1pu85Io5A45qRMcCHyaYw468UF8DAFKOwqxgCQAD0pCdppCOcZ6UuARk0C1FLH2psjbRk803nOeoqKeYKDR1BHkP7Srk+CwgP3pB+HFfHeoFlkIT71fX37RUyf8IWS4yDKBx9K+Qb2ZVmwe/SrOykMiBKqCOavrbkLjueRVC2mKtg1ft7jb3xXPJnsU0SRxEL0x602V1AAHbvTjMdwyCQ1KkAZvTNZo7IoqtIz5wOKhELncGNaBtXEqkMAoB4NR3X7vAB59aoiUTFvIVRHwBmsqNCr/LwD61f1KcIxUnr6U3S7Q3MxJ5A6Zq0zmtqa2i2LzneTx7122mWojGMBWA61j6Xp3lICTz610VrA3mKfpWUjvprQ1rISqoUcGtS3umjb53wwqvagADcfoabP8jhvzqo6BI2JrsTW+SctVKOYGNgWwapSXoRC5Hy96ijvoXBO78O9dFzjtqNv4BKxUjINc1eWChmAH3TxXSXMnmKCD8tVJYVnXOPmFZ8zNYxMC30znIbrwVrQg014zwMrU6WzxSbwMr71pW8m9VIXis+Y05SKG1BQAcfhVyCyEZLnkVKpXPA5qzGpcABcfSp5h8pIsKhQRxxSydgOgqRbc8E54pJVEfLcVSkYSRmXLLubHWqUnKHJxVu7Khzj0qhK457mtUc8jPuHDE44FEZATCkfSmXB3ZK8YpiMQCTxVnNLcp+KvDY1nSnIHzAZ4rxWayfTr9owPutw3rXv8V4NrRs3DDFeUeKNNxqsixuMk8NjIFPU0idFoLynR3Zh/Aeevau6/Zb8M/2r8QFvJBvWDMg/pmuDSSSy0E84d12jtya+l/2SvCi6f4fm1FhmWRigPqorVHPWlY+iowVTilViegoQ468ClVxyRSPLlqxMkNyKdxtAprMeKOQMik0QOyMEUgA554pGI4Hel4PsaLCuPDbeeopRISfr2pMkgE/pSr1z60B5jlyfbFPUYJIP4VESQc9qkXjBBp2Cwqk/SlBIxk0p6Z600YOP5UWDUkGSfalXJOaT7uKcpyMjikDHcjilHrSFuM96N360w1JFxnmnMSSMdKiX86eMlvagNRw9qcCVyKTAU/WlwM8mkGpIvWnfQ4NRgHrmnAng460AhxA6nnFPGNvWo+ScetKuQcUBqO2U444ApBnnBo39Dmgeg8ZpU4zmkD5BI6UAlcGgVhwweDwKXd6UucjpQBVahqAJ6HihQC3tRycmlVewFSGo/oMClXJ59aQt0zSg+lTYY8A9KUdsmmbiDjOBS7qYh+0AZzTeN3PWnA7jk9qbzu6Uxjh/KjHvRkdcUbu+apCZx5kAJAFGVA5pHAphwetcdyrEm/IJHFNOW5pq8Dk0Z44p3HqO6rikZ88Dg9KQEnjGMUKMPz3poaDPy/Wk4IwaMlW9c0FeCT1qrANLDcAOlPGOR0qMKccCkZiuDQwJMDBz3oChlyDmo+T17Uue46DrRcB4ztGR0pM7unam7v4h+VC4BBpCYuDkmlUihjuPAxTeeeaQwYfNTaXlhkmgYIyOQasBeoz0ob7uBx6UNINpAHSq0s4VcGkJiySbRkmqMkpYsc9abLMWGRUO4kEY7UhnkP7REp/4RIKSQplGfTgGvke5YNISeueK+rv2lmC+EYmY8LL09yOtfJlxIFzjljWiOqnuWIlKHOcBquxLkAHlvWs21kLY3jGDWxbDcoPSsJHsUixHjABPNWkVckkcCq8YXflugNSyOF5TOe4rOx3dBZm3IcDGKyL24CIVbndVm6uti4wQe9YlxeK9woPAz3rRJ3MZysRPpZu2DlsAmtvSbFLbC56jg1Sjv43OwYA9a0rG5RMBjk1XKYxep0unoAVxyB2ro9PtTJyFPNctpd4FcAdPeu10jVIo0UycYrnkd8HoattpDvECV49KzNVtngjbg5Wulh8R2kaKD1b8qqXd9ZX0hDMAG71cSZSOFeaWZXjPH+NcjqWq3Gh6gwkztbv2r1xtDs5TlJBntg1y3j3w3HcaUxRVaROQe9anOzK0jWhcwrucEt1NbULqxwOQa8u0a+azkMZbkH1rs9O1LzkB5rOSZvHXQ6IKSrDqwqaCMhMDvTbN0ZBk4atKGJWIHc1nbU2sNt0LYA7VsWiKvXrVW2hEcgxuNay2ZYAgcGqsZSIGKjIHGap3LqwIPbvV6S2KAhu1Zt0pUgkVVjmkzOvIwynjmseZMEk8EVsSvu3HPy96w7xir47VpEwkynLKFyoJP8AvVVmu1LHJwBSXl1gse1UJZIpBlTnjrXQloccpamXda4Tqn2aBiT0yOcVfk0C3s4/tly+5iNxzU+k6PFHMZljG9up9qoeO7id7HykU7BxxVKN9yuayM4aymt6mkMSbLWPlie5FfWX7M3jzStY0efRYJVW/sjiSPplfUetfENzeHwtoMsobErAhfXJrd+Afim68O+PdK1GN2CSyKk2OSVY4PHeuqMFa551ep71j9Ng20Y6ilByMDpVWxmElujjJDAHmrGccVzyRy3HDHXNKZD2pgHT0pwxnHeosA4Y78mnFt2QBmmjC/hS5ByaRI9SfpSrgGmNjjFJuKmgq4/nOTUik4qJQGbr3p5wDn8qBEu4/jQrYIz1poBbGDQVKnmgok5609TjimnkDtQMDkUupBIOep6Uu5RximKfwzTwfyq0VqKrEMT0qReeQajGR7inYO72oBjlBOSacc96TjHtSkEe+akNRyGpQeKg5NO5zgUBqS9RkHFKDgcVGpHepOB3oCw4SDb9aAAR9aQFTxindvemMVFwfapB78AVEODnFOwTx2pC1H7vejcexyKbwq9c0oz2oDUeowfm707cNuKZknj0pRjHekw1HnGKcB8uKjHAOaA3HFMNSQEk4HIpQpPI7U1B35pVHGfmphoOyM5zSsc456U3aaBjdg0DHAkAjtRTu2OuaXGKdwOLZiwJApvWlzjI7Gm8JjFcZWockUvIGQMUzqeaXcV70WEx5IIz0JpDk4zTGb5uO9DE9SOKoocevHFIz4+hpm7PbmgkMPequA4N0x3pGI6Uz7vNNYls0WAk3Y4o47cZpm4BaduB6DmhhfQQNzj0p33uR1FNxt5PWgk1IClucE4oXJz6U04UZPJNKMFcirAMnkZoz2HQU3cF96a7be3BoBCSNtzis+eT5sk1LNcZ6dKpuSTzWbAex656GmnA5A5pitn8KHJ7GhAjxr9pSJ38Ho+ANso6/SvkeWRlmO4DFfZf7Q0KP8PLwsvK7WDE9MH+tfE9xPmRmPX9MV0KNzog7M1bW6VuMcrWnbS45ZsZ7VzFtMFbd0BNaUF2xJB71lKJ6dORvLICOOtNefywWLYxWQ19tIO7FVJtSDMQG471KidntNC7eXhlbC8+9c1rFx5ciuO1aImBy+etZt9D5sYLdSTj1raMTCcjAuvEc8AJiyxz+laOjeMt8wSbcj4/CsbVNLkhO5RnPOBWW6Pt+ZcGtuVNHL7SzPZ7DWhIEIORjrXQWev/ACY3814joviVrI+ROxC8bSe1dFD4oQEIHyeuawlRdzrjXSR6de+LBaoDJIEUd2OBXK6v8ZLDTZmXzzO4/wCWa8/rXBa/fX2ry+WATCeDtziqMXgoOvmkNISKuFNdSZVpPY9A0r43i5uAqRyIT0J6V3Fv4zOp6a4c5LjGM+teFR6N9mfEUBBXHbvXc+HNOvdi+ahQCqlGPQUaje5pG0V52dBxmtOxumiIByMVNb6cFBxyT1z/ACqhd5gl4yozWEoo6oSOu0zUHUgsfpXVWF6JMEHnvXmlhek4AfAPOa6rTNSEZUFutYM6eY7u1lUkc4NbtneqoCN6Zrh4L/YwK8iti21IKOeTRFkS1OluJIpoyV7dawtQZFBBOaZNqasgC5UVlXt6hUgN81Xuc73Kt0QGI7Vi6hMwGFHJqzcXWV3Z5+tYuoXe8NyDiqitTmnKxmalPsfOfmJ6VSW49Bkk9KhvLoF9r9zxWVe6l9ijLk/KvJOcV2xXunA5andafcPboMjHHes3xDdRi2cy/dPX2qnpPjWwe0VmZTtHPNef/EHxwszSCOXbGB90GqjG7SRTklG7ZxfjXxAbu/FrHJuVW6Doa7b4a+YNW0+UN5XlyK2enQ147ZE3+rxuBklsivZfB0G2ZTtPBGB75r04w5Y2Z4tSpzyufp/4duDdaPaSkEbo1P5itTcdwrn/AALK8/hXTHcYZoEOOmPlFb6nv3rypbsvoPLDr3pCWA6U37pNPVh2qBigd8/hShc81Hu3DGKcM0rDsPBBHNOyMZpoP40rYwMce1SND1Hf1pFO7jpTVOBnPFO3DORxQG5IuR05pzPnp1qMHJp4bkZGTRYkkD8dM04HOO1Qq5IxjFP9gOlBWpIoJOaeDk1EpHQd6kBx24o6iY/nGe1PUnBpg+b6UjMegoHqSK2RzTnPGQcU1SOrdaVTxnGaA1HLxz1NPUnqaZ9KXkHHrQGpLnBHHWnjmoASMHrUikk+hoGhVwpzT+vNMXgcinDkccUMTHDgU5TzxzUe7AqRcg5osGoEEc44p69c4poOSQaUdMGmgQ89eelC9M00dxSkYHFJgxwJxg05B69KarHGDQw7CkiSTcQMCjcRxjrTVYhcGnD5uM1QC7qUcHjvTeuRTlfFIsdn0HNJuNLwe1GD6U0I4pm5JpjEHB71GZQxxnpUTzc49a5CyffgH+dG4YwKqtLgetKsuACKYak4cDr1o87DYPSqzy4I7015zx2phqWzKCciomfaarGTJytMaUnrVWGWxMPwoE3J9KolzQJj0xTAvrOM0nmgnIOKz/Nwc05ZiTg8CgDRWTJp4IOc1mrcbWOe1SC53DApMC8OASccU0sMcGq6zdjSGUEe9MCcuBx+tV55Djnp/s0hkAHXrVOa42nBOaB3EdtzcUh9CahSTDEjnNKSS1Kwrjhx+NGQpINRsShyTkVxfxF+LOg/DnSpLzVb2OMqMrFuG9z2AHWnGLbIcrEPxothe/D/AFaMjdmPOD7V8CXkuyR0Awc45rsPiZ+11qvj/Vl0zTwdO0ljgqOXfPqa4HUZjJLnrnqa64xa3HGWpbtrraDzn2rQjvC6jHFcytxsIIztB5NWfPdTkdCM0ONzvhUsbE1xtGSefSoGuC5AUbs9/Ss24uiy5JIIFFveGNdxOKnk0NvaGmrkAgjJpwJZcscY6CqbajngDr3FPW5B2g9h3o5bBz3JJFEwIbr2qmbBSxO3catSO7FQBzVqOHfhgpyBzQtNCNzKHhOK7y5UEelX7TwdbwyZBOSPyrcs4MICcgGtJAPL57UczNlHQzbfRlhjGRkDg1v2mmwCJQFx/hUEcAkUAHoRWpBGUIBHA/ipahoWLXRbbvGC1aK2MUKghRxxVW3uApwOR3q956ugwMD19aZUWkRPGoGVXbWFqkSSMRtw1b8t0iqRXN6hcAtgHoc1PKbe0sUYibaQK4x6VsWeoCNsnkCsi4ZLiI4+9jg1mpfPbOFcHArKVM0VQ7+PWA6Lg4zWhbauV4LcDrmuBi1RWCsD+FW01YNyDkVi6bL5zvTrKODiTPaq0+oLk5PJrj/7VX+E80SamW5Y4xVKLM5TN+4vEkRhnHrXP31/GqsVPtVefVAVYJzkfrWTLdEqc9RXRCJwVJkk12mwsTg9q5Px1f8Al6LO4bJKnGPWtea4DxMpPTnmuB8d6gWtvKDff4IBr0adM8qrUZx1l4qu4EMXmEbqq3eoy37FpGGeg+lVBDtYjqSeBVyDTzczLFFySecV2xglrY4ZVJPRs2vBtj585dhjBwCa9q8KwpbSWyn5huXcPxrjPCugJbwQhgAFruNOkSO4UdgetEnoKOrP0U8EAjwzpw5C+SuAeoGOhroAMEAVw/wduXvfAWkySOHbyVGQc9BXbDOa8epozrWxKB3o5C1EGIOKeGz0FYjFEnNP3Fh9KZwx6U5fl46ZqikOHHPrSggH1pDjjPNI2ATxilYRIWBxxQxOcjpTFJIOaVGOSDUiJFJp6t2qM4AzTlOOtVYqw8cDjnNPVsdTzTOvIGBT1IxyOaTGP3DipNxzmoSB1PSlxz1pASqx5yKcGFNjPGMYxSHANAmS5z1p6kAcGogcnmng7egoDUkGeooOeDTOhp+QeT+VArDlJNORgDzzTRjsaO+R2oHqSk++KUc5I6VHyxHenrkYGMCnYGOUHGe1OGOKQnPSlUnrSJH7hnIFOVgTnGajyKUccilcrUcSQcgcU4njIpivzjFOySDgZphqKGzxTv4eOtRqDyCKcoNAaj1YHHenEge1NGM0ox3oDUdwRnsKdnA5pvBHSnLjnHSgGOBJIx6UpbbTCcUL0oJPO2lJOQOaiLndzSElcj1pvXkmuY11Hlx0zxTSTjOeKa3J47Uh9QeKtINRfMLcE4NIQSAeuKYQeopCxBHpTDUez96j8zNIGBY47UZ5FAhxJ9aQZ6npSZ3EkUwsV4xkUDY7ftOD0pWJJyaYTzyKG4wOlAIfvAHTrSqxAyvWouevJxSeZ1JHNAyZZSVz6Ued2PWoWkwvpmoJpdpGDSETS3Z6A81XafcQT69apzzjOe4qtLqUVtGzzOEReSzHAAHrVJNg3Y2N+eR2rK17xZpXhq1efUb63s41BO6aQKOPrivBfi7+1vovhFZbHRpF1K/XKs0Z+SM+56GvjP4j/GfX/iRdPJqd3I8ak7IlOEANdlPDuWrOedRLY+mfjF+23FbGfTvCg3MCUN8fu/8AAf8AGvkHxl481Txdfvd6jeS3UjEn5mJAz6DtWDPcGXkc7etZ80hzn9K7o0VE5JTbLNtcmG8jlJ6MDnNerLdC4sY5twIYDJ/CvHSS3J4IrvvDN2ZdIjRmxtJGD6U5QNqcjoVk3Hg5BHf0qXzNjKGbC1nLclRgc+9SpIkoznNc3LZndGWhbuZE2nacj+tQLOEUBsZPrTJVG1VHc5qtcygJgjgUcuhbkzSgk3SKq4INa9tGFUE857GuSttRit5AOpzWg+qmTYQcA9alxLjJnTpcJCQCo3e9Wbe+K87Qc1zVvdIVUZJIrXhuo2ix1Pep5TaMjoo7+IxgMwjxV+KDdDmKQFGrkLiXMRI6DFX7LWBHAq+Zk9OaXIbqR1VnaBH+Z/fOa2YfLyN7Dj8q4611tI+rZNakGvW7pnv0Jp8omzqbe1STcEI/Co7mN7VSNp49Olcjd66LeQPDIUNSW/xBCjyrpd/bNHKRzGncXMhUsPlIHOa5LVdZKbkY4APNdFNq9lfWxeKUA85BPNcRr1zFcQyBMFlz061XKZuozU0zUkl24bIq1qX7xQVOcVw+jXLRyKd3IPfpXZJKHjBzgkcVMomkZspwXB3kPwBwKtfajCuBzuqrKqL97hjzxUcciMgOSD6HrWXKjTnZchvghyxyRUj6nhiRyOtZrPFnbnBpjXCqvPQce1VyIxlUL7XQZt+4fSoLm625G4HjNUHlKZycAdDVe5vY0iYk8jvXRCByTmxL6+EcRJOVHpXmfiPUZLq4wSAAeK3tX1fdIQj4A7Vxt+TLOT15rvhFHn1JDAzNKAB83rXaeDvD7+d578qfu+uay/Cuim+n8yRf3a4H1r0u1tVgRADhVHbsa3toc99TTTaluAVAbHNXLRl3Lhcg1lht6DByfStCwZ4yqgZDcfSsJLQuJ94fs+yA/DXSgC3ypjmvSweuCK8n/Z1Kf8K5sMPuIyCOuCOteqjoc8V5lRanXHYcGyeacuQuRTOi/WkQkcVzWRZLz1pxYYBPFRAgHHalx75piJQwPWntUStnI707HvQAqDB69KcQc+9JkKvHWnK1IaF5709MMcdajViBTkftQO5MCVOB0pwO7lulR5GMk07JYYHFFgJAVbv0qRWB4A7VXUnOMdKeuQ2euKAsWA/rSD5up4qLJyaep2+9GgyQYp244AxTMZOQacnPU1ItSXIwBnmjBI9xTSRkZNLkDpzVBqPDEMMU7PGKjRgvNOXrz3oYajkkweKkUkHg5qIgA5qVMnoeaQailjninBsDkU0Meh60vOOaViRwA4p5Xio9wpVJxRYrUdkLz+tOVgD1600ZOeeKAp280BqS/SkO5elM3Y61Ipz1OKbDUcmOnelAIOabye/SlDHPJ4oExSe9P3ZxnrUTZ7CpFOMcYpCHHnrTuwppbdTl57VSA8ybB4PU1HyOMdKe5JOQKazHbk1y2NGNDhuAMGgjPJP/AAGl2jGT1pD0BzVIoCOeOcUBtvWlPAyetITwc0yBmQTmk+bdz0o4BxSfjQAH0HFJkg8mjj8RTQMMc07DF6jPWgEkkYzilOG4FMbIbA5xSAcCAeT1pjSEnpSMcjI4pjSBRknAp8rFzDZJRgZNUrq4CKdzAD1rhviV8cPDXw6gYX96rXWCVt4/mcnsMDpXyD8Uv2qda8XNNZ2LGwsmz8sZwzD3NdEKMpbmUqiR9I/FT9orw78Pw9u9yt5qAHFvCQxH1I6V8gfEz9o3xH46nltzeSWtg2cW8RwMe+OteW6leT3lw8krl2bnJOSfxrNuGwQob5q9GnRjE5ZVG9CW5uixJdvvHJ+tUmmxuKnr2pJWdiAOg65poPbdgmuyMbGJC6lhuU9aheEqeRk1fZSiZBAJqnJnzMt1pk7EfOOa2vDmofZ5tjv8jdvesR239OTmkgdoJA6jDKfu1lLc0jLU9Mjk3L8nfqakhLq+Me+axtO1AyJGQOo5rTSXzDuHBrCSO+nI0AoZd7HJA4FUniFwSAenWp4GJByeKlEaoAc5U/w96z2N9znr3RpWmDxtjHaki8+LKEEheTXURwxZJIJz3pYYIpZ9owQ3UUr6GkYmfpbGZwCCr4yM+lb+m6Xc3Nzsj53Vo6ZYWxfaVG7oK6zTdEFs6ywjDDvWEprsehToOSumY/8Awhup+Ufl+UjIzUWleFLzVJZUC4aPqMcV6fY30jRBGi3dicVJobRaXfXD7c+YRkH2o5kb/V5Loed3Xw+1aONpAu5RyAOvFZUWnXwSRAGUjg59a96fW45Y3UQ7hj0rkJNIe6md1QLuPAxVXuL2LW6PJLyO5syBKxA7ZrCvNSMU+wt8zdDX0A/gWLUIgZ41Zu2RXO3nw7sYJy7RqCOBkZxWsdjnlCx48qaq3z2ysVIznHWsyWW/tbrMrEFuoP617s1hbWsZRFBUcAdhXA6/pokumfyhtJ609DjlF3MLR4y0gOcL3rq7dwoUA5x19qxrS0MWDjC+lXRNt+UcH1rPc0WheuXSM84JPas/eCpcHHXA9KjvLrAC5y3rVCaXagJB59+tCRLkW3mf61G8gcAHp/WmrOCDu4GKzbnUAgYH5SOAauMTnlIvXl9HDHknB6fjXM6hqxVmBPy96r3moFmJLcCse+ulKtg7ieM10Rics5DLu9D7iOM1V02I3V7Gh6MeRVVpCcgkda6fwXbpJMzkbtvp1FdUTjlLU7nRNNSzSMD05xWvcRrMfkONtQW6Awgp8pFTpbFmDBs+1a2JJYY1jCkuMHr61bsvndcdM1TWM8Ecsau2SlB0+b0rGWxUdz7c/Zwj2/DmyI77j+Oa9bRjtFeA/sy+NLS58PjSXnWO8hJ/ck8lfUete9rITGCORXk1E7nZFjxzkCl7kDtTMkdDjPWnbuK5zQcDtHHOacCG57VF5gzinkjjHFPUCQEdRwaOTzmnLj1z7U37pzSAcuCMGn54qLcd3SpFJPFIbHrSoNp5qPeegFSKd1Kwh3AbnmpV6gelRBsnpTg2QCeKYyUHknOafH3x1qPI604EAnFAyTOOKTccjFIGOeBxTlf0GKgY9WxzSjDcjjFNDDPXNOA2tnvR0EyRcHk9aeOPcGosFuacCfTpQGpJz9Kd9KjDE/SnF/lphqO37uCaerYGc9ajA4p4Y4pBqP3Y5ApVb8c03JI56U9MD3zQGo7Hy4zSnjgU1hnnFC8LigY4EqfWl3ncRikUAc0vIBNMWoZGQTTxzzQGBGOtIMZzmmGo8cLnpQG+bgZNAx3pcZPFSSP3HGfWjdnFNUHaT1p2eM9qqw0OWnDNInt0pcg0WHY8xLADGaA4dSc0r/oKjUYDdsmuY0FViSeKTr14poyknXg0pGWwKaJDIx1o6rnFNIxxmhZCvyimFhuAaAw6UpYjgdaY2e9AMCck4pjZHWl3ZPFBcd+1VqybgBjnrUcjFTnPBrE8V+NdM8G2Et7qV3HbQIMksevsPevln4sftjiWGSy8LxsjNkG6k4wPYV0Qoyk9TOUkfSPjj4q6B4Ds2l1S/ht2IJWMsN7Y7Ada+R/it+2Nq+s+bZeHo/7NgyR9oz87Kf5V4D4h8Vaj4nvHvL+6kuZ2/ikYnAPOK5+a4BbBHzDr6V6FPDpamMpGjq+vX2szyXF5dSXErkktI2eT7ms2aYlFOee9MLArgdfSmbXc8jOOldcYpGEmRXJLAAHB9aoliZ8HoKvzvuXH3QP6VSLlmB4KnoarQhjwgYZJ2+lRbSDzwPUVNtBGCOT0qONlPDdQasCORjtYD73aoHAZeTz3qw5Cs2BULepHJqWSyqzbWOPmAqNmHc4J6VJIByCMDtUYYDAwSfWs2g2Zs6LqKjERYkiukt7juGyf5VwKOIJ/MUkMMdK6vTr5LpAQCAOq+9ZyR1Qkb8F0VJBOcntV4SFUGCGz61ixTFcbRkVbRhgE5XnmspROuMjdtdrISeM9TTYdkUhJGfQ1BaXClgD0IqaQB9xHDY4rnadzpjI29Kuo3lUA4deRXc6VqR8vaeSOteT216bOQEdRwTXX6Vrke1AX+bHIrJxuehRrcuh6np95G6Y7mny3AhucHFclZa0iqCCPp71Zk1hRLuZskj8qjlPRVZNXO8sp4rlOMe/4VqRX1jblC6BiPavPrPxPFbRFAfmqreeLkk+VW25/OuiFkYTqc2h3+t+KrNk8uBMMDzXE6hqZuZTvfjNY51cTOTv/AMaBIZuSDkmtHI42WJXB3En5cVi3qxyKRwc1cvLgRgoGxx0rm7+63SERN25FZasxloVJTtlKkYGeKgvJTHtOO/QVG8paQOevpUVzdCPl+mK1jE53IjupskHd9KY9ysiDPQdWNZt1qKmQFO/as+e/MinDEVrymUpF251EjcqHisi5vix+YioLi5OCQ2SKybmcuSQe/arjFHNKQ69ugx64APNZ8s5lJKnAFPkfdwe/rVeTIBXoD3rflOaTuJK/A7sK7LwL+6RpU+9nBrkEjLDA64rpPDVwYLYg5Dbq2SSM+U9XjANsHA680yGdjJnGAKTS5mksFLn7w61LPtyAp6U2Icu55AScrnoKvRFhINpxiqUJ+ztuDZVh3pftBztzxnIqJINjZ0/XrvRNShvLK4a3uoSGVlOOR/Svqf4PftMWHiOOOx1+SOy1BflErEKkmPfoDXxtdXh3BQM4PNV/tj2lyDGSU71hKkpFxqWP1Htr+C9RZYZFkRuQVIIqyOoxzXwX8O/jxrfgyCOC3mFxbbv9TKcgD0HpX0v4G/aH0DxHbxJfTrp12cArKcLn2NcUqDjsdMalz177vB70qkNx0qjZ63Z6lCr21zHMjdCrAj9Ktq4foc1yuDRpzIkOd2QelOEgPJpo+TndSAgHmoaaKJV5OQakUAc9ahyOvPNPVz07UgJMkDninjC4IPNQs3PFOGABz160wLCMKM4PNRqQFGOtSLhuvWkA4MAQOtSAjoBiocEEHvUiuWGKrUaJPMJGKcp4Iz0qID5sU7kj1qGUTpjrnrSqMHmoVypBzipAx71IiUYHOacrcVD0I5p65zweKA1JQQD1pcEHjpTQcnjingnIFAai8cU7tjPApncg04Y4poNR6gsMZpU+XjNICacG6/3qdg1HjPXtSl8nHemhiF4PWhfl5xz60WDUcAOpNKcnpTW6gU4qeophqOX6UvAxTRjseaVW7daTDoOX5Rz0qTtwaYc4wQaBjGCaNSR6kgfWlDr0pnIYYqTjIPeixQKwJIFO/GmjFKcdqA1PMSenrSZIySacXI6daicE9eM1zIYrHIznFAJBHOadj5MCmvhV57U7jsDL8uSOtMXAI5yak3Zjphwq8CgeorAZyDTGYZz6UinnGMYrmPiP41tvA/hu81S5OFhQkDOMnsBVxV2Zt2LvibxdpPhKwe71O7itIh/FIwH5V8xfE/8AbNt45XsfDNuzMuQ13LwvHoD1r5z+J/xa1n4heIZ7q+uG+zgnybYk7Y17ceteeT3Q3EnLfX1r1adBJXZyyqM6/wAe/EjW/Hd2bnU9RluOflUsdqj2FcfJMQFBfOB3qmzvIdxyM9BR5W9SS2D712RSRi5Nkksx7Zwx5psqbiuDk/yp3lgouOq1KGMeCB19u9aKyAiijbJ3jBU9TTgxT5sYHPSnGWVxnsetRZO8Z5p3JZG0PmEHPAJ+tQgLuKbeF5/OrZUM3GQTyKpzRMp3k4NInUi5U4PJXp9Ke0JCt70Rt1zyKbcb15BwpqrCGS4wCowcYqtOrYHOAakbKoCTyeDUMpIGG+YHp7UMepDMoIyx7VVUlSyirDjepG6qbMSCDwBRYkaGLOSDz6VsaRK1vyeA1ZdookJwvStbeFQcYNZyR0xWh0UEmMFWq4WLYwc8dqw7G4XG0j8a2LZuOh5FYs6C9HKyFQTgmtK3mIxkg5rKVgjKSpyKteaCQQOa55LsdEXctSRiT5hVdvNgOVYgHtUys7AEDmmPuXAPzdwahHQrli0128t8KASB0qxJ4jumYk5zWbDcHkEFfepI5o33Dqw7UrI1vJGhFq1665UshFXLRrmYqZHOW6VmwXRyBzkVpWV0xbBPH8qXNoaRbOjsozsV3JznmtpLsLGTnOBXPWlyTnPQdDT5ZpY0JHAqN2EpWDUrxZXYscEdBWRPho9ynH86ddF3yW4LVlu3lAl2OB2raKOOchtzMoAcEgisq6vGcYDbge1OuZzuJz97pWa0rYyQBzzWyOfmIp5CmM9qrPMWJJOF7CpLqbKnIyKy5rgBsDPTmtkZSkJcybyQh4GSaz3ZiSAeRUkn7sjGcHrUOdzZAyKuxzSdxjv2q3LYmG1DSZDMMjPpWjpGkpIwmuFKwnkHHGRVXWbtriYjIZV4BqkIoAeWQQcEVseHZdsjk4bd1+lYrMCApGKtaXKUlKAHBrZbBc9l0PE1gro3y9MfSrcjxhQSuWPU1z/ge6domjJ+UcYPeunmQeWNuAaRmU4/NJIA+Q+tX7VFwwdOcVWLGNcs3WnreAKueT61WoGJe3J+1MgHOeBTHd5FyBhvbpUVzcD7c7nB54qdp8qmwZJ6n0oM9SxpzLJGAW2svvW1HcJLb7WzuHQ+9c3DgMQOGHStIOSigHb70nG5SdjZs/HHiHwlIH0rWLm1CncFWQ7SfpXoXhj9rjxrYbYbm4t78LjPmqAxx7+teUyxrdRFCwLDketc7eSNbP8AcO7OAazlTTNFJn2boX7ZlpMqDUtHmjbuYTuH1r0jw7+0p4L190jN+LOZv4bgbP1PFfn5p18ZIQm3BPcVM91PuKJWEsPFmqqM/UPR/Euna3AJbC8huoz3ikDfyrTiYN0PNfl/4a8fav4ZvY5bC+ls5EI/1TEA/UV9G/D79q68hkji1yEXMXAMsXDj3I71zyw1tjVVD62z83vTgecn8q4rwn8VvDni+NGstRiMrf8ALFiFcfga7OOZXGVINckoNGqkTJjGc1Ij81DGxxzTuDgqay2GTZwc55p4I6+tRbsjml3EcdzQBP8AeHHSgH0NMUkDinKwPSpZY8ZPBPSpNxIGDUJJB+lSb/bk0hEnQc0q84HamjGOaeuAKNRkg56Up6DmmqB3pQOwpED1NPyegHFMXgYPFKGPTrigZIpJGCKeoxkVEGOOnWnAkDrxVD1H4B4pwzgY5pm4ueKcCwGBxRqGo7OTzR5mOlNyS1Kcg9aYaj1I/GnfdHB603dnrxS5yOaAY8uSOtKAMYNR8npT1bAwaA1HAU8Dimbs8jtTw5xgmkIBnt1paNwHPWnJiQZoQjy9vlGMc00oTz1pTwu4c00HdggmucsXkHJo3+YPmGRTSDnrQ3AyOnpQAqMecHimbgDk8jtRnnPrQfSlYBrtg5zXzN+2v4hex8HWWnxHabqXLfQV9LsuT16V8z/ts6JJd+DtPvEj3fZ5/mYdQCB+ldWHt7RXMp3sz4VuGLSkucnrVcIZpMnp2qadyJWBGKhD5ABbLjpXv8uhwsmYIuAQKgZgBhgCvY0NksARjNEi7XyOc1NmJkkSq3IPFPlcRDK9+OahkbYnyYBPWmmQyKAR92joNAwfPA4pyggfOee1EMx2kDCn3qVdrdewouSQO4BBPDLUEoEi5JzVl1JbA5Heq7ruiwByP1phYhVtgIVcketVyztkHuam8w/MMc1WkZ888D1rREsSX5ZMH2qCaMMpcdBxUsgIGRk5qFpRsIApdRFWRxGCAuPeqZzgk96sTKzDdnjpioV6YPfpVBuy1ZgooI+73NXBukkwh4FV7UDZg1YhiIYug6ntWcjpjcsRKyMCM5rbtbgFgQenBFZixscFupo8wWjAg4Geawkjfla1Ooh+Y/M3HUVcRxgZGTWVZTCeMOvzVfifa6j+A9frWEjaJrWqGZQuMdq14dLR4MuP+BGsS3uhHIMDtXRafeJJEATkVkzuhYrjwzFc4MZyTxTn8HBeC+G9q6S0nRY12jaDxVe7my5HOB0rFs30Kth4JSYHexXA7dcVqWvgpIQSHyp7d6l06/8ALJBfgjnNXRq4WNsNwKWrJbMu40kWbAY3g1Ru8Rqd7YA6A1fvNSErbQ/I9axLu6Y7gec1aTMJSKlzc7QMfMD0rGv5wWODx3qe7uwigdeayJpQpIJ681vFM5ZEMzhmwB92su7lAbI6jjFW5ZiAeM+lZVzNiTgcsOa6IxOdshmnwF7571V2thmz8vrRNGDyDhR2qzp2lXGq3UcEALsxAwK3UTJ3ZThikupAuw5PcVo6boLXN+kToQnAaQdADXR/2ENNkj0wpm+lYAt1254roNQhPgO0l0qeGO4urpMpKOqk1ehFjlNckfTIv7ItyGgXksOc/jXJzQgSbCc11mo2r6JZyRXQElxcDcrDqK5fynMnX8+xqdmWolWRRu5PIqSxYrdofvDODT54twORz296iidoXUj5mJqkzOUT0LwtdD7R5f3TnIrsZscHOW/lXn/hW6xqEZc/Kw6e9egFDI29MHHUVpy3RmyRMbfn+YNSSiFY/TFRpMZZBEybSar32IUZScoKegmc7dIZJi54XPQVZgaYp+6+6BVaWQR/MeQelX7KZJHQg4DVQmTW6srITwe+asyS75MYqrcMFkK7vnPSrAjXy1JbLHqaVibkaXiQzhT8oB61JqESTRh0BOPXmqN9AiDIbdVyC6X7MF5bj71FgRn2nmpPwTg9q2IZC+cAbqx7qQLNlDx0xVyxkJJ8zIXrSsWSXVu4DkJhs5pun381vJvPG39auTsZk/dDcf6Vm3kLQQhh3pFJ2Oy0rxBIZUmjkME68iRTgg16x4T/AGk/EvhEpHPP/a1oescxyw+hr51tr6W2CBmwCK1LG8DHMrfT6Vm6cXui+Zn3R4J/aj8Pa5Eian/xK7gnpIcqc+hr2LStesNatknsrmKeJujRsCP0r8xopAQdjbQelbnh/wCIOt+FXUWeo3EAVt2FkIU/UZxXHPDp7GqqH6XhgwBzUmcdTnFfH3gn9qvWrdo11OFb+HABP3XFew+F/wBpbwxrbbLmb+zps423HAP0NccqMlsaqaZ7GG4pQ3TArO0/WrTVII5beeORHAKlSDkGr6tuGB/+usHBrc05ib73NKPQ9KYnymhmJ7UgJSMgfNT8/KBTR83NAb/69Sxk4I209OCCahB9KeGOMmpHYl4zg08c+1Rdec9acDjPPFAiTg45peAKiXkmnEEdOTVWESHNOBAx71Hn1pwOBxTGOJ5x0zRtJOSelABJz1FKRg5HalqA/PTjincNyOAKjI9eKEJ3UxEiZLe1P4xkCo+Qc5xTgcrgUmVuPXPJPFO701CTyadxmpFYa5K8gdabHPtXFSkbqaYl+lVYLHme4jjHFBUDknFIZMtjHSmtk8k9KxsUGdxwKOOhppI24HWhBxk8miwhdwU4FBbjpmmHOMjgCkzuXrSGKeBmuO+KfhOLxn4M1TTJR/roWCsOoYDIxXXqx5HYVHMnmZHY1cdGSz8jPEGnT6TrF5ZTxlJYJGiYHg/KcVnSQkhSFwSK+o/2vvhG+i+IP+Eps4ibK8IE6gcI4GM+wNfMk0jbyABjPWvfpzvFM4ZKzIUBQgHnHWgwl5OehpHSRZNwYsMc0iybo9x6j9K23MmSPanA71G2FwoGPepcsi7nbg1E5yMkZz0p2KHyIgjAxmovMVNoB3f0p7MjoMNg+lQLbx+YSR8xqbElh1ZlyG4NVn4GG+8OlWZIT5ed30+lQ+WChJ5IP6ULcGUZ3C8H86jADxZ6CrM9uCuVIIbpmqQbywyHq1a9BWGPwu38qpO3Ge2cVaZf4t351XLAq2VzWZJXZTuA67qb5eZVB4xU4yy5I47UsMLNKPSm2XBXL8NufKZtox61PZgQjkZqzDH5dtgkZpgZY3AxmstWz0YRjFEpDHnpk8CqtznJBGAO9SNKd3Azg85qndXBcue4p8reopSRpaBIyiTDZ29h6V0MFwCuSa5nwffG31Il1BVxtcH+6e/4V2kvh2S3v/LRhLvTzIyvRs9h71jKJKlqNW4XatX7O8VjgnbjpWLJ50EnlyDyyOoPBpm8x5Oc4rKUTojM7a11UBQAfu96mkvldiQc1x0OpHgHAU9fWrEWqKjZDYx71lKBt7Q6hL4xEknO4YK0jap5YIzjPQVzcmpBud2M1G18z4fJ29s1PKS6hvT6wjIcpyO9Zl3qBLZQ8H3rMN4wlw3Kmo5bxAABnHet+Uz5i1cS8ZzknvVGeTp0J9ahurr93kHjNZ11Nl8rwDWsYmMmPuZznbnNZrNzjqexqVSWkyalg0qe8uES2jaWRzgKozW2zMWx+iaLda1epb20RuJm6KK9CTR7bw/pv9mrAf8AhIZWAUdGBNaWk6Tp3hDw2l3aTlfErcLEPvFj0AFbujWFnBp8+t+JGaHxEAWi3feLY4wKpuzJ6mVZWdt4M0uVNbgMmszD90x5YMemK5y6zZSz3GtxtLdSDMJk5PsBXW6dA2vT3GreKXkt2VN1q0vA46YzXJymXxNfSz6xPJFbxA+QSMKcdKV+49EcTqn2uaUvcnL/AMOew9qzy4GQeWbirer3z3V443bolOAfYVmTNyBngd6uxfNYZO5xtHUdKaik4Lcg+lMLBwQRgCkiYIxU8VOqZHMrG9okwt7yE7e/NepWLfut2eDzXkNjNxhThhXpmhXYnsELt83TA71tE55GjFMbh+AFI/i7069KPakAZdeuajtlAkbHyjNLehcFDkE9D61ViLnO3O19yhPkB7djTLNRBJvJwB0FXZYDCsjgbR3GazLmQXBQp8oHYUyWX4y9w+8nJXpWhBHIbfluKo2itgYG045qwbkBgrAkGgCC4YSOUB+71NMtmfeEIynrViSAGZiB8jDms1Q9u5Hmbxn8qNbgzUls9o8zaCPfrUazFlKnjFEjPLGqg4x1p6bYl2suc9TSBE9tceWv+10qS6mDoEABwOfaqUTBZjtHXsasyRkck4Y0WKuU3AlVSeimp7eQTScAqBxRJbo2GH0xTV2rIUU8CjQo0rdvLbA+arKSFlaNwMeprLWJmwQ21V96uRkNHydxpNajL8M5iIKyYHQ1dXUHQYLbscjNc8cqSKt4zGFJxx1qeVBc9A8K/EjWfDF2j2GpTWwXpGGOz/vnpXuXgv8Aaqu7QrBrUAul/wCe0XDflXypHMIl2t09angvDFKoPAP61lKlF9C1Jo/RHwb8afDvi6NhBdrDKvBjmIVv1ru7e6iuEDI4ZTyCDX5jxak8Th0kZG7EEg16L4W+NnibwzHEtvqcrwrgeXKdy4/GuOeHXQ1jV7n35HIG4qXOelfOfgb9qexvnjg1uD7KzcfaF+5+Ir3TQvE2n+IbZZ7C6juYyAcxsD1rilSkuhupJm0rA8n6VJjHfg1AG7dc1L94VhZou5IpwOeakyMAYxUK5JyBT9x4JoEPHHBp2C3TpUeTjjvSj2NMdh+Mn2NO6dDUf8VPXHGDzQFh+7aKcpB57VGMZOOlOH0pWESuTtGaBhh/Wm9Vp3UDHWjUBzLuwfSkAK0u8gAdc0BjmixSHL6U8ADB9aYMnin/AEOaLBqLntS7gtNPTkc0v1GaAueZE84HGaau0CnOcdajJB5xWNhjSO4xTl5XIxmm+mBxS7sdOnpVAIe/ekUgDgZFKMHJ6UbulSwGsATkDApvPTFOLYPpSYP40kw3Ob8ceELLxn4dvdLvoxJBcRlDkdD2I+lfmx8WPhnf/DHxPdabdoTEp3QTdpEPIP17Gv1JYHZgmvKvjp8IbT4p+F5bZgIr+FS1vcY+YMOcfQ130ajTsYyimfmio8zOW5NQgcnJ4Fa/iTw7deGdUurC9jMFzbuUcEY5Hf6GsxYgYSfvHPSvXjqjjkrDeDyWznt2xUbSfvMj7p4xTCjL1PQ08A7d3A5qybio/wAzKMYqSNxIzDoV71XVdykt1zxUwidEGDuz1xU82oWFlBAABOPWopTJGAE71Yk2lQNuG61E7bxgjBFIOpVk3RqeckVTlRXIfvjFXbiMOvuo5qhKS0f+yOBVJtiehC7BSFPOagkYo/AyKeZAZOfvYxSrkZBGe9XYz1FjXeCTxSxKPMUE9DSncq5zwe1FuSLgHrntWbTNYuxpNMpjAAAoBCupUZJHOarxtvuNicjvV8RtnPBqTfnbRA6kMCCOOtUL6MqCyY+atdkCDLD5jxWPfMvmbQMAelaK9jNtk3h4i3voppOUVsMPUGvbtI043lr/AGeXWKVV+2W0p65H8IPvXifhwo+opDIN8cnBHqe1ey6Gk02gO8Sf6bpEqyNuPLRk/dzUtGsdR+taKPGOiTalFIBrVudklqowWUdTj9a4ttCmfTBNE+91JDxfxLivUL5p9HktfHFisfkSgJcWIAI6dcVT1mxPh25tvFtp5V1balnzrYciPPfHasuU26HkwuN4Ze603zHDYIxx1rp/iH4NOn/ZtYsp43hujuaOLorHn8K5SKaTconXae2e9Q4hzFjzsn1xSteF846gfdpWUMMgdehqPHzED5fWosVcT7ZgjeM5pJLwM2B3phCq3HU0MoPPSmJjXkLgADg00RM21cZPrT44gzLsJznj3rtfD/h+Cxhe91pJIYdpMQPHmN2q1uSzn4tENnbxz3ETYf7oxya9R8P+GD8OdAi8XvLDdSSABLVhkjPQYqz4R0Cbw6yeJPEdmZtGZf3EbcqM9DitTTPDsviXUj4tEePDVnJvFoTlcDnp0rqt1IsQ+HPDia9Bc+Ob+aO3vIG86K0OFAA54HvTra0l+MeqT6lqs8WmR2KZiXhQ2Ofxq1Jpsnxi1yS50aNdP0yy5kh+6spHOMdOabrNwvxNv7fwxo1pHpctr8ss0Y2q2O2RUS3FYw57l/iVrUWl3ji10yzBAuBwrlffvmuK+IniRppDpEAU2tq20SL/ABYr0DxbLGtrB4J062EWpxuFkuhxyOpzXlPi63/seT+y3QG4i+/IDnd75oQnaxx743MAcg/pUMyJtJZe1XJUVYjITjb2HeqLkFiAcA1rYybK5IBBI4okYByemOlOcBmJ9KYIy+MHpSdrk30J9Pm2zAheTXo/hSaAI0bnrz9K8ys3EMxBPHvXa+GboLcr33cU0RI9A+0QqFKLk1UvGEjKxOAP0p8QURb85qrdzA7VTkk84qiNTPvpWmyFyQvUVmS3ESSqAMf41r3Mb27M4HykVzGoOTdKQRhu4q0Gp0lpMSASOakkZRKpIHSqdkQ1uibsnrmr3kAZLdT0osFx0nmTKduBWctqqszH74PA9atXEkhUBRgdDURhk38uM9sUBqWWmJRVI2Ed6sNPEsSKV5YcmqrxsZAXPT9adKoijAGBUiHBjEWIUHPSmLLLODvHShiDGp7jipV6dQDRrsNEiuRFjaMgVWy3JUZJp7MY/vHg07HlrkDdn07UyrhFcAguT7GprS4RZxuBII4xVWCAszNjGegqR5gihVX519O1AIvyKJjkE8ngVPbZQMHGABgGs6FnK5PQ1ZkmYKCrdKjUotM5OB2FLksQB1qpEWn5PGD19anhOycs/wB1aoReSQImJOCpqzBfFz5eCQO5qgJvtL4UdTxU90CiKEyMdaTQjVt5yikbznNdn4R+IGr+EphcaVfyQOuMqD8jY7EdK4CL90glDZJ6ipIpiJSy8FutZSimjRSsfaXwx/absvELw2WuounXbYCzZwjn+le7WeoRXiI8Th0bkMhyCK/M6GZGiCPyD0+ten/DX44a54AKwLMb/TgR/o8xLFR32k8iuKph76o3jUPu0NjryKkUjGT0rzrwN8ZvDvjKziMF/FDdMo3W0rhWVj256130Uu8DB3CvPlBxOiMrk4xjIFOC4GRTAxGMU4dcA1mUOXPU08N8tRg4p3JOAKB6kiggfWnKcZHQVFyeBUnbrQJjlPan7gpqPcVHAzThj04oESLjGaFJ6HqaYrccGn8YBA5NGxWouDup4b5uR0poYdCOadxgEUDHBgetH401SBjI4p2R6ZoJZ5mQME5pjKaeRgYBzmo2Jz16dq5hiYz3pCoLcHFAOD0pHOORTBCkbabyBik3EDPamM5Y/SnYYrHkE0pYLyPxqMnOMmlLY4zmiw0I7b+fSoz8wwRTyowcUwYHJ5NO9hbnzn+1F8Bv+E90xtZ0iADWbdfnCjBmUdj7ivhSe2fTbmWG4UxyRsUaMjBDDgg1+uNyokGD3r5A/ak/Z5RjP4q0OEmQkteW0Y+9/tAD9a9TD4jRRZzVIdUfJE1urozBvcCqsSjDgg8flVu4jNu2HBXHGDUZZwMMMD+ld9+Y5rWFUKIx3qWKUJGB0yeKqxMqkncSRUgffgN8wPpQl1AWSVWly3GPSq5dZnDBvlHrT3ZQrllJHTFVlXccqAqKOnqaqxDH3khTGCCpHasyUkjjpVyUMVJIyPSqciszAcgf1pK42V2T5iccipPmIAJxupwyr4zgDt60m5i+GwFHatTKw4EDIPPpS2qiSTcegqN3UHA/OpbXAUkn6YqZFont4W+1ZBwB2q+WyQPxzVG2kK3JI+Y9vatFcgnOPmqFcvVEeQxJJ+ZfyrLv+ZMHqfQVssVKlAMZ71lXSBpBj72cZrXVIZXtvMjmRoTtdCCCOvFe5eGdUS1bTdZeNn06QeRer2LEcE+teKqDCQ5OMH869k+HwhvLOTSLmUm0vE3wdx5o7fWsZbm8djrNkfgTxOlzf24uPDuqqRBEx3KrH2PHNOjhTwPq09hf26y6VrWRaKRkRlumB2pvhuzTWtL1DwvqsUlxrVswNqCSdi84I+lGj2//AAkujX+gap5lz4js3P2aU53RhenNS7mlyjbaWfCGo3PhzVbZbuPUQfssshyqZ7Vwet+FP+Ec159K1sHZIpNtJGeQT0r0WwD+LfDt3o86ST+KLE7llPVAvTB61BDo48e+GpbJbZrnxXa/xNnIVaLXEeSa1oWo+HJlSdGWFhuRscMPas77UChJHNek6p4sXT9GWw8QQtPqUTeUIdv3VHf61w1pdWlzdNaxWZO5uGYH5aOQOYzQzzOoCEluBgVeTRNRJw9rIoIyARziujjtv7Psx5s6oisDxjNaeg66dX1oafaSbwyEmWX+6ByBn2p+zFzh8Pfh3/b0k93d3S2cNovmDzP4iOcc13Gi2sPj/Wo119mstEswRFIBhGI6H6VYg022+JkkejWLDRbO0X99cn5fNI7Z96vXt7P4k+z+CIIo4tMt2Eb6koxwO+acYhe5DI9x4u1VNMeSR/Blk+HuF6Mo6DNP1uym1y6bS/BzzT+HYAv2pIj8pANW9Tv7vwzB/wAIZoTR32mEqLm6VclFPXmnajIfBkC6R4IvJLy4vI8XSx8lM9ScVvsg3Kep3Saw1v4f8BLNa3yri7KnHGORUl/eWWiaRB4f0q3lj8X7sNKvXcepJq5cW+m+AdBt7vQpZJvFc3DwgneWPXI9BWfFHbaNoM3iTU7ox+LpPmWMnLbj/CBSauTsYetz2HgXw3cQaqzDxbJz5rElyfXPpXid7cG8uHnmcu7dSTya6jxpqt34jvJNT1eUyXrDGCOg7CuQGxsjHSkokNkUwVVXHQdBVO5hPLHGD+lXriMMMjpjiqM8h2lWGR0psyZV2AkEnI70hQKCwNOkxD179KRZCFII4JoJI7c7pwX6Z6V0WnziKRCp5zmuajY+cp4wDzW1ZNvmUg/KKe4HqelMtzaq7dCKjuAschUDLEce1Q6QT9nQnp7UzU7g+YCOM960jEhsrajI0UOXbiuRuLtWuTnnPTFb2s3TyW4BPauZMQaQE8EelULU6XSsvDu6Z9a1o+FLnr7+lZWlyiOFTgvkdK1JHM8W1Y9pXrSfcRLJdRFU2HcW61VlI4+boeopkVud5ONqgc5pzNEJFA5VetSIs/Z2uIwSenQ0r2wUgE5NSLMQNqHnqBUMs8jzKAM/7NCSNCJmeMMuN3NPCdJHOSOw9KkZy6uAuxl6+9RwEBMN1Jq9OgbD/NDICvQ+tLGrhCqsAR1pm8I23qKduUIQflPvSYhxVXKgnDD06VYaIsu/IJNVmBdAUODipoTI0G4ckdamI0IS+AM7SO1PBLRbSPmNR7wQGYfNVpXHlbh9BV6WBjoWSTcoUg4HeoowyTMxyw6Fc0jZUhiuM96tQIDtJOc0rBcngfy2BCY9KvSy7o+R82azmYxYyd245HtVrzjNHwQuKLCJjINylRx3FNe5KoUTsc5+tOGI413df51RmWR5WCNhetPlC5tW9wHxnAx/OrC3xjlUtynoKyLIiOHa/JzzV4uGT5SCQKhopM2o7shkkGY1UhlkU4I/EV9g/s4/FeLxFpA0u+vPNv7cYVpDy6due5FfFe5jaBS+Mda0/C+tXOjTxXNpM0M8bAqykjBrlqUk0bRkfpukgbkEHNSEk8ivD/gh8a18XQrp+qvHFqaAbWHAlX1Hv617crgoCOa8idNxZ1xlckVh364p6k9TUQkGRjrTgfWsSiQE5GDgU44Oc1HnHQ9acHGDQUiRWC8VJkhSarrg8VKM4x2pXDUcCMjFOUlSfSmcA+1HfimGpIxPUU8AnGajVuxp4JHJ5oGObPfpSjpSB89aXaaBWPNGdj2wKi4OSTzTizKOe/amEHGe1cwIcGPfpTc55PFMOc9eKVgKpDBmGcA0xDt600D5yT2pc55PFVqGwdSR0pOQaXdke1BYdAOadh7jS5Hvmo3YHFPbpgioWxnikIa2Wz6dqqXVulxG0cgDKwIIIyCD2NTySCPJJwK88+IHxc0fwXZTPLcLJcqCFhU5bPvWsIu5Emj5j/ad+AKeHL2bxPo0YGnytme2X/lmx6sPY182uxHIHFe3/E/44az40d4ppfKsjkfZ4+Fx7+prxm7gWRt8bYQnp6V7FPRI5JbmZLDlSVbk8mpoJE8vIPzL0qRIFZymcCo7mBY22IePatzJ7CSyFoyTg8801Yl2+malOAu0+lRO6gADrihElR1RN2WJFV5MumAeByDVp8HnjIprOqoxPehJgUdpIBIzUbqOXPPYCpTuGQBjPNQsS2QOKslkDNzk8e1XrBQ1uxPWqcsIyS3NX7UCO0J6VJaJdOVVmYk5zWiV4JNZump5hYjrnhq1UYg4PBP5VN9S7EfKqMdv1rPlIafI71qMg5y3HrWbcKPO4PHc1QLcbIqohY84r0f4cu99pv2dHWKaBvtFtJ3Djqv4155On+hsBzmuu+Gc8+JFjQCSAiaMnvt6r+IrJ3Nonseos93a6f4n0p2OtWvyaiRwVQcHNaXitYbG50nxjoCMtoyhNQlHVs4z+NRaNqEOm6rbF5xFpPiCMpdYHEbDpj0zWz4cs7fQ9W1Pwlqk0kmgXSmWzyOHbsM/WjW5p0M/xJYRaDqdj4v0yOS30q6CrcSjq+euaz/EWp2Wj+Jv7Z8L3v2T7RBiTByWJ7kGn3GuDQdH1Tw54ht5pVVi1jESQgU9DXmrswnzswnYelbRiZSlYNXs5DqYvrqU3UsjEmSQAnJqS10Ge9kaW2jyzD5mUAYHvVhA92qqxGxatwX1zpccqQS7o5BzWqiYcxzGo+HJUkYS/Me9NTSJGZDANsi9NvB/SuniIuzl+W6tWjpdrDb3SyOwwpyPrVOIRd2dFpE8/i6HSvDNnp66LKceffYxuAHr3zXTa7qL+G7RPBFhbwzySOFkvgBlMnBYkVzuv+IYzZMYZFjn2fu2i4ZW9a1fDniTTfAfhAw38a6zqWqfcufvOrHjr1GM1hy6nStNLlnVbqT4KWJ0WxWLV7nU0+eUKHZCe/f1plvp6fBPSovE9pNFqOp33DW7Hcct1GPQVb0qxf4ORyeJPEsaapHfIRErfOY88gDOcVk6Xp8kU7fEHWIRLo5YtDZschQemAfTNPyNNB1rajRrGb4j6hMp1Nn3LZkAAZ42gfjXnvi3WpteaXxTfyLBcE4gtcbRj6V1l9FL4nu5PGEsPk6FBIHSxL/Iceo6V4/4/wDFA8UeInlgQQWQ+5EvAFWrGEjI1LUX1F2mlkyzdeMVnBtoapbtSpAB9x71XCE5DHPFK6M2Me6GMHvwc1DO+VIUZpxGFwRnJpDGXlyDhVGR9aLmZTdM4yMEeoqJ8FSN1W7gnIBbkmqUxIDKBnPrR1HYZbAJLjOT2re0aze6k2IwBPrWNYjfKueMd62LGY2svB+b1oIkd3ocFzaQFJPmC/jmm306zzFMbQv86l8Jah9qiYN97ODmo9SKLOyKuGzWq2IZz+qEZG5id1ZYbEw5AWtTViC2QBle1ZkOz7zDJPb0pXKNvTn2xkB84Nbtvc+e20t26/SudsGRFIX+LtWlZThpCudpHQ0k7gXJZEYMSM4PSo4lTcuBk0jBiDuHA6tUjAiPeBg9iKLCJyiRfMDgmmnLMrjn6dqnigedQWXPHNRvGFk4OMDpRsVuNkJ3NuOff0qNWj8sgHJA7U2ZMchjTIYSFO3d60XHqMG6JSXGSeQamT97yRkYqFlLscg+lShTDGB0U9T6VImPUuFAAC4q/bsPKCE4bFZyDAAEm445NS27Oz89O1UrjQsyEHYx/HtUjSgRoqDd/SmXMallIbpzTinlsCOQaoTJxE8o3q2AO1XI7hGQDHK+lQ27gZDdxQioHI/WquRYtJKinMi5ApqyBssmQrcgGmyEOVB7dad5gyFA4xQkNDppG2Kehp8UqgAn5gaifCDcBkHqKEjLRZXgE0CZKJxvJAyAasbsuGi4z1FV/sxjRM/MDnPrUkeYk4+UGhoRoEyOvIG096ZbXDQ7gfuHkGmIwWH5mZj6VLahJVKP26cVnJFpnReH/EUumXEE8E7RTxsHRgeQRX258DPi3B8Q9C8qZwmqWwCzRngn0Yexr4Mt0WKQCQDA712ngTxtc+BPEcGq2TlgmFkjB4dD1BrkqU00dMJWP0UVsHg8VIvzciuU8BeNdP8AHPh+21KxlDLIvzLnlGHUGuojbtXkSjyvU6000TK2RinKevpUf3eTS7i30rIvUlBG2nhvl54qFG9eKeG/KkGpIrDApzZ9KjHH404MQSPWmMfGR3HJqT0GagGTyRUgOR9KAJBgjn8Kdk0xckgDoKVgR3xQLU8zZixGRg01ieKVic+1MZi2RjNc4xrH3obGB60EEkdhSHtjnFNXAR8kcUm00uT601mIOOtUNiMx4xTXcBsE81Hd3cdlbyTSuESMFmJ4AA7186+P/wBsDRNAvJ7TRbY6rPGSplJwm4enrW0ablsZ8yR9GFs5G7IxVW6uY7aNpHbaqjJr4qvv21PFtxu+y6ZYwIvqCx/nXM+I/wBqzxb4n06SymaK13HBNuu0kfWuqOGk9WQ6iPbvjP8AtFjTXk03w9JuuhkSTEAgAenvXy1rniCe9aS5nkaWeZizMxJOT161i3XiGe6kYuMuxJJPJJPWqU+pyudpXPauqNJRWpg5XIru7ackKCSTVNlnZiAm0DqaneaQKTjbmoZZyUwsnX71a9LGY2WPy0X5clvSqrTMzkMuFH51Zk+6OSSBxUII+6R8x61aRJDFDvdixdfRj3pXshFhi2T61MrBlVTzzSTOGcEH7vUVSAqmE8kfhSFBI2D1A5p7Lh+G4POKFTcWIGPar6AZ1whSTPNQuoxkdKvSIWOTwfeoWhGwnJA9KWxLRnOGxg9TzWjtAswSfm9KpGXDBByQauT7vswLdOBxUBqWtO3LBkDGa0EiDqASSap2Cl4sDI2+tWzuVlA6gVKKW5LJbkpgrhRWdcYjbA/Jq3UVvs+DzuHH1rMmthLKSwG4cHNUzSO5UaLzLVic47Yrtvhygh8q68oyR27gyjPBVuOa5a7XZpzBGAFdb8NbyK3I8wk20g8q5Uf3T0Y/Q0jojHQ9c0ewa5e98KTCOFb5Dd2lw3JjxzgGtS6luPE3g0T3N4sOteG5FEeAFZwDxn1yBWLaWr6hpb2gU/2vpsguoJd/L245wPasj4k3i3GmW/ibT5Raw3xFpNbKcFmAJJP5VqkmTIo+INXvfH2tR3t/L5lwqiMbeAFHoBT7rSbGxtEVpZDc55B9K5jR9QktLpJUkwy4I7j8q6OfURqjO7jdIBliBWqTTujmlONmmtSgitbSOIjuVu3Wuq0/wHe6nZRTIgKsM7VOTj6VgaZGIbxZfvpnBBr1Pw/4m0zw5meKeRiYztjx0Y1Wt1YI+zcW5Oz6HmWpaY+l3mzlCOCCOaWK4DcBcEcVra3fPrF7PduMtI2T9KxbnEQPknv17/StTC+pK9o03LZ2n0rp/hZeeH9C8UuPFERewaJvKY8iN+x56ZrO8M6rpyxTRai5jbqsg5rnPHeoWtxaMLdywTOD3IqJXOuPLy3vr2PZbCwuPEGsDVvEcMsvgyNz9mMmdmB0/Cuevkk8Sa1M9rHM3ga0kJkGSFKiqPw1+LOq/EnSNP8AAF20cWjx7RPMoAZVHQk9q3PiJqMvg138H+Fbj7bpcgC3MvDFVPU5rlkjTm0PM/ib4qs7+STTvDk8sehqAfLBIBYevrXlc1sWIxkCuz8cWFhok8VtpkxlGMyDOfm+tctK7OApUhjWfMzNleW2yq85xUZTy1bA+arW14/kOGz39KETzFOTyvtRzEWM+QKq7iPmqi0uyQ8kjGeK1bmBtrNWdNCU4zirQmRtmSIsByPWql0hCAg53datLiPnOQfWi5KCMEDDCrKK9qhhGematqR5hGSc96auJI1YjB96fDIFOcdOgpoiR1/hXKyEFsAjOK0tVzFNvAyrViaK4LBg2G9q2tVbMagHcFGeKvoZnOagryZOenr2rPiXuavTzZkZnHDVXVgqkhfwqWSXLKRZOAuGHetiNBbANgZasaybOCF574rZhPnqocYo1FqWgwuIiDwakt2ZV2Pyi9TVeJPJYk9+mKtQ71WRthbdWgy9GjRxlkbg0LGGkJPU1WRi8P3SDTJZHhOCT+FTIpDbmN0lKqcjNRQTuHZcnaKRJZXdmHHNRMXLEBsCpQyzjagOdwJpzAlfkGV71CiN5e1+hPGO9T29yYyEPQ8UkMjjj8oHIJzSo+6bGSuKtEhckjOKpq+ZSSNgNUiSZ2ZRvQbs+tJExeXLNhsdO2KcrHAGfl7UyeR1OcZUYpkmhEyrktnBqWCTy3diMrUCypIq5yuAKm/gODjPSmrjJFtvtAZ1bao6ZpyxFdoc5NPtpyvygA4/Wm3M7Lgqu0A/dPNadBCyyBWwnXvim/IqYGRITmop3O4Orfe6imsNy7wxJFTsG5eiJcZORjipcNtIHzZ6A1HBvCDPKt3qbDGYfNwvSmKwjyGMDcvyr/OpbeU7GAOQec1Hc3IXaCvGfzpTEJrfzE+Vx2FTIRdhBuCFDFia0YPLVihzkDvWPakxKpPBNaMMqbyHOSelZ2NIyPXvgN8TD4B8QrHPMTpV0Qki54Ruzf419vWF/FqFvHNE4ZJFDKw7g1+ZUWYwzINsZOfxr6r/AGZfipLqMP8Awj2o3G+WIZt2Y8svdc+1efWp6XOunPofSw3dM9KATkgd6iRuMk0qsRwPzrzHudROMHpxTl5waijPGM5NSAkrmpKJQeB25pwOSc0xW4x6UbjnrzQSSqQKXgc5puMrkdRSgg9e9A9R4JxkU7d70nygYzmlXB60rhqeZl8Aio9xBPaiTjoetN428np2rGwx289KaZGA4FNzzSkjbzwadgE3AHmmlgTyKXhQPWmMQBkcVUewmeB/tY+OZvDXg8WFpNJDcXxK74zghR1z9a+FRMIur89RmvrT9tYnGiMPvHcPY89K+Q7uJ2kweh/SvZw8Vyo45vUkW+EasSmSe3rVYXSNMWClVpGtyWwxxxximmJ0BB6d67tEjEnabzFEmQCOMetMM4Mm4chahkiZcNnIA4FOiYmM5XFRKwxHneYMSpwP5VAfvDEf3h+Oatr++yADxUTyLBGMA78/WoUdRFVpZADlTx2qQBXAc9RTZGMvJJBpwIjDEruB/nV7ARsD5u5chsUbCWAZuT1pWwq7vu5/OmLIV+Z+aVwHooJJ7CmeZuLYHPtUrnKkA4BpkCBTnof51othXIQBMcMenSo5cL8u3NW5I/K+cDr2Heq9wxCBiNpPakxmVIFW6B24xV2eUPGAo6mqSZmvQGGT3q86KsoUDis2SaFpG5jOT8uKsQSJGpBPJNRRNkKoyBU6wDeMDce+7pUM0S6l5sNENnJHNZvMkrFxkDuauySBoiANpXiqQKs5ABPamzWO9ya5gX7CSD1PQV0HgHbBJiVhHb3A8mTH8PcGuev1+zWWSxCA5wK6rwvZfaoY449oW9jLRE9mTnr6mg6kelWFyLa1h1A+ZNcWEywT46m2bqTXnPx7v7Kx160h0GcnSplFwsWcqr9Dx+NeiN4hn0DQ7fU3hjmtrqI217EozsxwGNfOvie5jv8AXrl4GLQbiUBPRa2i7HNI6DQteN0yo5w4HOBXpvh67totNumkCvIwwN/avEtLlMFzA4YBXODivQ9IuWlYqRkHGPpWt0cctzrtKiF1NnG3BzjtW9Hp7SXMcURG6QhcnpzWHpsLrEWGV961LHVBakK6+YVNWTy3epra/wCC73QbFLud1KswBCnpmuTnlEYyFwDXQar4ll1C3+z+YzQjkIxyAawbK1Oo3ogJCsfuk9DV30K5VdpMwborbsz7sbq5fxDrStGIQeW4rtviFc2FlYxwQxKLxDhmU8e9eealYWV3BZhzJHOXyxz2NF9BqJD4L1y78M+JGkilMYkQxuB3U9a95g1SD4WeExfxOurvrC7RuO5lJr57urWC11cokrOqjk103w/8U29rqDRamrXlhGG8oSknY3tmuaVjaLKuss8kzygnc7FiO4zUCJ5bqzHtxU+p35u9RklijCwFiQPQdqhdzJIp2bcelZWK3HiNB8zDlulNLCNmAXGPSghwuAc45yaimlxIuOcilYQ24mRuOhxzWVcAO5GcD1qS4kYzbeAnU+tVXBySCdpNWQyJ8I4zzimDMsgzyi0kmRIQBtyORSxuU3YXIPrQMexLE1JFhRnGc9aThegyepp0al2A6D0qlclm5oZ2uxHykj8K2NUlEEEIUElhyawtOX9+AARnvmukupAbSLIyF71cZGbObkO92OCR2p/lBEznk1PcKsIOBnNR5WSIADawpsLjbQFJMjjite0c7MnmsyEbXwe4q7BJhCwORQrD1NNZVkbJ+XHp3NXrKYMhAPLdc1j2pEiEg81p2f059q0IZfVQq7SvPrUJjKyHKgK3PNOMhWPLdzjii6U7wI2JGOc1IIz3IjlKfw9aaYC7MSxz0x2FKy7HG/ncafK+JFwcVNi9SORHgCqfmNOji81MkYI7imy7gxOSw9/SnRNIEaLselDQyz5ZVQA2eKikga4bIG3FLEPKUKxyT39KfJL9mC7Tuzx9aESys8pQEFenQ96k4l2jPFReaxZ2I9qmh2DDAcnrzVWJNJfKICMnGOKawCOik8etTQsrgAJuyPyqKc4ciSPAHSqC4ki4m3Id2PSntIzg7hxTDKgBZRtDUbmfGefYUEskQRGMktyDjFSQxRucE8e1VNgDYIIzTwDDkg5B70MpGqz/ALsKvIHFIpK7cjO7pVO3Zozh+CatkkANnJzxS1Afc237sMf++aIQJI/kJUdDUhuhIuHVflGKhiIkOFHy9KkksCVUAQjdjvViPBkDkdB0qvFbiFt2dwHUE1JHGzMXz8p6VXKh2NTcWgAx8p6H2q/4c8ST+H9Xtr21JjkgcMpHXIrKtZH8gofmP8qkKLCq4XnIyfas5RTVjSLZ+hPwt+Ilr8QPDVvexP8A6QqhZo88qwHOfrXcI5OfavhT4G/EZ/BHimPLH7Bd7YplzwDnhvwr7fsbtLyCOWNgyOAwYdCDXjVaaVztjK5bDnJNWEbK8VXUY9gaevDcGuLyNywG2rTsgtjGKiXpTwTn2oESKNxp5J4FR8gAinoc8DkmmVqOwD9ak/hFMHynIFSbh2qWI8vPoeKYRnoOae3v1pjMBzWNyhm1g2DQzZ4pqsW5oaQZAxVCDIAzTGbOSBwKQvlcmoZpQE471URM+X/214nl0rRpEj4SRvm+tfHnzZ2nkn+9X2n+2CUm8D20xx5kc+PwNfFNvIJZW44ya9qh8KOSpuOlyjbiP1pDK7HGNxPp6UzcZPMB52nC00SmJQR3712GJKjKBgnJ9Kb5iGU7htGKYpG7cVxnqabOVkG4jgccUtRWJJpAgBT5fXFVppQMEDcT3p/BfB9qdIkTEDOBS2FYr+cNqqVySevtTWGFZgD7Cp0UI2Afm7emKeFBOCevSp1KKoAZRuXJalWM5wRxT2cLLkEECnyOrMpHA9qEIhUYf5unvSqEYEjqOBUrgzk7cYAqGJNrED6EU9hCSHbgdSvSoLoCSIk8EVosibsL1xzWbKjxiQg5FTzAZdo5FznFW5lAmDAE5pNPVTM5OMH+dWNmZUGenpRfTULXLkM3kogcBQavWtwhO0rVJrYT4Z8nb69Knt5As4JGU6YpGhbugHiyo49qpRybcZ6Z/WtK4IVQQvboO1ZUEZlLYfG08CmzemP19jJp+EGDxlvaus+HcK3vh6SMZW5snWdW7BO4/GuW1PK2JB5JwK7P4ZJbaRcWVzdiQ6c+be7CnghumfTmn1NtkdZ47a+8K+EWu0hiuNP11PKSPGTGwGS36V8+NpEskkgRuUGWIPGK9z8d/aLWO6sLK5F1olu3nW8Uh3GMsMYya41/Dlzb6PbxfZoTPqD5BB+bHpWlmc8tTidM0mVka5JHlxnkZrr9P1C4ikjiihyWA5NRTeFrhNVg0aKBhMSpk2nIINdcvhmawvmlaIrFDhMH1FPqZONjtPD+g6lcaCJ52j2H7qj7xrJ1/wA7w8UkuICqNyrDkGu98CeI7DSrFbfUbYzQyNu8zPK/hUXjuSx1SQfZwDaj7oPaqjzc2uxUnT9mklr3PMU1Vbgb1cKD2Jwagm1EwqWDYcdMGtSTw9plzKRPDJt7eUSP5VmXHhFY5klimZ488AnPFbaHMtzCm0q61nUrRDndPIAAe9aupeFy2szloFWG0j+bDdGxXa/DzQWv/FMHmWbXcUKs+1CQRgcGqWtWwbTvEN6mmsm6fy1LSHgE45qJSR0xVzz4+HEi8M3N+/leZI+yP+9+FYbaYLOC3UjDuckYxxXrni3w/Lp/h/w5p0xtLVLmRWYgZYD1JrmPH9hb6f4jtoUuRNHHBnIAAyfpXO3dlcrOSkQAYB3CjaUTcOtK0ZZ2Kng1G8hjQoTg4qg1CW5KKoK7lI61VkcMuTxQjFxk8BelNdQ6/wCFOxNmV2UEsPUVGQqrtzwKmkXPy7cH1qq6YBG7pUMRWuVJx796kRE2qCTnvUW9o8k/MSentViKNS2cfN/tUokhIoTgDg0quQFBG0ihwdxzQDuGSK0uSaulHzJQgGT3Nb9y7pYqpHy9K5vS5fLfOevFdE7MdNweTmmhGVJvfnqe1M2FOWHPXNWWIVckYNRv+8QAn/gIqrE3EJxhxwx7VLaoxlJJIB7dqjj2lxlenBrQhdQ+PLzjpSQMtWcAKhupX0rVtk/uja3rVO1Uuh8sbSasrmFyhJZzzweMVZLLkSlI3DjJzTSzbjIDwOCBVm0ePDeac8cU63VZlkUDnsaBmPeIroScgg9agVk3gsdxI6VaukcMQVz7Gqzx9JAm0jtUh1LkagRgkdelJboBuJHOe9QpK8m1QKmZvKhw559KZRIzoy7WTJ9aqysCMAbT2q2Hj2RgjlqqahGI+UycGlcRC8RVN5OfbtRaKGkUBSc9/Smi4DwFCvWpLYiFwRwGwBVXE0bduuwcLjbxmoNRIeRQCSOpqZA5QkfNkYqrPmKTJTFCJFjVO/Qfw09pDgEcLmqcsp8zOeGqS0n8wbJFyCc81aEX4ZEunAI5UU2V1Q42bgxpsZMcpAX5BzT3ZJGyCR246GgY+MZO7qPerEXMgAG5fT0pbO3DHP3h0OaslBbScLgnpUiI5o8/cAzjkGoIpudgBXNTXBkMgkPUjHFVXkCH5xyTxSQ0aCD5QMZPc1YC7oWQkYXpiqdvIm0BR1q1tCgkcZ9aroUWLGEozFSSCOlXI8mIknjPQ1TtlcxnD4qZm8u3UsSSTg1LAuWMjwuGRuhzX2x+z140XxN4MigmfN3aN5T56lexr4dYGN0bONw6dq91/Zk8SS6Z4y+wzOUgu4zgdiw6VxVad02dMJan2PwuDnNOJqBG3qMdKlwCBivHlozsJlY5WpVznI5qCM7ePWpF4YioYEwkPTFSKRwahXPSpB97FICbkDk1INtRJg8HpTs7OAKAPMm9TyKazLjGM0OSowDUTP6GsEArkqMgVGzY602SbJ57VTnutowelIskmuAPYVm3F4RnA6U2e5LgkcCsTxFqyaTo91dynCRIzkn6VtT1aJeh84ftTeLoL9v7HUbxH8zEHgMecV8t+WwmYQ4APrXaeLfEVx4k1i9u7huJpmcewzx+lcZcAGYkNnmvbpRscUpDfJZZCSwJBpWLLHgICM5zTWUs+AcAVYj4Gc7gvFdW5nuUgzlGwg29TSwurIcJ06irlzC0h+QbBVWNhDcEEZzRfUBqqqAkgbj60qKm9iRvz0AqXyfPZicAenrSYji4U4PTAqGwK5gywbkD+VTSqGT5eCBSGTyxweT603du68E1GtwEWFFVQcA+9RTRunTHWpZRlQOMjvTZsAqqntzmtF3AhTcinJBX1owz4KHH+1T44g/3uKsCIYwOF9KhhsQop28jLetUblj8yA4z1q7PMSQgXaBWZfkqjYznsalC3YzTkALgjIzUsCO10zA4Aplhxbnu1S2GZZH9elNm8KbeiLyXBYOhGTU0ETFlHU+1JBY7hlz82eK07OBFdR0561k20d9PDN6sleB4LflMg9TWRFGiSM23aCa6a8XbZfLuNc380k2PlIz0q4u61KnRUNgvIRdvDCr43MBXQeFdSOjatfaY+J7WWLcytz8w6EehGao2NqI9XsQ8HmsHyMd/rXXeHvJm1jxHePp2+OOHYABwpI65rZdzll2M2Wzgfws109xKHmu1QAHKlc8g110+iaNH428P2yzytbLbF5Dn7rY4qnJIY/AOiRPpgJnvARJjkgHOPxrpk1MxfEiBxoe8RWJzHjHOOKrmIscPDLZWvifVryynkd45MIW6jFdVY6lLrFuFlOSzAk+prztXnvtXvmih8rzJySoHPXpXoOkQmG1QIhWTjI9DWsdTmqGqq/IUxgLVaedoX2uNykdO1WWww+dsSk4A9TVibQb2C2827i8tD8wJ6/lW+iWpzpSb0MaMusmFXdu9PSklt3gAAXCnt71et5BYzKZR8hI56cV2epx6dJ4YeZFiWdcFDn5jWTbvZG6ty36nNeFNRn0e5klhuPsj+W3z/hXO6u1s/goSz6hJK1zegyR5xnLUaxvbS53diCAduOKz3ubKLwjoduuntJePdKzswOD8w4H1rKZpFm58RpdE/tvwoIRLIqgCRWyQRjtmuH+IdxZXnig/ZoSi+WOPTFd18QL+S98a+Hok00QtAoIjA5Ix3rnNfV7zxddyS20cQKABR2rilPl1PSw2H+sVFC9rnAGMx7+oZume1UnjfcBjdmuv1OCNDlhkj07VhtGhJO40RrNq9jvq4CNKTi3cyhbtI+AaSSJ41I9a0mjVSxTpSMQFGcEHrWntGcjw0V1MSfdGAcHkVWKg4HT1rWnYSsQBwPSqrRgnkA9s0c1zmnRtsZNwhEg2c1ZQ/NgnkUzZ85IIJzxVmMkLkqMmtInFKNiJlDLuPrTgQcDOKdM25MAfWolQ7SQOKtGJoWDeW4AAbNdJasZtPYPwF6Yrl7FyuDjDetdRayqbCQbvnatBMzZshiByvaoF/dyknjdz7VOs+wMAdxIwTiqwmcH5gGpkk6nawNXkldmAT8cVRwZFBGAfQVbs3MbAdR3b0pbDRs2gLQgBsMDzV22VPN3ngHjJrPiRomDLyG5NXUYOmX4TPFAFjyj5rEcjsFp217bBUYJ71IZEkVQF2imtOFUjIYdgetUkRrcr3cu7JB+Ydaz5JGDYA6davsqbmyMBvWqw4VgABuOMn0paWLI4mEqk55PpTnOSpH41JBZK8eUcAL29aSYMmdijI65paDEtyWcErx2qWSV1JBA2ntS2jqU+YZA6iq7sZmIHynsKT0EyF9qliF5PpT4AJHQE4x2pqytEWG3oOamSMcOg4PWnuCNO3BizluKW+bzAnfPFMjKyR4bg98Uj4YEAbSvQ1rsSUmiAbPp0qWNgsWCfn67qrzSsAQDnHrSxhphk8E0bCLUTFXP8W73qxsCguRz/AAiqFqG87A+Yqa1wysgB69aYginDqrL8pB5FajgzRAnkjmsmEKpIIwSegq5NJLAUHVTU2AcGlkUAfwk5rOeTzp2Vh93pWoXAgLoPmx0rJ3C4usk7WHf/ABoA0LbEYUjPPFWmIJBHReCM1WhI2EE/SnJC7sQGG00wNETr5e1O1WoVMkK7xuzWRHkblPAAq7Zu/lqAeppAWWhJUEg5U9O2K7b4f6t/ZuvWNyH+aOReB6Z5ri55mRlDjOat6Szi7ynCn07VnNXRtE/R/RbxbzTYJ0ORIikfiK0FBzycV5F+z/40GveFlsp5Q9zZERn/AHe1euRsSx54rw6sbM7oyH9ME96kQnIPaojk9/rUsJGMEYrlNCRG3HjrUyMDweoqFVxyPenID1HWgCwvLcGnsPeoYzyQeKeGK9aLDR5ozEA4qpM+wZ71LLJhSay7q6JYjNctyhZLsbcVTlmJJyajZhuyTmkkYKM4yTRcdhpY9K8s/aF1xdI+HV+C5R5cRqO5zXqDMc9a+eP2vbvZ4X0+AH53n3DtwOtdNBXmjKezPk69nYOqBiapOPLdiBu+tPnk2OQTlvWmOrHgHrXtxucUhGYCLJ+UnpikVzhVQnPU1K0Y2nc2RiqolAK7D8vtW0WZ7Fk3hclC3C0yKaJ92VG6opUAYvuyfSmIpPzY6UMotIpZuDjNRyLHHLx8xzmoFkZJGKtn6+tSLKjAlsB6QEz7ZFXPynNMwN5QYyvf1pgDHk/dpF28gDgnNOwAIQ5IHHpUUluXwDkbe+e9XY0Vt2RyP5UYDITu55p2RLKzErsAP4U6NjtJY5x0qNgUIPUY5pcLtQkldx7Vj1KGn5iSxNZl6Tghfm9jWrOuxuGzmse6YeYAepONtXY0jqzQ021LQljhSBUemqVuJAcgg/nWjp+z7KTjlRzUFoNpaU4wTn3rDmbbR69OMacU31NJYy+1wwVl7VYtZMPhsckZNZ+75vk//XVi2tXYcnGTS5blvERjsbc0yNFtDZY8YrFW1C3RJ79MVbKkKAhzItMttxuAzD5lz81VJOKuXTmqrs0X9Ctr1/E9iiEbAGbn2FdNozalD4b8UzxSRLGz7Hzgc9sVzugvHc+KI/NnaFI4WJYduK1bazsk8A6iWu5Fee7AUZ++M962i/dPPqq1RpHX3ttqR0rwPZNcxMrTK6rjoQM1cub3VV8b69L9ojDWtoUyMbQDzge9V2tdMufFfh6A3ErRWtmZZCCRtIAxjHesOE2LWPiTUDczNLJMUjOTyuaXMYPYzPDsgW9W5lGQrlm/2smvQtYuLJLC3mtpB5jcsB1+leeWiJDApGSD2rY0tDcXAxzEOtdMNjknqdJpca3LpcS8hSCAeoxXZanrsOo20AcgGMbdvrXHQxC0VnA+UDirFvGLrEjkgdh6Vq7SVgpzdN3W5W1JEuJmz0HNVBKv2ZkY8DpV2+XGQGzj171lLMWnGQBt7dsU7Gb1dzP1OWU27KULR+uOmPWopb/ULm58PWcBiANypTOOSDXoZtrG5tzEGjEMkfz5OPrXjniJYdM8TaYI7phbw3Iwyn5lGeoNYSu+h2KKjbW56J4kiv7r4r2SXt7FC8FvlWjAwBjmuJvLwQ69qUk919rbzCFb2z1FXrzU9Itvidbyy3M13FJFg5bOCR0Ncr4hlgXWbzyMxwM5Iz1ArilFS0Z24fEPDzVRK9izfX0EwZVIAPesaSaNAwPQd6qhDuzv3DNFxsEbAjBqY00lY6auPlUk5Nbj0nCo27lW6CmyOh46CqBcZIHI/lRMcxk5P4Vryow+tN7ok3LGzEdT+tQlj3/Co5JsrwM4qM7xuOeO1FtTKVdMrmPbITnPepVOV44J4qsm6SViTgVZSMMMn86taM5JS5hEwz4xnHX3pXcjI2/L2qeM7Ow9c1BOvzjbyfSq5u5jYtWTLvCFd2a6XTYFS3kLc+lc1Yq6zJsA56k11VuB9ncg8gc1aJZk3YBVguFPNVrcfuhnr71aeNXLgtwvSoxAMYD5HXitCCS2TcgKD5ulWANkgGMEntTLXKrt9aktg/mEMMmnuNGvaXcYjEbjn1qzJMWgVEA+U8Zqvb2igLIU59KtbJVTKpkfypAyWLdK/lucHHUcUG1VHB35PTFSWxEgBP8ArB3qSSIMvmA4INU9ETqUL89sFgp60kIQt85wKkuUcIVyMN3qlbzFWKNh9vesmwL0flAgJwD6VWumCsSA2fWrCEbVAGCO9NeUCQhhlW9BxQWR2s6PHgfK1STRqVZwcso5A4phWO1IyAd3QClkfzOVAGRTYWM2SVckhuvapIMt0JXFJJZ7my2FxSQMY+N3GcGmM2bY4UJ1J9annQqQxHFVYQGYMG5xn6VNITtwfmI5BrS5BVujHg5GMVRgk3zpGTx2qzcgSsVlX3yKiih2kkHPvRzaCLUcQglIQ5JNaMG1VwRnJ7+tYMc22cEFuOpq5BdvI2P4Qc7qnmBm0YWGSgznripESRlAfmn2bSeT8q/KaJneNSQAp/lRfsFhj3KY2Djb1rORE853DAhjVpWG0uVzk8tVWKJPN64BJpiZpwosa5J46ijdtAO7r0HcUjxpHCDzxwDUNxbvuVxyD6Ux6lx7tI0BPGOtT6XKJJw65I6VnybVUI65B71o6bMkTKFGB64oCxd1MjACsu4nn1FJp9/LFIq8AAgE1X1Eg3IBACnqamt7dJpThwDjPFSWeqfDfxrP4J8UW94krCB8LKOzKT/MV9s6LqcWr6fBdQMGjkUMMe4r87VkzZxrncRxX1d+zF4yk1fw5NpVw+6eyYbc9Sp6flXnVoHTCR7uOuQaeM4GOlQrkj0p6sR3ry2rOx0onjkxwBmpVc7ulQq3y4pyyHpjPvT1GTbyCcnNSKwYZqNV3dacF/2sVmwPKJ2YAnOazJmJbPer1wT+FUJPkPPOa4yyAtnmjdvApGx94mmBj1PSq0AGUdCa+Wf2wNRxNpFrt3YDOD3yTX1IzqQcfnXyV+14HOu6QV7xNn6ZNduG+IwqbHzZKQJXDHjGee1O3l41ZDgDvTLtgGfd0YdKTT1V4iGOFU17CON22LSvvjAO7JFRG2Eakg4PvVnzFVhIgFRsDNIc8Z71styStKg2hs4J61PDCCgxTmhyuOq+tClo2AA4Pf0pjuROEVmBTJqutsTIHPPP4Yq7c5lfA4XHNNtfmHzcCpQdBbiIRoMMOe1OjVXTGMYqKaLMuFbd6+lOZjDFg8j+9VD1HlGMf7tsY6nFIm3hSAVPU0iMHUBW/wDr1E38QD5OeKGyWLOq4YryO1Qxr5qAfdqWKJ9wDHg96R4Ehk4YlTWfUdxjwOsZfg9qx58m8UAA89a2LoPHF8n3DzXPrI0l4xxwDVsuLsbLymKBgn8Q5pmns0sbAA1CzkxNkdOuan0+UmP5Rg1zuyZ0qUpJIvxx+UQScsvT61et5mEoPU+lVYctwE+uav6VIY5myAwPTijmS3N40Jz2J2jyxkC4YjmqHn7ZSMnK5+lb8io0TMflY9q5p0CySZPHpT5oyVjeNKdJpm74dP2XSNW1OS388qvlJxwGNdP8r6d4W0pdN/fSTCaUt/Eo5xiuXtJLpvA17FFIq25mUuP4jzxiu3mfUh4r8FhJYtvlNskx/sjg1StaxhPV8zNvT9QkPjDxDcrpI8i0svLEeOelczp13O/gkQfYAouLhiZT1Azn9K39L/tubWvGMRuYoX8rL453DBx9BWL4biv5vB9u8s4eFZmG0Y/Ojqc0tiGWxMEPy/MuBitO00+WwgSRwU3jIFLooR9TRLr/AI9ieWroNa05ILcs5ZGY/uxngrWik00kiIwjKLbdmiHw9eC4mAuFDxZK7TxkV1Hi7TLfQYLWWA7ROm7ywcgfjXHWYVV4xgClvtWlvY1icllj4AY549q6UczsRzXLXsmB8ufSuj/4Qi2aCJGu8TzKCrKOMnsa5cMYJRtOVJBLYrrNF8WQ6I0bPCbxW42nqp9RQ21oioct3zHGa7ZzWQe1JKsp2k/SvOfFFtHCkTsX8xZVIJ9jk16x4u1M6pdSTou0scnI/SvLvF975diR5Yd9wwfSplK5UWPvtRtF8VaPeWlnvJKqQejN60/xpuuNYmkMAgDcmNexrOS8urjUNHGyOFw6lWI711et6a1/dyyTsHkIGSvTiuOclHVnq4XDTxV1DocEi7DsPGOlTXcBkgBIwV7r7Vo3enhXHOQDUVzb5hARsGs1I0lgpxdmYbArlNuNwqtJMFB3Hao4C1rXCHOAWJUYzVQxA4LruU+o5rRSOaWGkuhnljGOOQeKieQjIzx6VfaFCeDjFUJ4GCO2M46VRhKlKO4y0UO0hzk/3atM/mbUHCjrVW1RoxkdatKgKgnIZuxqrI55aDZG3DaaAoU5JyaaYwjZAzmiR0GDg09jO5asWdWDpjrzmups5FNvK/JcjoOlc1psTSSKRwM11ltm002ZGIYg8YrSNhGHPyMDjnkU2FAGIBps0wdyApyDzTowsdwWJLbhjFVcVhxBTA3deh9KvQM4YHgt61WCBjwvBp6q8Tbs5FFyjbiuCy4ZgrKKtWd0W3BztBHFZULhtu4Z47etWrcLG6hxjmmiTSRQqY38mnFi3yKcr3qNsXEybPlAq1JGtu2GbJPpVvYzI76JGQAsOB0FZjQCMZHGepFX3hjmIfJHbFV5Yvn2A5QdqxkWhxfdECg7UqS/udp4YGhcrHiPBx1FOhcFdwUMwHIplkSxrJIGk6VDcRMZAc7R2+lTSMWIyCoqOXfNgK2dvFPURWO1gQ2R6Gm2tukhYbveicvuCP29qktEXzcg49qvqI0IDsz8mcDrThulBGQFPFOiKrDkffPU0eTuwWGM03YkqXC8lR8wxVKKR0yCu01pyKsZBA4HFULj/XgqcqevtWbKISJGkxkYPPStOwUj7yiolijkhYl8HoMVPZoOFViQOpo3EbEF1IqKoPy+lTT5CE9Q1QW+yMDDbl6Zq2AJEIHK0xIoxSB4CoHOcVALWQSA9s1bubNrcKVwFPNJYys4w4zjmrG7CTO67Y3X5e1C3hjJXBPHBp99dCcgDgD+dVZIyqKwOSDSQrkk0hlAKDJqxbSPsUsMGoElOVJGOKuQ4By4GDTQXJp1Locjmo7WUwueccVJcSFhkNgdPwqO0CXEhDnhcYNEhnS6XIskGSc16Z8CPEr+GviFbESnyboGGRe2TyD+GK8msQbWUhTuB5ra0+9ewvYL1HKPFIr578HNc1SN0axZ+i1tN5kSsP4ualB7d653wTra674a069QgiWFW49cV0GWCgivHqK0jtiT5+XFSKxVRVdGDDB4JqcKUwc1kWTROWGD2p+GHTpUCZHIqYMW5zilYDyuQZX61m3EZ35B4FaLZI46VXljB5JrisWZcqjqTimkccd6syxYJGKrSD5cjg+lCGQuQAQK+Uv2wMLc6a4YBlU4x1xnvX1YvALGvlD9rtVm1GzVR86xZ/DJrtw1+Y56q0PmS4kBlV87sjpUljkJIqjNVFlRZecntVm1JS7ZQQVI6V7RxkwRo2Azu9akkfaNgXcx9PSmiBnmLAfJU+1Y5NxPzdKewhzSgxqqLtAHNNEob5STxU0jxxxgt1bpUc0Ixk8luRj0pcwgkeMR4LbWPTFV0lQLg8nOKm2q8igc8c5pZU8phhQSKcWO5XeUjhBj60sbl12jk+lNcvLcEgcUfdmymQe+avmuFwiBTIZcY9KlIVcEDGKI23O7ZGR1pJGLEBOh60rCGjM3cjtSxLuLRn5ivOR6UpVY8EBsnjNO8wQoWUZPeqsFilqMzLDsA2gc5rFtlJmZgOvWtLWLkzdOg6iqllEWbIHHWpk7I6KdPndiw9pKYyf4eprQ0iIbCRz/AL1TztjTc4wTUOmyFYRhcZPNcXM2z2Y0Y07amhyWLH7oq1ZlDJwvzdaqzTqIwB0PWixuT5oCIRt6mjlb2NlVhBas33ZngZWAwO/euZvW8uCU4wc9a1Zr51bbnI+lZd+xlt2GMA07OO4+eFXYZp7ltBvUEpTlSATwea9EuLCGLWPBuNQkG5SXx1TgV5nakLahAC7O6gAfWvWbWaxvPGegQJYyKtralp85OTgY49K2i/dOGouV2H2NrZt4l8ZE6nIg8gFZM/ex2NN+H2jrf+HYkguC0rTNuDHgDtTIdVsre28YamdOZ4pv3URxwvb+dafgqaGy0PT7aSM2bsDI0nc55FO7vojlcU93Ysalp5ss28g2yp6VTkvpL0LBPIzsnC7vSrGtauL/AFZ5VOVXCqfXHeo2gVlM4YFx147V1Qj3PPm7PQtabYm7uEtoXwX4JPatDV/C13ocIM48yKThZV6c1zttfPBdK8JKyA11GreLbnUbKO2lGI0IPtmtddkTozPs4BaW7A/vS3TNLBbYYuOg5x6URXYYEsD7YoOqCK6iBXdGT86jqR7UiVqZniW+H2UiEDIHXvXlXiZp2iiLEqGcZ4r6Rk8OaHc6Nd3Mu63kCb49xHP0rxHxNbCa5t9sQZUf7q96xkbRjYxtISCbxLZJcStJDEhO1R0OOtdfNNEVlaKQsnON3WuY8NXUq+Lrx7ex3+XCwKt2z3p//CQPH5gdACx6DtzXHUTloj6TKsRTw8pOo7XQTyBpOTnPcUksa+Tk/MRwKqLeZkyVGCfSnXF/sjKgdO5pcjOieKpNtplOcFeBzjrTGUbMjmkllKjcy8Gqj3YO3IwPSqUWjmlWg9mHlohI6VSuWMIYHJFXTcI53n/61VJpR8wA4bt1rQ5ak4tFZeuQcA1ZLp8oPJqILkEgdulMCl2BPFaHlVGrjpkYyA5wtOjjYHDc9x9KbMGHA/75pdzMoIBBFDMS7ZsTIqx54NdIu+OzJYbkY85rntMdUn45rori4H9n7TkqT2q0LUxmO+cIBhWp8sIXAVsEUbsvkDagHHrUTIGZSGwaoC7ZN/A43gVPMmAAMjHOKr2hMc2B8xq3HEbiV3OQB2pIZLCEjT5R8x/iqaHfMcM3IPWorSIzTMrcKKnhCRTYL4JPAxVC1NK0AhR97D+tXHQQqpkIkDdPUVmhCkmSN2e1aJRpAAB8x6e1aX6GZWVSysMHAOaqtNiQKeBmtOSI2sTKTkt+lZ0qrjJHAPINQ9ShGSaPIRgAeRkdRTolZFLNwpo8zf0BKjuT2pzMxUIOVpFajPOHmKGBbFRzv5JJQ4b0q7HCAu48cdazrr52GflHrVWFYa1wG5PLd6gWQxhsfe65ptyFjK7T1p8IBkBIJA7UbBY0LCV2jG4A5q7KWCqA2BVaOPDA7tox0q6NuxgwLKBxikSZ11G+4ktgHpiswxyxysc/KT1rbuTiEAfxdM1kgkq4P8J9aCoj0ZQVT1q7b7ouQcq1Z9uoYsWJyO1XtP3M+D9ykytDTt9pljRAcDk+lacbbBknrVOOPyfmPGamkiaUJnr2xRqTsF9MJVQIcH0qHb8pXOxiKdLGN2B1WqjSszZ/u0w6EZj/AHmAxyOMepqRsodzZz6dqUJ5UquSRu6Cnzv5xAB7davQjUJGR3BHFX4k8y1dSuG7NVC1JYNGV57NWlEW8vbnbijYQ2QBYlPXAwfrTY+XzjYfam3OTjYd2OTRDnbh+T1FQM3NNQupfOWHSr/nBvlkHtVDTQGUbGx61faF4xvJyO2RSlsaRPsL9mfWTf8AgCOFnLNbStHyedp5FexRvk4PAr53/ZRZm0vVctgGRMDsOD0r6HXBHNeLWVpM74fCSqAGznNTId2M8j0qumE9walVlXGDXLqaD1yDxUoY+lRZxz609WDDmgDy5sj6GomzwOlWmHHAyagIMbYI4rkaLK7kPnNZ1xhW56VenYDOOKzZGLE5FA2Qyn5ABwK+S/2onaTxWiEZxbrge1fWchG05HWvkT9qAGL4gWgcnD2g47cE134be5z1NUfNFwdlyd/Qnp6VZgZY7rLN1HFQaspivGG3bg5Ge9LIrGWFscHBr1DiZp27SJJjB8tj1qzNEojyDlieppgcAru+6PTvUvmRzqxAxt7Va1BEMil4wo7d6sRoxjAI6d6YAg+c8H0qTz3j4x8rVXKSyGbZGSCWz/WkVQ/I645p91Lu2gIMnvUUgIKhDtJ60mhioAQSODnqKhYFnHp3NWgqbePxNRFRJkp60a3AZJs8tvLG339aji3oVBHytU+1WABOMdaSXDRgpzir8homiUSHB6LUNwhB4O2mQkuwBJBqSbOwdTTHqYGpuYzheR3qzp+AOBjPrVS/kAn2FSSamgkCqAeM8VnLU6acuXU1r2YfZQsfOODmoLXcYm7N29KqSOzDYDgdxWjZzYVQE4PWseVI6qmIlOyYnzIw81Tn9KsWcg80gkqD0FPntnl2t0WtDTNFuL6RVit2YZ6gVWxzOTkV5rgKMEYzVPUWH2UYbHNdPc+CtSVJJfILRg498/SuQ1SIws8RyNp5BqZanfh/dv5lrw20cFzHPIC5hbeqgZJbtXf2WtX9pJd3hkH9sXiCOOPywfLj9TXnuh3htLlZETe69B25r1yTwvdabp2kxfZHfW9XbiTf92PqePpTjbY0rR2kYt5M0mmw6TFdE2kbeddzbcLuHOM9+aWxvrzWr1pdxNuiiNOMAqO9b914dF7qn9jW1lLHp2noZ7+UNksQOmfrUngy4t7i2vJ1gKWyS+XGsnXaM81ovd1PPcXLQp21mWZiRwtXLPT7m9imSCKRlAwWA4H41oXzwxIxiADN2Na3g/xP9khawuVjS1ZtzSd/pmupXtocMrXszmbTSWhBDqQ69zUz2hlTIbdjrV7xFrVncaq4skZbfoPc+tNj8m6MUUZMTOQDjvTbsJJPRGesggyN24YwBjoahSVoTufBLdOOa6jU/DKW6psjZfl3lm9q5mWF7iXCA4X9aISUkyqlJ0rXe457+W9smhnkYovTJ6VyeqypYSCUOMoCRnntXpUXhB59G+3s6rGTt2jrk1554i0aWbVILBYvMmaRV2+oJqZ2HBN6nIaNdT2015fPIyTXIKqBxkGqdxblZclslveus+IEbaHrcVuLSO3WCELt7knua5UxvcHci5Zutcmh18rQ6KPaoIbOB0pl0vmBQXx9Ktrpc8oBEbAgZPpinTabLGFJjbbjPTtVXRGpQukKoBuOzHSsxwd2SM4rVurWXYzJyFI4IPAqiyKuS6kM1O6FqiBVGMngdqpXLNEcnoTxV2RQow2RkcCqcwLSgE5UVNyOZjlk8w5DFakYlduQTmmoqD5h1HapDvYg4AFPmMtyPcVI3LinGXy1JHNROzebtNPK/MMdqu9yS1pe4TDC9eprqGzFp4AXg9Se9c9pCu0wPTFb97KPsUcZPPerW4aGbJtmYAjgUxLULMSAQOtPaVV4A4A605SbhCS23A5q7E6DoWLOXOQB3rQj37g46nrVW32ogRjnPcdatSEBV2ZAPFAFwKUkEinBHb1NLNiZdwGJPTpVFpGAUAnK96s28UtzuydpH6079BPctWquEL/f21rwSNNGpAwRWUpItzEQQf7wrRs4yqAoxxt+9T32F6hM3mHJ5HrWXdMGfOcD0rRuGxbqAM44qi0R3KQPlo1tqHoIitgKvAPU1KVKrtAy5HWnHzTCSjLUeC6IS3NOxVxzO/kjdkMO3aqs8hnhIO1D0471cdXdMPyrdDWZJbbJsBt2TnntTEIsJ8nH3m9+1Jbo8UuS+7PG3FDStFkFuaSBwpG48sOtY9StS/HIzyHdwF6VcjlcKWHANVkth5KSB87quxAxwAp8zDrmtESV7hg8CHndzVJbVZFMnPXpVufDgkFl56VWeYmNgDxQA2QRRqB03daILgidRE3FQMWCgFdwJwT6VLBGseXB+boPSluM6SF90ILncasW0gkjYkHK9Kz9NbzFweSvX0rWdUSEMg6HkUxNlJHC3DbhgmofuSu23g+tRXM/75cHaSePenysHU/N8x6rRZCI2lEvRs7f0qAy/vBsDZWnRrubAQkd6kjhMqsR8pzVobJVzJgAlT1rSdCsWQTk1Qhhw6I33gMmpJDLtyGyB2zQQLGXjyT8wp8MrSL8pwc9agil83ORjAwRUtqQJCgGAKkdjodJjIYZPBrVkUmRQDle4rJsZCAgxkitmBfOG4DBU1DWjNYn05+y7ZiHRdQlBJzKoIPQcHpXvqN3xnNeIfs1TQjwlKqDDCY7x3zjivbI5UYD2rx6+52x2JQwJwe1SccEdqh+nQ1IvyrmuNmpLkt14pyq2M560xQSakViRQB5rJnnBqvJknJqZyVHOM1UmkPJBrldy0UrqUDIHJqiWJ+tTXHL56VXlXGD3pDZHKect9K+Tv2v4/s+u6PcgYYxEZ9gTX1iwOOma+YP2xrEPa6TOCdy7hjHbPrXdh2uZIxqbHzB4iiSeCK5XnpWXMXaKMjOAK1FUXemtGTjacgVm7iIecfKcYr1Th3NZIv9Gjx125zVpE3Q8YHHbvVOKUSW8W042jBFXIU8mPcDkGtIhYRAHIOMj+tWGKSjB6rximw7Sdx+7jiow48xic5raIWFkUKiqeDUEqENgMCMVZOwjDDJHvVK6IA+U4z0oYBCrK3AyW61YRTGxGcZqKzRyGJ5I75qw8DGAOeCc4IrPqTYjaLcPc0LlUx0x+tRpMFOAv1NSMwEYJ69hQwCMZUkrhv6VHNKNjAH7ozmnCchMOecVSnutoIC8dKLgZU7GS4GThatRRu8eFGVHemJYy3NxuEZIOOK63SfCE9zcW0cn7uKRgrFeoFYykbRTZzNhaz3U2xF3NnpXdaT4LMmyWeUIvGVAyc16V4j+Fuk+HPD9pf2QYXAZVfJ4fNVbCyMKKyJjcQOeeaxlNG3KU9O8GWMIDMhkc9m7V0em2kFrIqRptxnGB3pipLBuJIJ9qvaZIV5CgM1Y8+oWH36SwWG5MNgkKp7t3P4V88eLSX1WfdjLOScdK+jdXl8uyJIzJjAX+6vc/jXz946gSHV5Nv8fzAfWtU7ndRMfSrgw3MZP3FYH8jmvf8AwnfJ4p8d6ZOdRESWenM68/cbgYx+FfO8AImXIGRXovwvv7S28YgXrMIprSSL932J5FawsmdlXWB3tvnTvAfinVU1dmnu7vyT0yRnFRWVvFo2m2yJP5pMYY/U1Qim0pfhdqcRilkmTUAc9tobvU9xeWd0Y/sysE8tcbuDnFdaszxqkmtis0z3c288Y7VpwGJojGExxkk9c0/StJmm5iQZP941JrFjNpah5oTEzDgev0rWNjhlF7sxrxPs+WAyvXNR6XdG+kTDFFU8t3roLLwx/bdoxFyI2YcR981Qk0g6QDA42yfd4/nRLa5MbpnQ32sXFzaw2qS7tq7dx6ke9VEhSE4PGOtRWFs/lkhDIyjLY9KrzXI3EyEjPQelTGxq7vcu3fiW5sNPNpFjYxJxjPPY1xVvPNLr9vK8/lSb9xlbtiukiilvPnW3kYL0OK4fxhON2E/dkE5q5NKLbNqMJSkkkc7471OXUvEM8r3BuCXCiTrX0poPwh8P6d4EXUXi+0372wk3MeASM8CvlXDTXkUeeXkVQcZxk+lfcEmnjS/hfbC2+ZhbruaQnk47V48pWZ69SCgeQWlpaIYh5IZY8/w/eU9R+FX59MsrjYWSMRD5cYAyp/wqTTuoQKoZjuXPr3FNuiIbvZ5e5FGQPY9aqMtDhe5mSaDp8MUxaGPay+XJxyAejD8a5e+8L2t4jSG3VHI2kD1HQ/jXe3lktxCfKcHaAWBP3kPX8RWHeWotp1LSeYpwvHp2P4U+YhnFy+ErR4i6xhjjJB6gjqK4fxBolvaszQ5x1wa9U1KNzMSmEjYc47MOh/GvO/FV0N2NuDnBq7sxcTktgXPORT1dWBBU4HSmy4JIB4qHB2YBwM9a0V2YsmdMLnGAO9NSEsxLH3puCQpPzYpzBidueDWiRLNLSiqyMwz7elaN1cR7drZD1S0iI4yfmAqzdyDzwWXA6YrRCZDGMqQVDe1SMvygBeT1pIXCSEDmpcFySozWhIlrG/mZI4rRkVmjAH/6qhtFckgnAxU8cTycq3B4JpDsRZkVMYxtPJq5a4SNHVi5J5WotjoWQ/Man5hiRkALntSYjQZtrBkXIb1q9bOTCSPlyelZVvK7naW56mp1uGZlGcqDTTHYtNIZNyAFSv61DKqmEFjhgemalZDhnQ5K9fpVOSQSOQ64I6VpcnUjhlMmFC4GSKnWONGwSQOmO1VopAj4KbOePenNHMzIW+7nP4UtQLHKqcNwentVKdUVg+ec/lVx0AjJRuD1rJb5GHO4N3NN7ARSOGc55HpU0cQkVR1I7VBOgySDgVatcbAQO3WsrDLcSvjaOAtXLfeyNt4JPOaq2+0hgzcirVuSsbjPB6VQiCbYquXJB9qoXLHChB8p6kda1GWIQtnLORWaHL/IUyPyoGQzSbEwB8tS2cYkXIpJlUKM889KdYkKGIGD6ZpIbNrTfkTCjJbrWksb4yT8o65rF0p5QS23BOa3R5ssWMYA61SM2YtyfMk+UjIqN5WZlJwu2lmAhuCScZ4xVRsTT7TyBWmhSNL7QpwIjjjk0yGcx7sfMc0yKIKcJ8qjqaWONl3cZBOeaAZet3JbdnjGKiunIy65wOoHerCsBaFThe4Iqu0w8vG3dikiVqNVsRAquC396pYHb+IYqFbokf6vPp7VYtlaSXAHv81S9ytjatmYIjKOhrVt757edFfhWrKtZsRBFIyG5rQmK7kDfMBjmk1caZ7d8CfiNF4X1xrG7bZZ3hADHoG7fnX1payJNGrocqwzxX52xXyqVJO1lxhh7V9Tfs+fE065YjRr6fzL2EZiY/xJ/iK82tTe51xke7b+MGpVxtzUAyvBw3vUitha82Sszo3JA3IwOKdupi/pUitgYBwKgo8wmbDc9KoTy4XjrUt3NgE9azWctyTxXOWMkcbsVGWB4IpHQ5yOtAIAwetQA1m4x3r54/a8tWl8NadKCBtlZT+NfQrtlueBXjP7UWnrcfDqaYDdJG6lfY104d2mjKezPh+Oc21z5TdOhqOS1CNIQcqxJFLqK7bolRkk81JEw8sqBu28+9e2jhLOm8wEEcDua0I4yIwCRt/pVDS38yNlIwSeTV5VAUAtwtVG4rjX/dEBOQe1IFAY85wKFZ5LogDC4oeLCscfKP1rboAkaCRGA6jnOahz5y7AOVOB6VMJEgTIOcjJzVdpw/zrgZqbh1J1zbRlW+Yn0pI7hmjPzfKvQGqyM7MeRj3qRWC5GQQ1RzajCNjOwBO1Qcn1NWWAbPzZwKijAVwCAV9aTckMjE/xdKskaMCM7xkg8VVvGXcCuPcVZJBJO7g1mzZacnOVHXFZ9CranVeD7IXDEFsAnvXpWkWBF7bCJQxDqCPauD8HtHtBXg4HPXpXpOhHzdWs1DbMuD061zTN4nefFeBD4f062iIScEFWJwOgyMVyEOEihUyZfgHHTNdd8ZriCK30hSobaCWIOMdK4YanY2MCyCaNi+D171ly3NeY0fKMUhA+ckZ61qWChdnyE7Tnn1rjrz4g6faP/wA9GA5Kjv6VkP8AFy8f5ILZVQEYz14o5bk3PTtYtGktmDDafvMf5LXz/wDEK28jWCzHc3T/AHR6V0958Q9WaQYnymdxXGRz2rhfE+o/2k/msf3hOTW0YtHZRZkrs5O7JrovDOqNpms2F4iK7K20huQQeK5ZGLOABx3rWsmDrGQdhV1I/A1S3PUavE9M07WriTQvGGmJYAtIRcoD1Ve+KueFi/iDT7Odx5TrGFIHt61zS3t1beKY0N0AL62K8dMY6Guj+GNndzLcWpPnSRzMqbf7prsizwKiszsvDeswWE88V7GGjIGw91YHrT/HPiVdXksxGA0cakEj1PSsjxDayadeG2nTynYZ561mREzSqhGFHQnpWiSvc5ZVG1yvY2/CWuReH7p7q6iM2RgR/wAjUWpXJ1K5lvpdyBjlYvTNUgoupyg5VPSppNm5VfIVelVuZJanUaVbyxaUstg6mZwfMVvT8a5zXYWS/wB6qArY3DPRu9QyXrlvLic7SQMKcVBcbkwC5bJ5z1rNRs7nd7bmgqdtF16nWaf4mgt9De2l8uOSPBDAdR3rxDxbqP23UHdAACx4HSt7XtUFurRJJu3dBXGXh3fMeo5rkrSV7I93CU7U+Zoq2Eo/ta0IUyMJlIUHGSGFfb/jC+MXw7tUwInZIxwemcV8ReHXjbxFp/njZGLhCTnHAYH8K+p/iX8UPDU/h22sIL0STKF3rGM4wPWuRxcmZYhnOxt9pC7W8qRW9OjD/GrUs0s9zxhmA3DPXI6j8a4rRfiDYtdFZXIjKsuccggcGr0HxB01btGldhuQ5kx0YdOPeqjE8uT1Oj2pGRInzH7wHt3WsLU5F81ihymD9QD/AIVFN450wFnil/eMm7GOFYdvxrJvvFFpJdgrJGA679vv3FacpDYt3KLewbed3Yt6jsa818QuHRsnLsa7TXNUtJY2h81ckfdz/Ca8/wBfdjIFBDKvQj0rWKMmzJELE4zwaQuscfI6frUpLKo9ahG5n+bnmujSxkxscxz6KentUhZiARjcOjdqayquSBTA5LDHIXtSJZ0+ic26nAJJo1KYSzHcvA44qbR4wqxn7rYziqV04mmcj1q0IIGR1DD5cetWo5FTndwelQW7ptOVy3dabbn96rEdf0rT1ILYUgMRkt121ctpmKBDgH1qE4jGWOfpSxxlpc9F7Cl1AsSzgysAdp7n1qM3AZkAGB3pwjG1hw3v6VXwAcHt0IoQ7GgpB5DZI/CrUcZKcYx6e9VNiPACn3u9W7OQQgMwyrCkUW4N8HJ5J6/Sq12hNyCPrxTyzyHcoytSxxfaFY4+ZaozZVZd5Mh+YL+lOSQmHex3c8ewqWTFvCQzDb3qrEQgYDlO30poNy2zKIRsHTrWLd74ug3K3vWoj7o1YgY9O9VJlWcMF4JPT0olILGcIQ4Bc4XPAq7EyRsoWqc6tHwW+71p8BEqgHjFShmnBIh3EYyKmEhbkLkVUt0WJJAF+9V2B03ABsDHeqEP2rLD8qkPWe6eXnI/xrRnwsZ2NgtVAo5jfcRnPenpYa0KuGlkAX74qzbgRuVIznrVeBk3n5ipHerMaBwQGznvUalGjp6uHyvK9a147gPExQ4I7Vk6cWgjYMc56VcWB8Mem4dqpGRk3DNPcMcADPJpiII5SRyafMSjnuB61Ak6yShMbcn71MrYuLuyN3ANPaQsQd21P51IyjAI+bHBpVQZw6gqOQanYGSyRsE2qcrt4qCLOQAO2D71PcSq0QaP5SODVaafyIw+Mt2xTuGos0L26bgMgnp6VY01y0w9Oh+lVRclslznPrVqyALqcbQabBmm0aQTcZyenpWiZNkSnO8NVG3jaR9xYECrgkC88H2p6AjSTb5C/Lwe9dD4P8UT+GNbs723fY8Tgn3XPI/KuTEjkDPCntmplkEKjP3u30rCcbo1jI/RTwzrsHiDRbS/t3DxTIGyPXHI/OthWDDGMV8//ss+LX1Lw/c6RLIGNqwaMHrtbt+le+r7ivHqqzO2L0Jl6AGn7DgbelRjPPenrJtHNcpoeN3Lb2Kk4IquTlSD2qxKQcmqjsVOa5rldRvmY4xzTS4XnqaUsp57mmsR6YpDGuyk5PU1558ctK/tf4f6oirueOIuo9xXoLDAwayPFFp9s0S9i27i0TAD3xW9LSSZEtUz819RULIw/iFUredo7nnGGHNa2vIF1K5idcOkrKw6chiKx7kiJ8g8cV7cTz7GhZZDSY4DfpWhCAxAc4A9+tZ2nOrNIwbCle9W4HLPhh8p6VvoTYvR4Euf5U2dt+QPl5qO6leKRdmAQPzqMO8hGeS35VS1AjkUsrE4yPyxUcezp03VckUwwMGG0+vXNV1wq5PHtUy2KGvCqr8rZHr3qQKrBeMMP1qF2JLKPzo3nYA2QVrHUGTPnGxDyDzUdxE6DkZpbdC4Z84xUu8MoyckCtNiSnHCXb52wB/Oo/KkDgKAVJ53dTVgzqnOMCqd3deSoYHPOeKW5aO/8LQxRYAAXdgEmvQ9F1LT9O1K1e7mjiReS/pXhEGvXHlqEPT0p8+o3FxF87knPJyay5U2aI9U+OPjux8Q6lp6aVdtJHEjLJjgZ7GvNheuUw0hbFZCkrMCWyTVyH90wLDIY0cth2bZbWYySnI2j0NSQTrLLgfLtPFRMxkfKbcetOjiO3AG5ic5oVrmkacnsi5cyny2KsPeuZvlcygnknqe1dE8DoGY8jHFYWpTESKpGD7Vo7HbSpyW6K0OTwMZFaFrIY5FyNu31qjFIUYEjg1acliuD+dc70Z6kFdGzqd1by32lyb2V1JVvQD1Feh/DvxFBot3MYHbeHByffvXmluIriSEONxjOa1/CdxJe6xfLBAzGPGFUZ4Nb05c2h5OKpyg+ZLQ9Z8Va4NcvYySskijDS+vtWZdTItqsKD5/wC8OtUY1e1hy6FZD94MOhq5pMBvLwJGNzN69q7UrI8hu7J9LvU026jBjyDjdmtDxLeQT2sK2kY8/dktnAI9MU7V9DijtFnhuRK6cSr0xWPCGMgZhlB0zWejd0ayUqa5ZK1ye1t4o4/MJKzDnHvUt5bLbWD3N3KFYngDrUd1LHDG05OAOB71ynizxJ9ut4oEUAoeTn+lTUk4RujtwNFVqlmtDnb+Q3dzK+7gE7d1Y0pMZ2ZyTz61dZSSxLZrPfBYkHkV5l23dn1coxhHlWyKqOY7tSOx7VqrILlzjIPf3rE8x0ulx1J6VtqCAGzg45reKR4OIu2MtlMaMG+8TxipWGxlycjqfQUSRq6YRsk+lIF2RhG5Jq7I81pjpJDuG0YyeP8A69Z92zJMwLdBxVwxEIQCc1n3CkNzzVKxLTILiRkG8SEsPxqISPsyxyT0psxxGwHJNELAIA33gOatGUrj3DMoBI59KazADgZNKvTk5BpVCk4wTjtTuZkZyBt65qWyWNnBfI56ComIkzg7cGrdnGFYBm4Y09BHR2qeXE0mRtC4OevNUJY/3e0L1OAauMAtm655Pb1qgWkSNdx4JraJARB7dSBy/qafbpwSWz64qq0bmVnLZFWLVmeTYExTFuaMSCMBGPyt69alZGQb0GV6e9MkjUAEnOBUkW8uADwaVx2HhAh3kHc3UCox/rG/hHXmrTLiI5cZ9aruVZcZ+bGKkdia2IMqAHCk81qyIqyoAcpWRFsSQZbnH61pQsrxgM/zA1URMvhI42KqQVP6VGqiPI6bj2qOE4Y7ufTFSFQ+VztY85qySrc43bfvRj1pLWKMREE5571JJ8vyMAcdDUMYKSgEjb13UmMJJNrZwBtOMVHIwJD9GP60SYYyHPLetVVO/ILYZeAc8Gp1HYp3rkIxYE5/Oo7cMiKxZcntVi/YeWo3bW79xVUZkIB4C96oGa9qzMA2OG4q/BEirh+q8gVRtQzABCMY5JrQiiKjc7Z4ouSyKcqWyB8p6mmTokce1jnd3qZISysSw2npVW+cqCgwSKNBoqpCIywA3e9PimAwqHnOKWGUIuDgA1GwJYEDBPQikNmpZkvKAzYxW15yxW7KT8uP1rn9NlAn+cZYdK3Lr/UnK8YoEcrcXLfacbvlB/OrEKjIZmwKz5ZE85sZyD3HSrccbOiknOaaJsaLOcgofl7kVaOAqkHOaoxRkRtyVI9akhdgwQtgEdKLCLYUTlgmMCofMC7kdce9P8oRufLfgimnDEsTjA70agRqg2NtGRnvV60fMWccg1nCXJYHhT/dq9AVREK5/wBqqtoM1o5l2AAcnrV2KBmHmHovBFUbMjsOp4rRe6MKY243dfwoERS75HXuvpVqQb4QQhAXjms5LwySY6c1bgl3nYWJHU1DZUXY9b/Zr1h9H+IFvC0hSG8RkI9WHIr7VVunNfB3wiult/H2jFlOPPCj15Br7xhwYVB/OvKxCtqdtN3RYXI5NO69eahDFeOtSAj0rz7HRY8dmXaQSetVXYYPc1auSRxngVRPPPSuQ1sM2gjrjFOJBGAc0EbRnrQgAUZPNSIYwwOtVroGSF17kEVPICO/FQTYwecHFaQlZ3Ez88vinpb6X481yCT5Cl25A9ic/wBa4a4jMs2BwMc5r2X9pi2SP4l384XbuRM46E7RzXj8bDcS33j3Ne/Td4pnDLc0tMWNLcgkFsYxS7gBknGOABUOnIiQyEtk561N/rAyj5z1AraLMyQzCcoCcHtn2qQl1dRtGB0qs8QYocYK9R0qZHEmFLcCrAlVnlDbzlc8e1QNCRKeflH61KZ0jUxqKqmZmmUAcDt61PNe4ErTfL+7AyeuaWEgH5yGdu3aol++c9M9qswlHKk8YPOR2pJASpD5cRJYEMc49qryADLDirF4FwAjZz0qGSYMoDjCjj8fWr1ApsgfPzDPWs+5YPHgdc1ckPzHYc1RvIiNvzc1DZUVzPQmgICKB97vUyO7AIF5z2qO0tmOATxWza2YZgR/DWTkkd9LDym7Iy44t1yUz83vWzDaqlvhyCe1UIFC6lIW55wDWmihZNrdDWMpM9GnRjHdDoYl2EE5wO1WrS3+YYx8v8qh8spynQnJqxFNmTJGzNZt3O2MYpE1w5Knagx0Jrk9ZhCtnGTntXYFoEjOW5Jrl9YYNIR75pq4pOJlopyATnParwTzF57VVXKjkdehq6vypluAaGVHUW2do5VAPSuq8E6m2g66t7E37t8LKB3Ga5iJApG3gH1qzZ3BgJQfMCc+lVGXK7lzpe0i0eveIdeh16/WeKIQIFAI9T61Ws7v7JcrMnUdhXNaPdfao1QnDVtQIVyBk16cZqauj5GtRlSm1I1L/UzcKxC+UW6gHOabasbiER9GBwB3JqYeHbqbTDebNqKMg9c49qzYNbjsESUj99Gc7W9RVaRVxLmqySbu9iPxebrTLERSqFD+/I9K4N3LHPVu5Na3ijxBNrly0zNyOCo6Vh4JXhv8K8urUc35H2OEwyw8PN7hcYjjBGc1msMknOParl07hVB6GqEmSGHaskbTsLYAT6lErLlc9a6O+sorV1xyp65rndIIl1OFAduDmus1B2MqCSLC+/NKUnzKxUaUJUnJrUzvIjBBUDB71I1pG58zOCo/A0GIBG6jJ4AqSFTyHOF9fer5mcTpx7EJtfM3bT94cfhWZPbo7EE/MOla4YM52llBGKzbwqGzu9q0jJnLUpx7GDfxqsm0HGMUzy2Z8npj8MVJd/vpCq9B3pyh5IsAY29a6Its8erFJkUf3ijHKGnFgpBTqON3tT5YQm0MODUSEs2B2P51ozgYoGWHbPWtHT0QTgNziqM0Yxkdew7Vp6dbiXBB+tTdXEakpUQhT1NVJHSVRn5ccVYvDiRAMfKKqSMDLk8DsBWyZJEcqu0nJz+lWYTj5gcmqx+ZyQeD7VZgQq2DwMU7sLF2O52qykZ/nSi5wmSvHt1pkCBmLDBzSsC8gQ8etIolgzJAznkZpvAcYyc9qmhUltquAg606eApFiNgSvWmgRIlqHw2eT2qdYRE2em2qizvmM56dcVolPtC8Nk+tUKxOtwsih1+X1qTBiZ2l+ZTyCPekW3SOBcNuK9qkChsrzhvWnckheMSHenIx1qsW24OMkGr6strEU+8Gz+FVDIYie4brVAN8kSruI+WqckcTOQiYCjPFXVaVFcNjaen0qoVKhlHQ96zZSMt98rsG4TtT4YsKELcHpTnGxiDzu7UwP5eCDxQhmxaskcRB+8varsEomYAHp1BrHtG85lOcMau24aO4cEkelMiRcVQWkOen3VxWfLhmJbhs1e2MkrHqCKhvBDIu4ArzSYtij5UcvJO3bT2KIBzTJFVSBn5WNOlCBdp5OeKRaLlnhmTAyc9a152AtpCDtwOQazLH5VTIwB/OtS6dbmzkwMYHOe9OwuhxskgMpIHUmrtuUZlYFiR2rNdT5xw3y5q5HIsaKQCpPFXYnU02fMRJ5pIMylXzgrVS3cq21jkt2atCFdrHjP06CgrYXzNxKHhvWqk8zrKUB47sammjcSFy20+ntVNnBlO8/QimTYtLhSCBzjmtG0gIUCT5Qx45rMtLiOO4UP8w9a1yFlmypzjkfSgWxr2UO1sDlRipr24JnRANoA5pdNdfKJYc9qp3k/mS5x04zQMcyLtLgfdP51Kk4jClOD3qIM6qwcYBHGKW1kBHTIJpcokdx4A1SKy1yyupmAEMyt74zzX31o91Hf6bBPG25HRWB9iK/OfS8Idx619ifs8eOl8SeGzp8pIurHCHP8AEp6EV59eJ203Y9gTngc1MsgUVCnHFT7Q3OK8uR09DxudTyD+dVHYdBxir9zjFZzMM471wmthjHAwDmkwO/FMbPUUNJxg0rD1BhjioZ2Gxs81IxIGS1V7viFj6KTVx1ZMj4Y/aC1T+1vH2qsBxG4jx/ugCvHy4J4ycV6P8TpDL4y1dmJy9xISD1+8a8+mTZuI+XHT3r3KTtFI4Jbl/T5FFsxIxg8+9W40KyB0OM1RsnAsWDH5s9atefsQYOB/tV1IzLlxEu3dkf8A16g2jJIXHFWFI8nDj5jz9KqM4k3gdV6e9N6gObIxhQdvWnbEMJY8N2qOOZTHySccH2p8ZDDAy2exrJdx2BQVwQOtO8wiYKR39KekJO184A4p0siIck5x3961uInaMRsoJxuqpKiruB7n6083XnpwMOv6ioo5Q6kj7w9aq+hJRKsjE9s9MVSmO6YZzgmr08gcsq/eFUJCGmjGcY61hK50UrJmtbMrRBcYYcZq/A4hjc9SR19Ky4XwxC8ile5OGAbAOc1i4tns0q9OGrYkEoFyzEZ5rXkuVULjqQOcdK52zZjJnPAPWtYt50WeSBS5TlliJN+6yQX0kpYEkKOBipre44JPTpVHcBJkDgCprKfE2AuV65p2MXVnLqaax+fFlG2N71ialyQpPzL1+tbRdxEHPA6CsTVXBCbRhyTmmdFKTe5WA4CrzmrEKOyhcfd9aq2rfMAePcVoI5HOeB1rFntUtkSqx8ojZ7E0R7jwOSelLneMFsc8YpVjKtuHAz2qTuirl+zneGYZfbgdq6rR9bO0IT8w6e9ca0eQzDqOamtrt41yOo6VrTqcjuceKw0a8bPfoesW/j6WzsntWRWUqQAexPevP9WvfNlOD945OKpx6s91uLLh1GMdqrF2fLHk55Fa1qycbRZw4HBOnJzqLbYkZQ6nLde1VcBEYM2F6nbSJcYYgjg9M0jFWUk9V61wnvMr3Ehk5U5UVWc5iz1x1FSTNg4Pyiq7kruAzlulaROSYaNJKl6Jdm5VOfoK2rrUzLJ5hc7c4xWLZbklO0kBeSPWrjxiRSdmFzk5rpjGN7nkVq84rlT0LovCseQwOf0qVrhtig/dYc1m7EGDGCUxVjfuwwLdMYrVxXRHB7efcmk1H5TGI8Y6EVkz3cjN8y8HuKtyZaLBG0is1mG7DtgN1rPlQpYiT6lS9mCyDG4GrEM3y8d+tULiQR3HynKirtuwOSVznpWkdNjllNy3JQd6sHOfQ1FGwUle+akkjG7njPpTE4O1x34+lWc7HLIBJjO4ela+nDZHuxyTWLF+6uTIR8jf3etdDZYC8/MMZoSJZWllzLnv2pk0oY85BPSpZEEmSeKquw3qADjua0s0SToPMIVW4FXWOV2lgGFZ8aqrk+o7VLIvmSRhc89/pTZZow4KqRwB97FTKAjlgN2ORmooFKx4xyasrMkUZQLljyKoBPOPlliNppsasUPJI9aR5hNtO3DL196GuCQ2wDYenrQwJ7ZAu7acg9c9qktmcMwJ+U9DTLF9qsD830pzXMTAquQM9KNRs1IlDIo6VaE42qCMsOtUrB/MjATlV7mrVtGvmMd2SO1MydyvJG7s7g4ApICJomIHI7VauMFQY/xqJIAyttOw9eKrURWeSSUNGeCBxxVQK0ZAY8ntVw7lVmyd1RBfm3OdwqHuWjPnCiQkc8VBGqsCQeD271emjjdWbpis54Qrlkb5T0oRe5YtmCkAD5h+da9qTJzzgdM1lQxlQG6k1ehaVVIVs+uKaREjSk3lQSOOhNU5n86N4852/hSCX5dhYjJ5zTp4RCoK/MT1NAGYwYKADnn8qn2h1Ac/ODkH2p0ic5b5cdqkiTzwexFT5hsXLSQcE5YKKt3lwkmnyADZgVWsHAwoAOOtWr7Tx/Zs0gbao6E96vQDjIpsDafm5q9D+/Yei8HiqTQBXBVuauW8nylCdp9aLiJt4jlG4/dHFXdw8oFDtJqnBb75P3p3A1P9n2nGcAiquT1EuZ5dvPJ9RVeKfBJfoOOlPdjDEQzZyeKqyTrkIpyD1+tSxo1YtkkalFBIPNaVrEN2/PJ/SsuyUZA3YAxWwEDAFW4FTsDNS2IWIjJYVnX0zpMSi/JnkVcGUt+BgGqhnPTHJIrRMksRTLPgEkVPD+7JiDfL13VBBkkhV4NWYYh85Y7WUZAouM1NLYJzv+9xivR/hV4xk8FeKLS8Dn7K7COceqnvj2ryu2kZSrkfJ7VsWF2UkGCdua5qi5kdEZWP0VsbyO+t4p4mDRyKGUjuDzV1ZNoryP8AZ78Zf8JN4TFtK4N1ZERsO+3sa9Z49a8icbM6ou55DcKwY45qhKctmtG5yeR0rMmY+ZgjmvNZ02I95X6CmnPXqaC3GDSFh9MUCEbsG6mq17kQPz2NTcMRnrUVypaBhnGauK94Uj8+/iNKX8c6ogPK3DjP/AjXD3YKyyKTnBr0H4yJBa/EjWRC37tpifl7t3/WvPrwGOUs4JDcivah0POkWUQJZ5HTNWnxtjXHJAqnHcBrQAjgHtV0kTQRHow4zXTERMvyRYc5bvUKQRsS+889RVlYd0YLfMB3qtIvl3GU5jPb0rR7AxssSBMA45zU0bhIxwSf5U1sEdMhT0FSxsivnqGHSudgTq6SqnJAH61GYAWyOnXnrUqonlgn5cHgUir5pI6cUxMgIXzvQYpuU3ZzgdPrTlYROCfmANLKsTtvHyqe3vVq4rGbJ/rnB4x3rJmz9s+Qk+3rWpd7c8HNZMXNyxHHPfrS1TNI3NSFiCCSQoH61HKrFs78A1OUKKCF5PWmXdqfKVzlc1LskdEYSlsiTToC0Zz39K0FjkhX5BuFGmW6+RjPNacakIVUgNjmueUj0IYW6u2ZjQM6kIuGAzzVjT7Nkcl+F71PxGhLc57ipbRhIQMEio52dcMLBb6l4W0XlcZbPRa57VbTawIXv+VdIJAqZA5BrI1l1Vctxk0czaOj2MY7IwY14445Jq5bZkXjj2quhDAgD8atQx42kds8UM3hYsxbcYPXGcjtT0ckbR1NQgYyM/pUkSFVyflyOKzOyOg58IvzNjNQsWkYCP7g60+QgrtIw56GpYIDEh3DG70oKsSblt/u/NgVEsw5I4butD4UkLkgdaCgZM7cGgasKxB+ckFc4yKVyAvK5z19KRimAiqwA79s1FJOFG0fMVOKmxMrEE2ZGAGAKhmU7eTnAqZyobI4zVWZyWAHA7VstDmn2JNLgLM5wxCjtWpHG8o8sjHeneD8iaZiu4cg5q/NGvnnY3fpVRqO9jmqYOMoqV9WZSwmJygGQO1TJtwAAWbPIxVl40ZthBxzkilVPLCgDgDFbe0OJ4OPcy7x3CttUgdD7VlTRluQMkV0N0AFOB1GfasefOMqMsO1Clc5Z4ZR6mLJ80o+XitNISIcjjFUpSFkAAyT1q4s23aCOK0jqefUjbQNrg8nOKjlcqwxyRU08xJwRx2NMfywhIBLVaRzMltl83hhwa6AiOG2Yr1wOaytLti8nCk45/CtK6I8jYowQe9WiWZ0gLEEElQeQeKcMuPlFRS52MSeelPgkPl4HJqybCo+ZiNvX9avRKYWBHf1qgZAANvJq4rPIEAHI7UWGjQijMuRnBxnNPkAEClTlsYGaht96yKAMkD8Ks7FB+YbcHOO1IojjhMsO4kKwHOKZGQrEMpwOnvT5SsOXTJJ7dqTyTKw65xmkBJBKLdgR909Qae0ojmJROGHpVcWvyZZunSnpvlcBuB0q9ANC0kZLcE/KSeK0LSYOdgHznv61mW8Rm+UHaQeKtRRmKRQH+bPOKCJF+NfM3AHDDr71FKpA28qB3q1FF5eC/T1H9apy3QkfA+6O9FyCm7uVYE4HQVDCPIcqSWLcj0o3BmJEmQp/WiIqZGc9ulN7lIjuGEzso+Tjqe9UngCjAOGXtVyXJPXcW4FU5SEn2EHdjk0tLmg+3LrFyeR0rRtXIQMvOeD9axomLzENnAPFatq5gmTJ4JqkBoR26TMSxwy9qgWYmZ0IwFOBmrZC5Zx95upqAxEMVdM7uQ1DJ0Ksr7Cd/3e1NQPuDwtj29aaYyTJk5C9yakgxGgZjjHSkDLdnnzSD8sjVb1O4f+yni3cr69CKo22xikgPJz1qxqVwp09wBk4xg0Eo5ZZREwz1ParCyq5+RSCaoBBI4DHpzV63R9jkDp0NBVjQhmHljJx2olkkCkFsgdx1qCJh5YJB+bgmpIiZGfGOBQIgmlMYHO7I71Vjk+fO3Hqat3mxxu6BRyKzxIJJNqAgA9TQBv2kyKVzhiRW9YZePiPac/xdxXOafEPNGecYwa6+xxKuTwVHFMVia8jEVsCTt9qyQgdWG75hVrUt9wApPA61T8kQYO7JPpVIk0dOD7VYkBV6+tWriRpM4xtbv3qjZSkqw24UdM0/zB5DZbqamwEzTG3GEOQeCKms52LYXPNZ8ToU2S5PfNXLfcAGiH50Wuh31PdP2a/GA0fx2lk5xHfRmI+m4cj+VfY3mblBXpX54+A7+XSvEGm3KcMlwjE9wM4NfoPpcwvLGGVeQyKf0rysRHleh20ndHlsuSOelZ1xhX6ZrQmJ24FZVznOe1eGd+pWdstkU7zPQU3eGYjpTVwFINMTHE49s1yPxK8Unwj4Tv78YLohCA92PSusdsKB1NfOP7U/i10hstChO0yDzZfp2ropR5pIxm9D5u8S3Z1KVr1jvlkdmkJ9ScmsS7YSRoT/CMYrQaItHMrcY5HvWXNl4yB1XqK9iJwy1ZIsQSzBB5J71fii/0aP5uT2qi4EdhGGPJ9O1XLaT9xGcZ4rQEXEkCq4GXGPyrOIO7IJ21efeCyn7jD+GqEIJkZWztXvVcwFqLPl7w3OentVlIw4y3X9KreUfK4POau2y/uyOuwZqd0K41pMqQRn+lRqxWPA/E0kh3TAE8GpRJE42jgL396YiMSBc5UHiobhRIhAJBNTSRoz7FIyRzSYBgbBGVrTqPVGZPGYFyV/HNULACS7djye1Xb5jtYBs4FZ9gCZySMY7VE9jqo7nQLGGKDH3uOan1DENogIDEnAqCAjjIJ9Kbqr7Nijke/Y1y6tnuR5YxbL+mKrwnP6dqu+WoBAPIHFYmns4bJOFx1rQgulGQTntmlymTxUVsiSVvk2AcGktrlE+UA5HU1SmuXjZ9oLA9KLQyR5b+91zVKmupk8Y/so2UvMRgHoT+VZeuyCZeB8w5qxIwWAED5jzWbdSh43OCG7VXIkEMVOT1KELnIU/pWjA4C46sT1rPgKfK2cEnBBq0mVk3oeO9Ynq05XVy1uZHIJ6+tOafHAwQKi3gjBHOOtVS5DEk9KjY7FLoaNu26QbvmAGQO+asIs93KscSFj6Cq9gCYM4wWP3jXqvhvSbXTvD63Lx7nZTI5xk4HarSuZ1arpq5xtn8Pdd1C3kngsmkjXlsMN35dawbiCS2meORGikjba0bDBFeseHPiNFPq1vaW9u0aS5UyE4wR0qh8VLGKawjuRGBdRv8zKMFlPrRy2OaGIcmeY73yYznaefeq8xCjAB3d6mO7BY7iR+dBlDKQV+Y96zOzm0KbkngjIz0ptyQi4HJH6GpflJYjtVO5+UHIyW5yKuJzyl3Oj8GqkkdzIWKlRgj61clIVyeB6Vz+i30ltC4TgNwasy3Jk24k6mtFTd7mNTGRjFRtqjVaVWwEHPfNN5cYVuazZZnwCvDd/pSRzyNgoeMc1fs2cn1yPYs3TkREAZI9az58uMhQMjrRPPK8hAPOM81mS3MivuP3W4+lPkZhPExkivMP3jE8fSrsZCKB1I9ay3d92R1zmr8buyqVjJJ9apXTPOqST2LBXzBg4pm1R8v8Q6ChnYJyPnNRx7t3PU1omcpvaOnl5c5Ge1WrwhZM44qDS1LQnJyf6Us5AmweUFaRM2Z90yuwwDk1Ha5+72A5qW8RZGyhzjt6VWjkbeScD2rTUOhegjG4jH0q9aKvmkA/Njms218yUEHjng+1WtxhkJTr1zUlF9MF/lbk8U545WGc80y0uMZJj3E96sGYF9pGM00OwkELTZRxgdqfPJ5QwOCOKjW6fcQo4HH4VDJG7O56L296diWKueT1Q+/SpxIBGNvNVEZmR0xn3qzZJ0JGR3oQy7DI7IQBtbsRWibXywpJ+Zufoap+ckRwByKtGXzVBXlmpkNEwnnMZQ8j1qN4lKbiOMYIHapEhkiAychuKJopFDIcDPT3pWFYqC3ikKrj7velaOMHAGcd6bdI8JUoMEjkVHbTmZzuXZ9fWqRVh08I8tivBUVmrJv3sy/Oe9X2MseSwLjoMdDVafaGJwBn0qHuUQIdpBK9OlTxyKJCT8xqN+OR0ptuf3uSPy70KRLNr7SoSMhTkjtT3nKoSRj0zTIHQrtC9KhuWlLgDHlj86oRVZ1Y9cM3WnsiuQh7Yqs8LvONo+U9asRKFkwCS1AmaFvGjxAKMMDxTNbRk04EjHqRUtlEynB+YE547VH4inMemsAN2elPQpHIbU34DE1bt5HRmAY8j8MVnxuWPTBq5uO1cc0riNC1kaRtnVVp8h+zSHP3TVSFnzlD1pbiXfEWbll96BoiluRIpDEA54qrGSXIBAFVLiYFycY/Gp7JhuVgMilco6jTChTIyStdHYsWUEcVzengeWCo6101kPJtghGWJzn2pIzEuGCAnkhs4K+tV7cM5wenrU00hXhRiM+vrTdirtCv161qSy5ZYVyrnI7Gi7tlVcKcg801WEeAFB75ND3QyGHA77qAQyG1Rihb6YrTjkWLCHHFYct432jCd/0pqzTCcB1P1zUoDrNJmdZxIjY2sCPbBr9AvAF0114R0uUtuLQKS3TPFfnro8hDAEYHGe9ffvw1LnwXpYz0hFcOK2R2Ud2crKMgg1lXfy8VpSnPA5BrLvMckdq+bPRsUypc/TvQzdAOcUOSBxxTAwXk8gUyQkfavSvib9o3Xnl+KF6jtvWFVjA7AbRX2pJINmRzmvgv4+O7/E7XXK4JlGB6YUV6OF1bOepsjkJZN+M/wAXSqDL5cjKw5NWLa6E9uFI+eOor5Q43g4YD869LocTHzREWiYGc1dgUpDHgZOORVKSQm0h4wxFXoWMkar0ppFFpjtXGM5FVYCQ0qbAxbofSrjpmAsCMrx9ao2yuSTnB61e4E6xhVCluBUz4XJBwD1pmFZcuPmBpq/K4JO4N+lCJI5ASmVI570sbrgbuAf1pzorZAOc0kahgAccVaQIdHcBLhsLweOahuZAMoBkNUyRDkMvToR3ouLUBVkB60we5jXpZISQAVH51n6bMfNZ+ue3pWhqsm1GWsywBDYAwGqXG6NISsbfnvGcqcriq007XAG88g06MFIwCd1R3DDeoAxnqaxcUdHtJPqa2nsEUA4Kkd6tIiuxB+UVn2+7ZyBgDjHer8Stt39Vx09KDNsbOREwwvynvT49syrk7cUwkSHaB9fTNLIu1lIIGDijQm5JM7qowuc8VSvEZbeTBwQM1qO527MDHXNZt8w8tgTkEfw0jopvUw4mYMCfm+lXoZfMXBOKpcA7gOnarVumFy4zmsZHtUpOxaZ9qrjLA96jlB2hiOD6VMo4CgcH9KSRdvA6D1qGehHVmtaANbJ1U+hr13whewap4XEiPuaH9zNH3B7Nj0rym1AktkIAJAq1aX91pMjSWE5t5GGGxyGHoRTjJJl1KLqRsjttG8DQWeprdteFgsu9QOMZ7VV+J2o+Wwt94JkPI74HeudbxdqueHUbf4gOc1kX15NfTmW4cyStwSapzT2OaGGcHdlNmVflJ57Y71XkkO0r6mrMilmwB0/Wqsy5PPy1kzod9hjgKVTbwfSq17iPgdaskFRnIP8AOqV1GGGSetaxOWpsWLHPlMR/FVpcxuAPmA5qG0iK2w75/MVYMfkgnJJxXQjwqr1JXm3EkAY7Uke5XyeA1RKSwBA+VeaeiuMleVx3pnLchui5kYH5QO/qKzJMjIPPerc7kthjVeVTgjIwwI+lVoZtszdwluAo+QHrittFCRferG8owy53ZrQhl3lgT8oHFGpJMzBxnPNMiBLfdyM0u0yHgYx61JagmUAjjOKXKJnSaXCIotx4JGTVacgSMxbcCeB6Vdt1QR/ewMYxUEkRjkAyGHWtIpozfYypoTGGIHytz9KpqHeQsB8q1r3MJkQjOcHOBWYswjJQDB960DoWoJT5mCuAe9XUdN+ODWdbsH3A9fWrdov74Ajb3+tRfULms0QgCtt2g9Mc1HE6vLkDmpgwZR/s0xYjHL5oB296uJQqFopdoTPfNPaQhSGXjoKLhinzphjioRNI8eSMg/pTAfG3kyEFcq3WrK7Nh2HH1qta3A8mSJhhz0NOSFhB8nzEnkVIjQREkBwQTjrVvTyCnZivSqdtF5QVnIXjmrke1Xwi546+tNEXLMvmHZvGE9afKEEasWz7UJG0gVGYHPX2qF0CSbCeh702BHeuHXI4YdqyU5cjuf0rYuAXBPHIxVFxFH5eGy/f2pjHscQ/MeV9Koq4Z2IG5auJOu9gFGG9ahuiYcFQAD6d80mxorRhi7n17e1TQOPNzgBRTHmFuBuTJIqKJ45n2FvvHoO1SM144izkqcKalfykQDdukH8PbFZx3wggZIP8qdH5xi3lMqOM1YrF0pHuLL0Ixj3qtHGI5vl6tTUYeSwHBP6U20DMxL9V6UXsFjTjJt2VQc57/Wq/iVo/sIJ4bpgd6XyyZMqeR1U1T8SMfsIJx1wKNQZykLFmYjjnAzVyNsLw2cdRVdVGACcdDVxAqtgYA60hEkU/lDBGOOlVLm4LnJOAe3c0t04Cklue2Kpbi/U/SjoMjbDtnoDxWnYrjjsB071nRKS+DgYrZs7cFMrwfWjUHsb2jp8vPy88V0RULaZL7j+tc9bGSIqqnAbhj7VtyIEtdoOXABHuKLEIhJLKAOg60ydFzG4kI+lOWQt98bM9RUU77flyNvUDvWnoSyaa9ACAnOO9VZLkuSuflNRtDvw3U9SKaoDZbOAvc00CLaSIkTMSd2OPrSWkjzy4dhg9DWa0xVsKd+a1NKjM5XjAB5Hejpcvc67wvDJNfQWxTd5rqufqa/Q3wjZrYeHrGBPupCo/SvgDQ5EtplYPtZcEEdQR0r7J+EfxGtvEHhOIXM8a3VtiKTzCATxwa82trodFPTUotIOmOlZ14eoHGavuRkgVm3RJ6180epYosTn2FIGDA0jMdxB4pA3t9KsRG4+Ujpmvhb9oO2EXxP1lEJC71YsfdRX3S/K5NfF/7UNubf4jSlE4lgRt30GK78I/fZz1tjxeG4FrMT17H3q86l4ycZB5/Csm4G0gjk1rWNx5tuM8MvUV6/Q4NiS5/dRRAdSuRmrNv5paPAGCKivl8/ycdSAMVb2GIIvQ4/KkkV0LICM0iYKgL17ZqnEjLn1HFXFkKRkD5iaijAfcD0PpWq0JCKLzj8zYP1oZhFJsY4GOtN+zNGd27qf0qO4U7gOuO1ICRIjyQQRSbsLyoDNwKhEwxj7vPWgOVkUhTIc9qoaLsIKsBgsPSmXQLvg5VackrnLD5VHPPWqU9wxlGXznp7igJbGXqseyNjnqetVdPYbMEHd2qXW+VIDZ71X0pSXUk1LdiUX43dRuK5HpSXC78ELgVfSPOcenNVpQcgEZUVmdKRoafEvlr/ePSp5XcMEK7cHnHeq0UzYQBMGrjuS2GGPepe5LGOyp9zg9TRkNHkty3SoWkEMpzyWFLEgmwM4A5/GgkvKrSRbD36ms65tXiVlByDzzWtBmO3OGB5rO1CTO4lsHHAqDopbmGoOR061Yt/v+m0Gq7P8AKykYY9/Wpo3TGCcH271nJntUSxGTvz0FJcGR0OR8qjn3pY2VkYjk0k8uIsFucc1DO+O5u6Vh7FCMhlHPHarKrvO5T06iqWizs9iBjB6Z9KtxssBOOp71kz06auhJCFUgDr0+tQtEzcgZ96s7nKsOPm6Uwl4eAM7qRckirI5AbJxgVSfaWGW5q/NksdxAz7day5GHmlQMt61ZxVNGBYbjnqelU7pmD4HzEDPtVtkOeePbvVK4wZM59q1iefUehrWchW1UgfMfyqeQloycfM3Wo7WEw28Yf+IfiKtjlMEgAd66InhVdylsljGxk+93FLJ5kcPIx7VNK5OAo3YqG4dipJ+XFUcpTuH3nJXkdTUDSRSBgOpFTyTiVDlfmqjv8vcCuM0yGVcr5xUc4PetCGP92X6qccelZ0TAzEdvWtHzjGSAMgjpRYkeI8tlT/8AXq1ZqWlVR61WhkPmYKkEVq2ECyHcAT2xVok0RGywpkgHPfvVa4Ri7FT3/Srd5GwKYI4HTvVKIt5jAt8vr3rQh7iyo8cPHIX0rHkkG5i4+btWo1yYnIJDA9BWbdqJm3gAHuKTGOtXWtOz5YjcM+prGTfGcr37VtafmSMAgA+9Z21CxowRmIIXxtJ5xUt1chYyiD5aiWQh1UAMOhpkjBVYdgetWPUjVncgnirzIVTMeGGKo28oZWB+6e9WBJsXZG24nr6VQxsUTXLAbdpB5NWiGj9lJxUW9oVxn71JCxkBVuT2osDLrTchFHy8datJL5cfB/xqg12sW1PvH+VWYVEsgOcLQSaNrGZE88Hbjrn2qQD7SpkC4z0JqTy0lhCKwBA6U+L9ygAXoMCqsJozTG6Ak9W/Ks6R40lwefceta19I+4DsaphUk5IziixAyCISlc9B3pL5huVUXhepNTJB5p27tvpUX2UxyYY7scUrallK9xtGRyelQ2UCJMHPUnn2q3dHcSCNu3hapiQJgHJLelMtmv5IJ+/8p6GjzGGUz8g6VRTKqQCdo5qwLlQoJGCP1pkkYKqWBFSRrLt3Aj6+1SKyzNvZeDT41MIIK/K3pSETxEKu8tlh1/Gs/xS2NPQepzVq3RjgIeM81U8T5ayUFQADkH1p62A5W2AcgZwRnk1NK/l8k8kVEMBMqNpPBzUE24DlgcUCFa43KSeKr7t7AAEY70yWUDbnvT41bapA4J5oAvWig84yema2oGaGPIUHpms+1iygxwT3rStsIyhvmzSQM3NOUXGxwdhUZOa2JS8kecAr2PvWTbqu3II9BipmmaLjOFPXNMkbM7Pnf8AIw/WqUmXkBLc+tPnlDvkHcc4p0Sr95ucelXEkmhbgBu/es+a8CvImzg9Pen3MhDBlBx61WtmM9zzz9aoaL1ramRuDyBmtyxUwzIQflPcVW0+3CZJPHbitNHSMADpWcmWtjbsbf7OWcnIYVuadrE1jDiG4ZQ3Xaa5F9QHlbM81Lb3qeXjdmuWcbmsZH2g55OB0rPusnk1dZuCehrOuTjg18qewzPmO4/SmRyMx6YFLKdknFRmUMMDg1VidRsshPQ18nftcwm38U6bd4wstvtzjqQTX1gzDaR1Ir5k/a0u7S+/s22Cf6RbhmaT2P8ADXdhtJXMKmx8zuqzLvBI4+9UME7wuAOM/rQ84hcKR8jVKVT5TjJHNetfQ89m3GP3sRz0UH6VYL752DMQBzmqsaEQJID1AwKs5DuAOMYJqolak5/d5JbCgcGoE3hyxbap5Bq2y+fA2Bx6moY43aMFvurWy2JHbxjJbr0NNmeNVUqdxbuKa3znY2Bjp71CxAyB8oHGD61L2ARpSxVQvGeT6VMkJD5HBWoNjyOigbRnOalmldcKOcdTQgJJXcRqCvXqaqOSpxxu7VeNwJAMc5FULuVUbjl/6VbAxtXlbOe2McUmmDCqSai1W5Rv4cHNTacw8vJAz2rPfQEai/JucycmmKqyuxZ8dvrSODIFAXrUkcR2H5eAaykdkVdF20YqQQNwxjNTSAhSDklucntUEYGxSDirHO3LvlTyKCZIimA2gEAjA578VLbJ5QYphs84pm1GOBz70+1JgbA+63Az2oMbE0cTSRls4APIqtdCGSM/3jxmtBYnD7Mgo3J21SvoGGCpCqM9e9TY6Ke5zknEjAnPpT4GYHawzj09KJx+8IyC3rUikxx5649Kykj2aLJlwoyB3/GnSIWXphe5NLCd6nA5PpTueQRgDrU2O+O5oaJ80bg9B6VoBNzsC33uc+lZ2iyAeYBkn0rSLnoBispaHp0tiTjaQo6YAzUJysbkHJHSlJffwcZPJ9KUnqD0PeoRtIrTSGRMkc4rPAG4kduxq9P1A6YzVSYDcCOSatHBUK8nOSBn1qnIA0u0/LznNWpi2SD8o9apswW4XPPP6VvE8us9Deguo2jVQPmUcE1DLcDIUdfamRzKMDGcUo25J2/N/KuhI8Oo9SQStEwODtI54qOVmyARw396lMx6dBio3cnAHJFOxzELHggjB6VBMvlxlh8+KJXfdg8gdqiuZwyEqTz29DT0sJlFMy3IUfLmtNlB6HkVl2bFZiWAPPFaJlGPmNNCsW43IUYHJre0qIRxjcdpY85rnYRk7weB+ldRpYU2+5nywHGfSqREgv1CtlHJxxVUFITmRflb+tXJwJNoPB/SqMqKH+Y5ArUgryKm8AcnPDVHNADll+Ugc1ZZk2sBUF1II1AJx7ipYyqM5XPBNaFmhAXnBrOU+aygnIFX7R9w7qVoKNTZJE0ZLAL/ADp7snXIIPWoNzyqozuBoNuvl4Bo3AljAUEnkN0oALISrD5TxULBmhQBulKoWNCOp65pC1Lz3HmRqjr9DSpbnYBuAI6YqmJCY8hTmp9ki24fJOOtFgHwQbnZmPQ1bDosgWM8Ht6VTtcyAEDOatbRJJgcc00MvW0m8kBjvXI4q+suyJS4PArOSMwTBx0NXJfnCkHdu7CqJZFczNNjjn1qr9rEUZ2ruzxVvaFQY5ao50Rody4V/wCVWiGU4rho1BK8N69qRywcsrdTzuqOKQtjryecjinzIGGUP3etNlEN3GZHO0/jVX7pKjnbyTVqf5lBRscVUtMYk3DOazGW45PNAAYYNWliWdcDBxWWuPMUkkKp54q6s/lsTGMoeDSBk8kAjUBASBSNKREGPJPGPSolndGyDu3fpUkwYqSBnPQ46VYi1aqSVDnaD6VT8XyLDaRBPxJrUsYhJAqkZI5z3zWP4whH2VQeoPGfSgDjpbwynA4XHaoJpUxjn6U24dUIKn5R2quzF3JHIxmgB67XIGeRWlbuFXDcr2qnbqWUuADUpnDIMN9agk27P96hIJFbVpaErkkE/wBK5zTrxgQV9MGuosHLgFsADvVdQLtrtRGB/Oq+pO+4AYKEUTyGFH55b7tVfna3Jfv09aqxLLEYRYwD0NVbi7wu1T0/iquZ/LG0t0NMWNmk3D5we1IETRSySggnj+dbGnaf5siMFxxWdFbBVBJK89a3LVZCqFGzj0p3Qy/lbdSjDBqvNI+VEXzGi5uAOHGGH8qrJencgAyAelIL6llt6Z8z7y9QOactuVz+8IzzViJ1kAZuvtzV2Ty1xtCuMdadrlxPs+Ruc54qldkEetW5PQdKqXH3SB0r4257fQypzuOfSo9wOQetSTjbwagXr60ICO4cRxnnmvjP46ar/aPjLUFEwlRW2LjkDAxX1L8SvFaeE/Ct/fggTRoQinux6V8M3+pPqt5LNO26eR2dz6knJxXpYaL3OSs+hyl2rZPOaW0l+dUPerF9EVZwBtGeKh0+0M10MchTk16KRxo6W4Bj8qMHK7QTVyIA/dxk1kXMuLkuTlBjj6Vp2jvMm9Bx/StVFAXSxhhVcZxUKy+YjEjHbFEjhxhs/SougYZwBVoRG77HGUJHeldQXQnkdRTZpsRrg5yetJ5hO056evpSlqih00oWVdmTu7elKVDNy1MkYcHv/OpVZNuSOT2pRJLFtKkcJBTdnIBxWfdxoATjBNOmuipUbdoFRXD+dGRu4obCxy2q5R+OeetXNLUuFJwB3qpqjqJgnXnmrenq3khACcnrUXKiaxk3NtAAAqaCQlSMDC8/WqaW0sUu484FWVZduewHP1qHuejCN0P84LORghcCrSyvPGAV4B/SmRKGg3enQ0+FW8o5+9nj6UWOee46bCoORkUJM0i5IGV4HvUkqIyj+93qH7PyAH2mhGRNDJIxB+ZQvWi9Z/MRScoRk1JaOQQGOTmm38gLZ24FVbQ0p7mBPGfPbIxzT/LDbQDk56U6Zx5rk/NTrdldyo4bGaxZ7tFXSERCgODzUpyy9fxqbywQp+7iq7EoeBwfyqLnoW2L2iHy3kA+YmtbO5stwV5xWTo4IkkJIGRwK09w3LkE8dPWsZanoU9FYVmOCRxmhBvTO7IH4UebhRkYJ6GonZsjB4B/OoNnsVrpgQ/POeKqSMYhwDzVy8w4YgYZeTVZnUgAHJ7/AP1q1OOoVWct97J+tU0RJLxAOdxxVydwwJPGOKoWrDz1IHIPGK3iePW2NuOERuQfummAKCwLE9aUyMqksOCPyqMyKRk4/CuuOx4VTcckfHByAKgZdjDYfvGkWZslhwB2pPMO7Pb0pHONliKknqTVGbDRtwQa0WlLIzAdKyrqTkkdfSp0JKyqfMAU4Oa14VBGG5JrKtWDyAYxWtb8NkjjHFSii9p8e9sBTx1zW5HIEQHGSeMVl6ZGTMGzwK3TCrJ9BWsUyJajJ5RJCCq7Tis64t3RQxyd36VcMxXC1BeXA2Aclq12RnbUrAho9oXJP8VRTxB/cdOadbbnhLHKj0pzpvViDkCpuxlVWEbY25I9KvWKhc7jgHpVWN1jwxGamtpAW5HHakUXbaMMzkkr6U+KUx9fmqBoyp3KxIbtVy3hQwlnGG7D0qbgMXjll+Q9fQUSRGRcx8JTWVtrITU1gsUkTqCQ/vWgWGpKghxnGOPpU3mgx7TJuAHX/GmfZUKsM5+lLbWpaNlxjHelpcB1g2xyQelXVlBTeVILHgiqgjaOPKMPQ1atiohALbhQ2BchmbCs/Kn9Kuw5k3+WpBXp71VZAY12HKnmrFrK8owDhl/lVIh7jTG4BkZtp6YqsYl2EsatxuJGZDyP61HPCPLB6gVpqTuyiwLL8vAFNjtSgdwW56g96WUNGvy8M3OKSO6Qp8/HH40mUVp1O1SAeTUBZ45MD7vtVvzk78HHGarzAKpcHLHqBUsBi3IZ1JGc1aeXMZUKSM5BA6VnQM2/BHJrUUBQOegpdRiovl7D19/T61KZ84I+XHX3qNrc7fMQkluo9KVEDx4HJHemh6mpYyssi8YTvWR483G1jdf9WSRzWnaSfIBk/L1NY/ja8Bs40JwP51IW0PPmkwxGc5p1uCGOT1qEoFmJP8XTdUwOxiTxtouJ7Fjf5fA69xUBmDSFANuKR5sDI5z0plvAZJdwPWhakmvpUbtKAnOev0rtLOFreMkjKgDr2rm9ItyNpztNdBJOfKSLfgd/etEFhJma4YMgIA4+bvUE8xUqrHGKWa7HkqkfGDyagkSQMrkcDuaYrMEg+Zi6kg8g1as0EOPVulOimMi8Dr19qsLbELkthqkdixCUU/Oc5445rStZEEYVGAYnisRdpzuPI6UlneJE5XJOD3qNWyTeu4DKgL9RTLWwLSFwcKKqrqQ3ZZvkHQ1LHqqDADYP86pX2EjSjVYD8vKnrVxZrWNF3thj1rn7jWFVU2L1ODVCbUhJISWwaqxoffm3IOTVe5XaDzUzZ5weKq3GdvPWvjGrntmVO5DEA1DuAXcBipbjDZx0qleSrBbu5+6qk/lVwQHzR+0v4tkv9Vj0eCT9zbqGkAPViM4/Cvne4ikiXzUyWXk12PxD1z7T4p1W4c7mkuHIGcjbniuImvTIXO7Ct2Fe5RhaOh5lSTbK8t0J2AY8nrV/SISkk0g+6oxWNLEZGyvB9a27JXisVLnBb9a32MkI+TMoJyCa3Yd1tHjueuK51iTMmexrftWkyrv1XoO2KqOpRKxOCSPfFN2tsYgH5u1SXLFpC33V9qiMhwpB+UdKollUp86xFSewH1rRRLW1hSK6UmZzhfas1Zng1KOVvmGePSrOoGS4uWeRMopypHXNTZjuXdUtYLe3SSMHI4IrOWMeYjkkqRV9gF0479zFuQTVO0z0PzAUadR6kF0Y9zBSxwO9UJWO0E8KTWvcKAxIAA/nWLqJIKAHgcmhEmHesPtSg85NbFoGRBhcD0rEuMPdgj1ratC6xnPepfYqO5aafy8jk7h1NWIIw0WAMHrVOQqq4z8zGtPTkPlMCOMdaz66nrUo3iRQs5+V3wo6CponPzZJ9qa1uiTEuc8ZwKlQ7AEK8nkZ609zhqbtEUt2EA+U7h29qdv8wI+eD+dWFWJWO9cPjoahLK5KIu3HIwKcdznLUGLYBwN+TSzt50TOE56EU6Ap5Pz5DLSSMdrZwAf1qmzenozn5nCXBB+Wp4lORg4rP1Fwl5kHLHPWp7GYkjqNvftXNI93DyT0NVYznB5FRyx7WI9asiQ4BA3d6jmAZgRn3FYXPVSuO0uI+Y+eOK1ichFx9KztHVpN5bgA9RWoQVwDgkGjQ7KZF5RcEbcAdCadsBVlK+4NOBGWViSaSRU8tdgPBpGzKd2SUOF68ZrPGBIAOwrSnidlLg4UdjWfKg3njr0q0clTYqXIJOSMZ71BagC6U5zUl0HYYHAHrUOmc3DAjI/lW8TxK5py/PhFye/FNih8wBcYB9akMg4wMbejLTXnaPDggkA8V0JnhVNyCVRHuVRmoIpiysGXaR0NSI5dSc8k1JInyqSMetUzFjHCeWAfvMKzbniNia1wVaHpgAd6xb4HIAHFSJENnbu0h28Ec8961EjYYwcnuO9ZyOVkB554rTgDyuCCB71Udwsbulv5qYRdrHircsrhtgf2NR2MAVlZTghefrTpoV80Act710JaEsq3M3ltxJkg/dFJdXGzbuHNS3NoASA33vTtVWaN1jIc7iaJWJQ4OSVKE/NRKssQCgcmoQ7Jt2cKv86tG5MgV26nvUaDsVTGWYADn096tRxmOIAjBHWo1xExb7x7VMJgwBAPvR1AmhkLuqHip2YoC6fMPSqQdHf5NxOasrJHwvIP6UxWEXe53N92rFsyqrAqfw601CkuQHyBUkZEcexeWbipGMhlL7gMjH51LBMySc5CD9aSOMROT0+tToqu7BhxVAKIAxZl5U+tPt70Q7Y3jpsxwoI+6vpQYzw6/MSOnpWUrgaMciSEADJ9quQolrMgY43dazLNBMd8TbdvWryuJ2Lsc9q0jck0J2hjfYercgiqMrYbaSNnanLCX2knKjpTpreMHzV4A6g96t7k7FO+VdyFW5FZ0jY52FsnrWjOPP8AnRNpH5VWKlsKo3Y61URESASAKVxiq80bbTgZI4NWRHs+VsgHvUV2hyQpIAoluWVgpQYx171ds8FCxGdtU4sxSFW5q3BayxuATiNufesyi4s245xtAqCOItOQXOCeMelNaJ4y4P3c4P0p0LKnBbPpQgNS02ICp5LcA/Suf8e70souMkk4roLMLvXB47sa5/4jTqLWJVJ9qCbnBOQFDOetMF0rZA4PvVV5N3Oc46Um4YHrUk7k4JfkZNbFnb7SpIyDis2yhaQBhxjtXQadATyB09atFWNqztQhDA8EcU+XI3AdR3pYdqQZz83pURJmJJ6DtVoLC26Fhz1PTNaMknnW4U9VrMkYrtHtUMt2I8/NzjBFT1HqWIrswSkkZFTHW1bgjntWG16WGAM89qpiRnZznae1VuTc3LzVIyAF4cdRVP8AtPzBhM7qhtYFf7xGffvV6O0EbAhOGqbIncqG5uMhecdat20srcnqPWrUdiGbcFJ4rWsdGDRgsCq+9VsK2hTtYpppgDkDGfatu10cTISat2tmtuGOQwI4rQjZI0AVgPWkB9mOxB5qK5OVyOtTOgqpMTjIGRXx57qMu54c5HFUbyISQupXKsCK0LjJPHIqqzYXgcU1voM+BPi54aufD/jHU7aZGTdM0ke4feVjkEe1efyI0ZIHAHavof8Aae1SLVPFa2aQqr2kQDS4+ZiecH2FeClSsh3r0r36fwpnl1F7zK9ofPlVSdozitu9gMKCPH3Rxz61T0+zWa63fdUcn8Ks6hMGckH5TWurM9ituJkA9SMV0dsOh2k4FczFMFlzXSwSMYQBxuHSqiNlnziI2wB1xUDv522NcHHJ/GlMJVcE8t0xSRgRAFQCx61okSR3li80WM4YU61up7NtjR7wBwafbyEM24ZJ9ac7NIhJ+UUcoxs9y91tDgqD2HSoUieOXjIXFOYFkJA4HTFG87OvJqeUAVd27fwO2axdQwxPp04rWuldY1frxWLdbjuAHLCiwGIR5t1jGAD1rdtiQAG5C1z6gpe8/rXQW6/KCPvEfpWZUdyTAaTkda0rZ2jgAGeTgisuWXbKoUdK1rSJ2iyBkdSfSsZbnuYf4RxXadxPzHpTki8xi54K981BNmRiANxXsKWInbkgjtVI86qtWWdqPkynBHf1pLdQ0b7fvLyPcVBK7P8AIYi3P3h2ohlMLfMpAzgUznLsYLQOWySODSvEfLGRlgCRUcbO0jBeR+hqQsy/fPIFGpcdzkdYgYTByOf89afYTsJNg6Y5xV3WELchc+tZlvHhwcYaspnrYe9zpLSZSFVc4qds7SmdzHvVCxO0Ak9BWgiISQ3LYzmuVnv09SfS4fkcjg5xVsRMruS5ZT+dV9OQgMMEDrmrTjauQ2Rmpfc7YoSE7lZQDuHr3FKd6R4A601YiGJU/MeM06ZynyEfMMZxQkzSxDJukXAHy9zWfOhVvl+lXpYznIPGfXiqV1GN/T5D6VornPUM64jO7AyKr2sam4BANXLggnAHGKp2Q2TEjvXRE8LEM0iTjbtyO3tVeQMUPGD3qwoXy95faw7VXeQt15H866UeBU3GQYAK4+8P1pokeTg8laZLGQN3I9KWNAnPc0+piSTMPK69aouVCnvnsat+XlCfXpVCYckHg1IMiyY3BI46VqWBMcyAgupPSssgbuTWxp7Ik0Rb52HT0px3JOqtZBbIzuoYN09qjkmSVwQPmzU8MSvZENySentUexQpJXHaulEMjaF0XJUkN3pt5bgWykDcamSRWUqSQR0qFmabKBsBe1TISvcxZhLGMYwCaYZ2VRu6E4qa53bmy3TsaqlgFHPHoayLRobsgHjGKvQRhkLOPujOB1rHs5iHxIPkPStu0AdWwcbuPwpiIUhGS6nCnnFPcCXgcD1p00JVNoxt/WmwuqSKAMKBjLVeohgg+zqdp3Z5NJa3Ds7HHeh5M3DKOjVIUS3bgZ3c49az6jLMbqy5dTnI98VqNaLGocN8xHSqkQDKSgwxH5U2dZZZAUblQOK1jsA4SGSFg42nOB9KnsJFbMR4Zeh9aSKwZow5OcdqbEqxu5Y42/hSkBftWS2DAtUsciSbR93vWW7CQqU5U96uRR7EycE4/KnHQRpdUCqcEcimsDJGd3GOop+mwq8IYtuIpMP84IIx6+lWRYpojbcbsZJ4NU2ZrO6xncB1xViYM0hKnOO1V7hTwShBbvRewWJHm3ozAYHrVW4lD2agg7x3p6h1QoeMn9KWRNijIyDxSb1KRnrkkEZzWlayGVQAp3Dge1VZYxExxwq96mtpAUCD5c1IMsebu3K/brVbcm/K8DPenq4VmXBYg81KiwyxEYpkl2A/aCgVwAvJ965/x7Kv2KMb8uSeK3bK0MRQoep6VhfEGALaKwA3bvXtQD2sedyALyODRbQjeoJwW5ye9K2FwCc1Zhi3JuAwfehJklqDKOAvSul01QY8sO1c3AQuBtz3z6VfhvChwO9VY0RvXVyiYK8HGKrNdbEyOKyp7x3XHf2qu8zyLgk4J4FOwjTn1AAAofmz0qCVJLlt4Py1HBCNyEjOeOavphRsHapYriQWvllcirH2NJOQvAPOKLf5m5PX1qy22P7pAA7+9NIkijsSGA7LzVxLd3mQYzz0qGC5QS5c8fzq9Hdp5kezGQentVagbNjYhhsj5DfpVuUGEqh/h4JFPsJo3h3LwRwatTwCeME8HGM+tRIFsUEuyykAYx0FVd0szMcE1YaEiVVTp0zUi2pjLAHB70kUfbW8rwTmoZ84PpTy3YjrVW7k2qcGvjj3TPmYAkZ5qnPKsUZkdgiqCST7VMx+ck+tcx8QbiWy8J6lLEcMsLY/KrjqwZ8Z/FnXrnXPHGsXandbNcMI+2VHA/lXBX1yNyjaVbHNdPq9wZ5GDAD1Pua59lTJBwRX0UVZWR5cn1LGiyFYJpB8xxjntUVwQxGFwCO1XxCtvYogC/NycVSDIWYD5Wx0q+hncqqgQbR1711OnfPECF4wMH1rmyoklBzjpXS2cqCBOw6VrGwdSV5tjFCu7HcdqiVWHJHB6VPJKqP8oBJFVvmb5j90HgVroIdlhJnGfenyuCpQ+vSqzRnezjjHbNLHJu7ZLdKkrUJLj5gi4UUjTLtYcbh3pJFCyBSOvNSQlJGZGTHFZklaeUyx4BwVFY07vyQ2OtbF0qx8rWFqEgMWQcdakLGO0pkugW6+tdHaoxiX1xXMWsZN5gHPNdXbPgBSp6danQqO4jqEuYw46rmtmzjIjwD8prnZRvvsElhxXQWjAKELc4yOawnue7hldD0ZFmPyfOeD9KmCJNwmAR61BgCfeePQU0btzsOM9K1jscVVe8yZpVEjJnB9RUT5eTB6jp701oTvBAycc1ZjiDSAgg5HT0NOxzcjeyEiny2BwV7VNKpdN2MsajWIhiSuB61OkDtbM6kkk1Pupbm0KM77GLdxBhgnkHBFU/s+2QEcitK8tyGDHg5yR60ka+YnQCsZO57NGm0lcgt4/LmAxkGr/lFVJAIJxUZiVVGOCO9TRhi6jO5TWEketTVjStY2jjAPepFwwKFcUQkEhA20jk1JLGWbKnOP1rNnfGxBtKlgrcimlHj+fIYnrSSSc/d6UiI+3Mmdo6Y/rVIbGnJPp61DdJ+745PtVhsFmC8ZqNlXBC9SOtWYy1RjONwz90Z5qK0fErDvV1owhYHkD1qvFAXLFFzjuK3gzxMTBtOyH7VWPGMEnqahnQtHhTyKtyQSYB67eoqKSMspOeTXTdHhSoyfQrRyF49h+YinPzIFGM44FIYTGoC8sTmnBHaTeVx7mp5lcj2MluiOUlflYH/69UruT5PpWk0DybgTleuazbmNnQ4XNK6JdN9ioAJHBFdBpSLKwJGBisOGJkYDb16Vu6Tg7i/HHSnGWpEotHU2zGK2UHkHpSg7soxwDyBT4YQtmgHII4pptlmUDOD69K64nNLcrLC5BJ+72qvN5sZBC5B61dnUlthwAoqiScMxb5PTNDQIo3agISD8w6isqVWLZJG09fXNW7lCXLDgN2qrJGAwI4rN6bFlq1G5QAMnpk10GmL5caBxmsGzUsDxj3rYgkcBVPGOlQSXJiqs3G7OcGs94/MdivAq8Vz14qMmEK4Tk1VwKOwEAscE1OrqXQHkr0NQ3rNGgwAB60+JvkR1xk9RSsBtBCQrqcMKrszedlCC2ecUtkWnhcjjNPto4lJUnLGtNESXWvBbRrg7t3WqW0zzlcYRjmpZVVR5b4z60oiEG1wdwqXqUiMXIUsgj+QHFWnRkhQo29W9O1VvNUoAmM5q2xQQKQfmPahDdi9bkQAEHqMVeBKxMW5BrJj/AHgAB6ir0YLRADt2HWtTNsiGyIn5chqpzufMJxlAOa05Yk8tUP3sZFZ7RmPIPJJ5qeotCp5rhif4ewalDAthh161NPGFUkfMV7d6hyNpJ6+nvT0GV5VClwOg6VHDcHeodMjsfSpFQszszALUZCIwK8jrUj3LD4lkBVyC3ap7S3MQw31FQK6yMSBtz0qzDIXCg9qomxbRDlG5Rcn61g+PQJdPhIblWP5V0ETEsgHzA1g+OowbZDGMc4P407IGefxhVIBG4mriuFwCvFV4rUiUg/eP8qupa45bjI4p3GJ5ZYqAeasLblMb25qNB5cikchafNIkrFj0P6UDQyTO/gZBqdIy6Z24FRsyRKMcnFNkvsjanGR09KALatsUAil80RsWxnH6VTSaWVSFUsR0NWoNLuJ2y3Q9qnQmwNqZWTI4XFI+plhhBkVYXSWjch0bb/eqzDog2qeoPQn1pkmR9rlI3NuWnrfyRuAc4rXbSAw5+UdD9aBpCuFAxxxzQxsNK1yWKbAJw3avQNPv0mtkIBJIrgIrCKGUOMArXR6Tem2hIBH1paCOjk2ODkYYc8VYhVJowxOKwJNfVMnILYxmnW+vQeWCzcmpNEfbxYdSeay72X5sZrTcnaScEVjTsGY5r489xFc5UknnNUtUs01HT7i1kG5ZUZSG96usQ/IPSo3AHPTFaw30Ez4b+JPhm58K6xc20sRVFc7fQqehz9K4IgSypjjJ6CvoL9qTVLObWLO0hUfaY4y0zDvnoD7ivCNGhSa5Z2ICrk171NtxTPNktS5ckLGFHGRzWXNnzAfugVcuX3zgjhP71VrohzwPmA/DFaamFiBSN4ANdJCEFuuTu6VzNvteUEnBJ6V0samGHPXIq46AyVVIYnjpUTSPGQD1PNSJOBCSOWXrSCZpB5jAFj3rXm0ExAPOjO7g1DGShKgD5e9PB+YPI3PpUpiRFBI3MxzupNjKwdmbp34NSPIIzkDjvUhjDocdAar8iQqRkL61GoEdw/yZAC7uQDXO6kpjBxyD19q3NSf7hUZwK5/Um+XH97rRuMz7HK3pI9q6e3dmVwVwQOK5nTtpu+ep6V2enWIuoipGTjn1qJSUTtoUHVdolC3hM1wB0OOa6bT9H3oCxwT3rDt41jvig52nFdjY5EIDAYAriqzaeh9Xl+GXK+dbMzH00R3hy3y1NHapGGQYb+lWrqQ72fbuTGKiQcZA5Yc1mpya3FWowjNpIgZVzwBnuRSxqI2OQAp+61SNBtwOAOtNmITKAgg8+9VzNmKhFbImT97jIqZwY0UKucmoLeYQjGQQRz6ircUxMW4EYFGrKcoxWrOf15vLYN9046VS08mQAEcdfrUviWZZlklLZxxgVj6bfMrqD909KrlZkqkWzclYCRvk6jrRaMHlCLgH+VRCb5wQck1LahJLkkE578UnE76crmlGpz977tSrNlcbsZ9ai8wK6bTknium0/TUtbT7VcKEjHJZhxUxptsupiFSRyV2y27hmP3qd5/GAWJOPwFd9/wiUWu2yyx+WynkMvv3rhtT02TRtSns5/mmUggjoR2Na8ljOniVUdrETMOpPHtSqAucMB6CmQtlznnHWk5a4GAdo5rLqdd7or3ALNz17Zq74ciZkmaTG0Zqpc4LEk8Y4+tXvD8q+VKP4sdKb2IjZNNkEx8yRxjauDnPpVIgLGVI3A+lXbyRQr4+8eDWbuMYC5yDzx2roitEeNVlHmepMojYhcgcYNLsweeUHSogyKCx+Y9KsRMLnIHBHTFS7pmd4vqNk27TjqRWNcI7uQDgDnitiQAkrn61RmRSCUPSjUxlymfFmS5QE7SPXvWvBGXclRnkVQtsSXABXK8nNatm23dggHjAq435jjrJWZ1Mo8mzjA6gZqvBMUDs/wDF0zUswKwxkHcGXnNRLOFUp95W9a747HjyIpFWdchsD0qmyiFtjjjHFX5IxJG7DAKjiqcmZYQ4Tnvmmxox76Qtgocmqvms8nIwfSrU+/cSBkKcVSlySSKzHYt2Vxktv4QVtRLvZWHHoKwLIDaAp+b3rfsJWhjUy4z6VIWNC5fzIMBQGIwfWs+O2eI5PrmtGOQScjqarzE4CEYIoYypcL54YEcHv71Vt4TGmwnJzwDVtuDknCj16VHHC28urg5qeoFyxmKgqvXpirkaFTtBAY1nxb4OF53dfrV2AMpyx5qyCZYSMuWJA659adJIghVBwc1GZnm8wngDtTLZjISZDwvSgYiqVk4PFXluRIAu3p3qnLIsKkhchu/vSW074GeQTw1XqPc02tnG0g4/StOxhOR0yo65rJ88SRBA/wD+ur+m/KQpbOeasjcluA6qSRg9qzpJneQORll+971pSyEyO+d4Axt9MVQkdJMuvyt6VFtSBhm82VnClQtV5gGAOfvc09pnK5UcGnRyRSxKCvJPWmUUPspLMVbJ96QOIX2HCue1S3MbwTjJ+U8gVDNIjyYwCR3oYyRVO5UBBbOeaueW43HP5VWaISRh87WHAqzbNIyDJGenNShos2BfzADyeuayvGzg26ZOATgVuKRDGhYgn1Fcz8QvLGmQuCSdxwKtCOcthDHgs2T3p8s+c7SMVzMV3JGOvANWftcsxIHyihgaL3CqCoPPeq7TuzqgOV68VDBEcgk59a0LWFDNgcbu9SCHQ2ck7f3c1cTSIoW3ueR+tWVIto8hdxHFVnkmm4xxVbFl63kt4hkY4FSrqsEUbYPzVkCznZiBwvrU8elqW5YnNFzNl1te8zCkjGMCkj11dhQAuQevpSpo0W0E8gfnU0OmR7zjAHqaLisV01aSQsgjJPb0qP7TdSOF27B3rooLWKOMYUE9M0T2oiCvgZpjsYsFpcTHOeh/SrttYyq6gudrelbNrb4j34G1uwq8kATHy9etOxLMmHRiz4xkGtO10uFUIZcEVoxttKkL0q+ioyggbfUYpNFI+vnBZCQeDWNdKVbBrWJJXnis2/IHQ18ae6ikx8scDrWH4w1+Lw7odzfzSLGsUZIJOAWxwK25FHXdXiP7T+rSWXg23t45dn2ibDL6gVtSXNJJEzdlc+XvF3iKfxDrN1fXEpaadyxyc8Z4H4VFosxWCRnXA9e1ZcpMsgOMnpmtoIILKJSMM3Ne9BWWh5jdyC6AbJXADCqvJXB42ip7gqCAOWFQSKCMnjNWzOwy3QySoVHOf1ro7aJ5UCMcD+tc5bBhMP7tdHBM6AbznjOapAPkCDKAZx1I71L8nlAAABeuKrmQ4du5/u1NCQ0Zx+NaAQqigh+zGn3Eh6qM0SvFGoA4OKYH3QkHgDnJoYkLC5ZgDwO4ptxIu4jGc1GisqEsd2TxipZCUVDgc8YrJ6sdjMun+TIBHXmsG/kPllQRn1rY1GXy5ip4DfpWFqsishCHjoe1NXH1GaPhrrn05+td5pSiG3Mmck+npXnmkjbcKBnJrrLS6eBCgb73WsqkXLY9bCVo0neRKk4j1VwpDKTnNdLb3qFQueRyPeuIikAvME8k/nXTWcPyDB475rlqRSaue7hcS+V8vct3OpATjOcf54pv25ZyxHAXmq1zAFkViPlprRAEbRkHqe1XCMWjzMViKntHZkk1+X6NwMdKjkusocHLHvTZY0wxUfMMcdqY7eWyOBwRjFa8q7HnutUfUnjmdsZGcdRUtvJvYksVC9Bn1qC22hCFPzE96cqyRSAkggnoKCOeT3ZR1+BWhd4+O5rnbOcCVSeQK6vVpQ8DgjHy4wfWuNCbXIU4IpSOujLU6OOQHBHGf71W7Nj5wx19aybJmwoPORWgj/Mu3gVm7Ht0ZaHRaU8f9tWv2nHlM2PxxxXY+M7q4OhxWVtArIp/eqR1XsRXnrKGC/3lwR9a6rSfGFu8YS/BWVVCmTGQcdM1XNFaGdanKexN8P7+4sJJ5Q7iAJtMTdBWT4kvjqmttMxG9V2k+orcvvE9n9lcW/zbh2GBXDyPJPM7g5Lc1Epp7BRpyi9Sc53Fx06cd6WA5ySrY6VGBtCjljjmk8wZILdetZXPUT0Ib5lZSFPJ6VFZ3D28LshALHGaku0DAZqjHIIwwxu64NaR3PMxbajoTXV8PLOerVX374wQcBRz9KcFL5LYIIpFZVGCAF9RXUrHzsm7jRIflKH5e9PFwUcAHA7tUagEZVhu7D1p8KhUKOmSxzk07GfMx0khkIIfBqrdM0XQ5HWrEiKyZwBj0qlcMGIUd6CoylcIpHjbO7JrQ09/3yknIJFZsSkNjP4VqaePMZTjCqRmlHcc5M6zzWkCk9OlQvFskxxyasR4uI15+f8ApTJcNLtH3ugNdUdjz5BJcpE+0RjBqs0io2V5JPT2qzcW7Y6Z2jtWeruJORjdwDSkCKWqERMcfLnmsibdtVuma09TcjrywrId2fbgbl7+1TqUiWB2DcHaevNbVukk+0hsjv8ASsURjcpHUVtaSxSQgH5T1qE9QZq2mYWGD06E0+8hbzASfvDOaBPGseDjOetTyMJhsdcjHB9KvUVjKuN7LtGGWq5yigBdpHar11CY/lBAzVQo6HDcHtU9RhBLKZcngdhVoOVCKcg5qLONu8ZbqPapbht/zE9BWqsPQsSSfMB/k0iSFpiwyuD0pkE0W3MvA7Edam8xZMuR90cY70hEobEygfMrevQVMJgGICD2qrbyeYVUjANTKgjkJYcetFxFq1lWdXDAD+taVrOIoAgXOByTyazUjigACfxc57ir1kgkjdt3Tj60/UY+Eb5l2H5SDmoWiQ3DIcjHf0pYmKSjsQeKknxuOR97r9arqS0Zu45dG5CnAp3llIgAMdwamlthN8o4Yf3qq3E5jxG3zEccUdTMzroTtOGLbhT4WCS/OvXrVwwLIQwG1e/1qtJEY3JJyp6epplitJKZwE+4O3tV1MyxkHKnNVFLPFtAwynrV23Ljh2/xpagW4cSfK2dw4HpXP8AxABXT4UPQn9a6eMMrqEPA9a5j4gTeZYxoCD8/UUwPP1t/LwT61IAC+R98VGXZARnJ7VJHtADEc9CahsRKkoznoTxV+2uBHIpfgCqQkiU44ofO/I6Ur9wOrbUbeRSFxkAVXeeLIIbgc49659mIAxweuasQFnGT27VbL1NddQGcZ4ppv04Y9M4rJYPuIVsEmrP2ZkUA5Oec1IrGguqgnAGcdD6UsOoNI+AQB/Oq8MBcHjPvU9rpaKSx+8vIoJsX472RUBBwF7UovHmbJOSO1ViwzhiM1PbRBpMLkEd6q5WhetNSMLBXygzXQ2d0Lo7hzx0rn4rAyLuPJzjBroLa3a3iUgY+lVzWM3YtxE+Zydo7VfguGRSGwfTis7IJ+XiQitO1khaEbj83ep3KifXMkgOTjFY1zKA5BGa1JWB+U1kXACsTndXxp7yRC/GGxxXzp+1TK7DSIwOPmbbjNfRbn5eOleC/tNaM81pYX8YLpHlH/2c12YfSSZhV+E+YYLLMuAduTzV3UZAkgUZO0Y6U+0f9+5B4Gaqzzb3Yqe/NexFnmsjDoVDsMEjioJGBXnvT51Mhx1FQqWOP9mq1ESWWPtADNx/Kui81OCSDwK5/S1Etxz075rcSMO4GNu309K1igZMZPlOwc/pURmMOVY8HqKk3rl0XPy/rUflboj5nOa22AJJDIAAuB3qGVucA5A7VOjomFRcbv71NmjSNuvB71MguxE4j55Lcio52eNsseAPyp0cjBgAMKOmaZdxnb83Ct/OsijLu5BJwfmLZ5rCvtrKUPFbk6GPP8I7Vh3rAMc8464qSSLTwEnBXkr2roVfdCT91utc5p6ZuAw4JNdId6wjK4BB5oN4RbKtnGWuUdsHB4rsLaUt+6xknpXK6Xao9yCXIU813dnCkBhYDdngYrjrStZn1GWUHUTSM+8zMERgVA6Yqq6SsQiu20eldJqEUUexz1bNZ0sCsAyDaetTTloLF4Jqq7so84IUEKOue9DWrMAxXjqKuxyHZICMkCkhlIXDnr0ro5jlWDj1ZVjtTK+fuc8YqeKxIlBB5Xr9atBg6gxsCo4NEZOST0rNyZtHC010M/WtPEsef7oyRXFFAspI6Amu71BCy5PAwTiuJmUpIwQ7sk0uZkSpxi9EWbTDLgnv+laCylCFB54rPtRuwAOgrQRAADnBHOaR00tzaRmZVAHGPve9Na2JGW5Y1DZuZLYhmyex7VYQ54J5x+dZu56cVcQ/u4QEUckZpgQLuC9Tzj+tTlsYUggnp7U1lIYg8fzqS+VIrjcXKDsM5p7QD5Swx3JHrUjsGHynJ6H2pm7YygfNmnYloguYwF+9x1otNKe7iaWI/IvXNOvCF4PfqK07EKuin5tvUg0+ZoylSjUWpitbHzShPyiqxsw0gwSIwelXNvmkgHpTGIXGTkelbczPGlSjfYrGxO75cccj6VKtux6c49anQjIydinoKmT92QQx2kYq1KRHsYdjPmifb0xnvWdc27q6kHditm4TcoyeG4x71nyZVvlHelzMj2KvoinFCWZuwHc962NM3NIiLx8wzVa3CgMeuatWIcXaY+YZ/CtKerOfEU1GN0dQAIto6j+VLEgVyxP3ecU6EiYgMPzpphBwydB1WuuJ48iRpCWJBwo7fWsu6ZMfxHH6VoSZZsMBgVQ1OIRMNpz3pszMa4iM2XIOOxqs8RRSBxmrr7mRsjGDWddzHPFZaXNOhEEbzeW69a19OZlkBU+xz0rGTLyIWPIresZFchB95qVgNlbcGZSQNuM/jSzTAQsVJyKjHmIBk7j/ACq26KLUBlye9aegGccSIpZvmHP0qCWQ7efm9Ca0GiRUGOuKpXUKy5wMACptqOxX+aYHdlWHTNWY0KKRndt60zaHiUbsY60W+FlDFiwPGKtAydmM4xt2+lT26kk46ioQ5jZtvHPNTQuI13k5yTkfWjoTYktWc7h93aetWFcyL6gVCyjCkfLnsKFmKNkLtK9qGMmW5ePqMA1oWAJyVG5e4rPW4YhWIylalrIEXzQcg/w+tMCVoyXDooAPUGku2A2kd+tWUuBNGxC7c+vWoZ4HkXcMAAd6BakE8Kpkqclh96qK27pMGfgjnnoau3EgKqhPPrVBp3mlCHqOgNNEMdKglDjdhhVdYtykk5K1NLbsszDOAwzmmedtieJf4uM1S2GmQLBtLMG5bHFaFs4cHccP71Q3sojyc7f51NvLspZdpqCmbMDhMYbJbg+lcx8QbNoNORychm4HtXQxTxqqgrk1hfEO4FxpsRPAU4FDuQzzlGJYZ5q5HHlQQcKO1UVZFBJNTQXeDkHilqSW0RWJ461bhiLsQOVqqLmJiBzn17Vaju0MmCcrQkVce0AHGMMP5U9Y2VhtHB9elStOrAbDnPSnbi2FxjNaFImW0jI3AZPpVxYCzKp6EcVVUlCCgPHf3q7AhByQSTzx60kBKsYgU5XBz0qMyNJIQgxmr0duJIyztgn+dSWsccfD4JHTHelIzKcGlyNICYyQp5OPWtyPTdgGB1HU1GL2NcoWYA9qbPqDowQ/cPShFXLyCKBM56djVlLmRIwA/DDpWQl2pj3FSx9Ksxyl4yMc9qRJbNyd27+KrEF4u3k5rDCStNuz8ozx61btbdyhONvPQ0C2Ptedjt5rLn5fGcitC5kwnFZTDfnHWvjz6EY42jArk/iNocfiLwpf2ZTczRkrxzuHSusY9AOtV7iIMrlvukHitKcmmjOSuj4MvLEaXJcCUbZMlSPQ9KxXIGQOTjNdz8TbVLXxTqFqjqyrMx/M5rhnUxqQTkHivoaa01PNluVjvGMH5j1p5Ijzz2/OkjJGQB04p0qAD5hwBWrJ1LWkxLJvJHX0rVinWLcCMmqGjgGNeCoJ6mtCRd7E/wAIyBVR2JGqWdjj7opTIdpB+6OATUiSCOHAPFRC2MhyG467jWgDljJB38helRSgLGSTkg1YWcNE5J+6eKZ5yAEEctWcgGwkSorHgD86jv7ghVC/MO9OKqERehyeaguJB5QG3FZXAy76QhclsY7GueuXO4k/xda2tQZXU4XJ9a52YhpT82e2PSr6AW9LG66GBxXcXFun9ltMVOVXFcPpDD+0EAGG7iu7vroR6W4IwGAziueejVj3cFZ05MxdMjCyq2DtPJrvdPXdGhDALXAafKFIIHGa62zvXZRtAwAOK560XK1j3ctrwhe7NXVFdfLAwFVuSe4NZzP5crgtjIGKNRmeZUXcR9DWZLM8rFR0XGM96dOLtqZ43Fx9pdGoMKm7dljwRTZAcnJBIHArN899uN3XqKbHMd+eT2rXlPIeN10RoC4ihKLuwy8k1N9qEm0/ljvWcAWBcrnFKX27ZMYHQYo5bkfXZdEXdSvALcAAiQDv6Vw0+TMzDjBziuwvZPMh5ILDvXJ3Kfvi+cAHkUWsgjWlPVli2USL1IPtVoKHYAg7P61TgY5Vh3PStKMFnUk49qiR6VIv2OETYPyq7kFCf4hWfZygTY/P2FaWAy7gevWsmetDYjkcsxOeg/WjblQSNzHuKNu4npx3oIKYYHrUXNhJMIMZ6dqYJB1A4H6U5QV+dh1qM7RgnuaoiWpWvm3gkenWtVZ1g0eKJudwz7isu/PyDB4qJZN8KZBUjiqjHmep5mJxDoR0W4zzyGPylu4pPtLCQArlW/nUTkCTjIyaY4KOjEkg5rrjGJ8/9Zm3qy9M4G0/eNPgnBB3nkdqzg7MdwJXPentM2MKck9/Wq9nEpYmXcuGVPlHWs+5mxIEXpnrU0xZowAuCtZcjEtjkE/zqHBIuOIbepoQlDkIeCKvWJZZo2HHNYcLkAsflx3NammMWkR8k81VPSRnWqc8bHZWwDRH1NOgyFILY5psLBUUs3HfHelVlkXLcDOR7V2I8iQyU/M2azr6MHDA7Qf4fSrtwD/D0PeqMozBliSV60pCW5lSTsUZOvvWYx35PPFaV5swCp254+WqLRooYbvwrFlkIj+dDu69q1LFikgI4B71lBtj81oWixsRk4PYURYHSwsWjDbs4PNXJGdo8kZAGBVONVhtRsO4Hn8atQzKLfBHNbDRDKBHEGYHJFZkmd25emc4rSupxhA3APftUD5hQ5XKn+tFrjKa4LEOQAe1SN8sQ29umPSmll6BeDxnFIYQVG1trDtSAtW1xHtAf7h6+tSGNcEg7gDiqKK25h1GatoxY7AfkIpgx6M+M4JA4FWZow8YJb5sdapySsoUA8A44qe4kE2AvIGMilYkfF8m1S24Y5HarVnM0LhWOYe3rVfyQMADNOTcsm1ABzzTQjoI5ivAzg9KWMNIzo+W3DjFVIGnWZUK5UCrxcwvleS3H0oEZ13BIXwF2qo49zVBYH+0ErngflW3cKxYByWA5rPlkVJHCZAqr9iWZ90syEZbcO1PhhCqxPeo5T5k3zAjuD2pVJRyG4FMEMG8ZI7nirSqZNocfQ0y4KBRgc+1IbtztTbwvP50DNS1i/eKuPfmub+I7FbGAZwA3T1rdSR38sZ4zye9Y/xCCSWVuh5C55qGiWeYSeYH4HFOSJyowpJrRjtk3bs7quQKFyAMA0JCM6Gymfqpwf0q9a6a4fDvxVtIgW+ViAOtSQgeZgnd6UbDsWLeGADJ5K9M1PFv3A4wuarbNm4jipomftluOKdyy6CVYgc5FTRy+SBz8/8ASo4leRPmGD19zVyCy3OMn3zV6EsqyXLqQEUsepqxslkUErtq6sESMF7irYXMaheCDmjlJ5jKSxk27wSccn1zU9ram5ZTKScdPatMZ8tsDB71YtrcOobp6mlYGQWmmu0pSJdxFXo4CHKFdpxzTo7gxMdnX2oeN5ZtxPl8Z/GkANZhVUgHrzVx4xCqb1JLDPFNt2cgK3OOtaMe5VwV6etFgPqC4ck88ZrPzsdgM49as3TNzzgDvVQvnHtXxp9AITgZ6V5Z8UvjNa+Dz9htVW7vmO11DcJ9a6P4peMT4P8ACtxfYzKfkjX1Y9K+LW1KXVNcmuLks7s7OxY55JzXdh6PN7zOapLl0LXibWn1nVpr2XmWZyTjoCaw5MsACcL3q5dFJJnkXAAPFV5mDqdwFeymlscLeoxsJyVyAOtQyOHbDcocGnn7vJ4Haq7Anoc5/Sk2Szf06IFFwP3farz52FNuVFUtOBW3RHyMDIq55h+bJI29h3q4iIJgY8AHjHSkhlU5jbK471LMSj/KoIYc1EioXJYfSt9Rajo41diD0pAqvIwA3BelMkIj3YPXimxRiNs7j6isnuPcdb5ZiSvc9faqs7CZXBBznFWJp8KAuAR61RnCEZQnJJrO4WKN8yJCQOTXNOuZSAOfat27LFCOoFZNmqfbMkbsU7gOsEeC7U88+tdJfX0q2bRHo2KyygW6jKr979KuXvzRADlh1osnqzaM5R0TI7AZK4bAJ5rsLVE8tduST3rmNHt5ZCuxC3OMY4rvNH0C9uFYNCflXdnHH0Fc9VpJHt5enJuxUkV44mJX5R0rOkncFgqZ9Frrb7wbqt1CEigZgwHHfn0qnF4F1KFgHi2vz972qack0Vj4tSTOYG6ZTn5Sp5qdGUx89V4GK66P4aXd5EzRyiOUhT5Z6YJ5q5bfC/54w1x8u4g++Bz+taXPFZwpkMEQAyQx/SmuGVckbgec+leqWfwrsmtjJczkOucAdueP0rQtvhpprFzvJjOCuf7o5Y/SjmCx5DLDmLeuSO9c5qEPkXHA4b+9X0Yvg7Ro7Zy0MfznzEB/hQcdPc14h8QLOK2110gj2RHkD29qR10kYMZXcowQc1oW4BZc5AHQ1n27sD0wB0zV3hirEcn8qyke1RNGHalyuRuDcYrUQJnC/KB2rFgYpPHuHXjI7VsLlHOTkfyrHc9WmOMY5PTvimM6eXgigudwAOTURBZsd6mxvYkWQEBT0qAuCxAXgcZolO1RkfMOKSOQA4ByejGqRnLYq3Ee1G2/dz+NVZHYKpBPy1ozR7yqfdy2M/WverH4HaWvgsatMheZolIHpnrWsdDwcdqkfN6hppSXB49KcY3aXBB2jvivX7TwdZA/OodVBXHqp7/UVZk8K2xiBeCMjbt6cezVrzHgSjqeOSxCQoirtAHPpR5Q25BBxXq6+FrCYyZgXc2MjHRgePwNVH8E2NxcbkhEGTnB6cdRWnMxHlbiQyEAnB96qyhiGVuor1W+8A2RuAkTZY9W7c9KwtQ8Bm2LKS2/aQPdhRKRcVqcCm8xqDzg8f8A161tLO2SPOQM1rQ+D9sYkG4buzdAw60SWKWN1CocEkAn29qINSdkdFSDUOZm0kf7kNt3A9KkixIFQ8YPGamEaNHG+8bMD86hGEYk/cVs59q7FseWxGUGU7hlR61QvGVTwDtY81bvNsbFgSQ3IqttQoTjJ6EUNAYt15UbEBck1lTHYSehrYll3yMrIAR3rMIQs2RjGfwrKSGV45Ac7g249M1p2O12Q7fu8cVlTE5UA81pWMnkqOM571CuB0dlC0y7VG6tCG1whB6E9PSsvT5ioBBwDWk0jrHuH3W9a6EgIvsZLMsp+TPSq86kSFcbVHQ07azjD9QfWojvU/O24DgD0FNiILlV8vAPJpq7twDcj1qW7jAII5UionI2cDkVnqO5Om5VyVJzUuxEUkr82OhqBbkzYHYVOApYhwWwKESQWrEykNwnpVm5kVWAA4A7VCoBUH+PPFLMobAHDVYalu2mCKpccHvVuHa0oZevWsyKIhSOTjsatxyESphV6ZzSFqa6XJ88AnnHQVNMHwArcdcd6p6eiPPvY5LdK1GhDTfJ95TjjtSBlS4kmWIOcg9wKz5neSUOOCOorZuYi8bKXBK/nWcy+SxzHuGM81SQupmXRLMueCehFTSSGSFcx4I4J9aV3jbJMfAzx71Wuw3kJtyB3qtgDYZM56A1es4FCkscEcDPeqvl/wChgockU+It8ok+61Fxl2RTFjPQ9xWL45UCxt+cq1bkcfnnyh91ecmua8euFt4I8kqp6dqXqBycUeMZzx0q5HDnIFQWEYmZckkYrTjt1bPfHBAoGiu+EXC8+tRr+6k3g4xVn7IVjbHI9KqvC0cmdpGe1LcosyTieMMCxx1AqxBOQoINZW14iTj71TCUoMAY4osBuRXe0ZbnNaNndqcAnArlo7jc4/2eDV9boIUC/dqr2FudaoVoM7huHP4UWsu5Tk/d6e9ZNvfCNwfvcfhWgtx9plQ8KNpq7kWLsMpeR944HSrccZyG5CMDVWIMVVQMKTgtWhFOixrGTux3pCsV0iUE88rzVuKVTwTuUjGfSqMpPmOwHXtUtoodDk4HpR0GaEMiRzIVGVHPWtOPUHbODgdqwlCqBjBHoe1OkvjbNt25HapYH1fcMSSMcVAyhVz/AOO05pMOSajchuhzXxiPd6Hg/wC1LfvDomn20fIeQsQO2K+dLO3aO2eVv4vWvo/9pG0DaZaSkbijnnHAB96+eLneLQJ0H9K9nD/AkcFV6ma75LZHB6YqID5t3VaWXLuADwOKRgEQg8n1ru6HNcbcZK5C4zVWEMDgjHP51JPITGMHio7SUSTKh5560WuM6eKQNEgIxtAGKllwmCThjUKW5A3JyRRMhZgfUVtFaEscgZ5ACvI5zUcmEkIPGfSmLM8c6kEsAOalmkEz5OBnpWgmQqWDneMg9jUhYKFBGSKjfGWIPI6k0gZVTIBLetZSKRWnQGQuMkmq043hdo2461cdnkZVyMHNQTRKmQOc96zGYt+/loyqeazLOQrcDsScVd1KIhiT1rOt2HnqT60+hJ1+kaVLq+pQW0Sgu/A9c1o674WudE1DyLuAo47N/Otv4Qact5430tdxGWGTXoX7RciSeKbG0EAjaG3yZRj96CTg/hisubQ2ijj/AAhZRtboWjVfmr1jQrR/LDlVCN8vFea+D4AynC5PHFekaOFt0jY5y3GBXHiJe6j6XJ1+9a8jcZQm5QcOcAZ/SsXUI2hjO8Fhn7x9AefzNbc86R25DxZZiMHHPv8AlVSS5jlMkLrvV13Af7K/4muejLVnbm8fdizLi1CSTgBWJIAA65PQfgKVIxcMyM210zgD06n9ams0WBncxeQ5OQe5Y9cfQVoRpbC3nd4hHwC0nfaP8TXZzXPkypp8LiM+ajAnkg9yen5CtC3T7RKgZcIykYXgbB1/M1XS3bKBG3Rt0Of4j6/QVZtYxJC0TSAuCWYj+FF7fial3KRW1S0RrskqEby97KOgQcKv1Jrwn4pRINVV0X5iOfbmveb1oImSJ2LtIPNm3ckY4RR/OvD/AIoSol0ET5t24HPaqTOinuefhivJ+btV+A7mUsOO4rKVikyqcHvWnGejHA+lPc9aky4igSBi3fgZrUVSqcDJPUnmskBGcB+D1FbCYWMAE596xloerTFThjt5BFIAiNuZcE8CnKxY4UAAdaglKhsE/QVmdC7iSSBX+bnP8qYSNp4wG/Wns6gDK8saTOVYFcEdMVoiZFeRjGCx5Uc/lX1rHrM958Hra6lAh3QKoA4B/wD118lyorBUbgHjP1r6u1bTXtPgzY2+cqIY+nv3qteh4uL6HlljiaYFHzIrnaO2D1Wr5MsZWNZQykEqvt3FZelSvZ3zLKBh/lJx0I6MKsXkZhuIpUJjkLZJz91h0/A1UdjwZbl77OUYsGDbsbsenY/hWXd3M/2lo9uSrYb6jofxqysgXa6Sby5JA/mv405D5lwhGFCjnPUj0/CtCBpdWUDZncM4xyPWsnV5/MDFpDuUAcdj2NbmpSPbphFAbI5x/nrXPmOWaSVXb5cZH+7/APWrOTZrBK5ULtNGqFcbj+TetcvrluBqiMq43Y3D0PtXUPEVQljvwcE98djXN6+XbV4UIKlcZ9xToaVNT08Ul7AuC3Btwm/BXtSQjzoNrj5c8GnTQm4kU5wO+OKdCg3MUO5V4PpmvW0PmZEMgCSbQM7emarvL5Zc45qxKxlbcTt7YqCVBkqzAq3amC3MK42o7OOCT/Oqsyqq5zzV+/ChSMAkHismZQCDnFYyKRWaUeYMAnJxVu3cxKFGWNVWjZzkH8KuWLFAM1Oo7m/ZjfGoC/N3rSSMSYQPlvQ1n2TOCvy5GOcVoqiOOG2uOh71rcQ+RxbnKx5I4zUEqeYAwHXqKuTvG9vGpxvX+LvVGe9WIMAMk0MCvND8pQ87qpRq6MAcspOOat7yArOc5pJMKvzcqagELbsscmDjA7VcmKv8w+X2rNZF3KRlGzVmZSNrA/UUrjsPEpgGSvJ7U2Njv37MhqEcPlWXLDimhzBtQdD60+YRe8xdwOPn6VZSAtgEDPWs6OP/AEhQzMQ1XvLREZtxbB6A80wsWrZlgfceorWtJVKsSNrZ3Zz1rCtyZZFEi7A3StaSFXRSnVBya0JLcgDsXGGZqhmxGASwYgd6VWxGcn6EVFJtEZL8n3q0SzMaVHaRSOtQkmNthGUYcexp8jGS4YKBx6U6ZFXaGBGKl7Ahqkx4Urle+2nXHkiNSowB2qFnO3apyTyPWgRGUpknjr71Fx2L1jcDOWO1ccY61zXjYhIFJOWY10asN+1VAOevpXK+PGKxxnGSabaA5eyvijkFuK2La+RTj16muYUEuH6ZqdboouBgHvUiuzqoL1M5AyPQ1bEkEiklfm6VyVveNtJ6YPFXYb1gR82M80r6lXRtSWMUq4Dc9c1A2kyH7p5P8qrrqAY8jOKtWt8N7Hf26GtEBT+wTRvgofqOlOkikhdQQSBzWouqpjhc+taFvfWlygUoN3es5bgjEtpmjfeT04wa1rSZJWDFjGV7DvVs6FDIT8uEbkEUR+HzbMzo25MYFXHzEa0EoHl/NuU8nmr0flO+OncfWsRYnjwQPu1baco4YDAxzWmgjUaLLs7AHCkCkso1T53xj0rPS4Mkiqche1Womd2KIwwKljLV1HHg4HDc5qGOMSKMtkjipQysNrrxjGaYwaI4hbKUWDc+q35yTzUSNnPan5GzIPFRtkc9s18cj22eZ/HqzN34IlxgFZFJz1xXylqi5mCq3C8EetfX/wAZ3RPA98zKDwOD618d35EkrMmRuOD7V6+GvynDW3KcjbGPIGf1prgAHsPT1NEiBjgEErTePLzySD+Vd62OUh3feBGV/lRYqpmXYvI/WmzOQoOc1Y0YebefNwKcdQN61AWYk+nIplyzL8yD5TUrRtG+U5DUFG28kDjpXQkBDDhNx8vDsO/SoZWAOSKszThUHce/aoyI5YgWOCO9AtSv5gEZPUE08S54cfKRxSu0fl4I6HH1pl0AI8BRjt7VzyGQhXMhI4welQ3SgMHAz6jNOlchVA6evrVW4LBQpIJHJ9aFuUzI1NgxPp6elZEUipOR/dq/qXOSOMdazgi/eHJP61XQlbnsn7P08t18QdOJjaWGPJfaM4GOM13Xx+eKTx+pSYNttlBXuvJOK5/9k66uo/EmoIlmstssSvJLj5kPQYP9Kf8AGq+th49uZ9vzOq7h9OKwa0OqOxe8GhNhCf61iBj0HrXoWnObfbHgGZTjnv6V5D4Z8U21jJuD/eHWuys/H9oN0wUvIvTJ/CuKvFuOh72VT5a+vY9FaJ5bUbuCTjA6+pP9KoJM1tPOyqpYrnb3A6D9ea5af4mRfZh5Mf7xdvX06muavPiPcuJHRQG8wt+GMAfh1rnowd9T0s2kpU1bud/NLcYjEn7xyeo9+pP8qmnhfZIjTBY3UEr7DoPz5ryCP4j6ipIaQAjIDd+TmqmqeNb+6feblhnGSD3HSvQ5T5HmPa7SYRxOvmhQowMnknHJ/AUuk6la28Fw5aNUXEkrE9VzgfrXg6a/ezctLIxGe/Bz1NNuLqd12+awVhjbk4wKrlJ5j3KXXLF7l90sTJD++kbIJYtwAPoK8f8Aidd297eYgIZEBwR1JNZUMrxx535J5/AVj6zK0xLbqOWxpCWpiruTIIy39Kv2sgAAPI9KzQzZwDz/AEq1bE7gw/WpZ7FGWhrRlWOSOegPoK2Lf5ozn04NYZG5RnA6VtRsRBknkAYxWUj1qciSNwjEkHHtSOfm3rjBFRGUjgLnPf0oDhuHBHHSsranV0Bl3cqd1KUD8g4x2pig42gbeeKVnPQDJHHFVsQ2VpZERt545H6V9EeIfibZXPwrtUM4iuhGi+X6kEcflXzleEIuTVbUrqRo4l8wmP07VvFXPDxsrHd2vj6C3Yb0LgHaSfQ/4VcXxxY3IeOcMwwQSOp9DXmMYy2CeD0NSC4UTBSdp9a0UDwpN3PRX8a2mFjU+UOpb/aHQ1c0/wAUWN2Vd5v3gyeuBu/+vXmJVJQcNx3p6MiRZQ4xxj1quUVz2NNftHjaNrhWLY2gnkVTfUraG5OXUluAff0ryvzCHLlzkdqjkvJZJiQxO3lc+tZOLN6cvePUrtQIhKGCtwQOxXPI/KuV1wn+2IwZA6jBU1iQ6vd/Z03SEqvbPrRHO91NCX/gPBopx95HdWnzUmjqXwYMD7zdSKkjAEZUA4A4+tNCvt8zgD9M1LMQ0C5GCON1eijwZblC48w4TcFPpVP5gWDDnsfWtS82ZBBy4HBrLaFlf5z7iqZBn3UTogEg+Y8+1ZFyCvKrn6VsaiTtXnODWVdY6dcDJrKWpaK4fDEZyf0qzaMJEyDhlPNUJCCoIGBWhp2WiCkDDfrUrUGbungjnd71cUlbnHasu0VwBlsY9K1rHCsu8glvX1rUCQwFXc5G8/lUZhCKS3zMe9XZLZ0XeMLnr7VWZijMc7s0mBQlztAICgnNPfdIykYx0xT7iIsoOdwU9TTRECCQfmPTFSxoCgUbmJIJomG6RccLQZAse084NR/aMyBzwG4NPcCyvK5PCg4B9aZcRbnGFznvURjG3IbdjkA1KJ2Ma8U+XqIkhVlAOB8vFTQlFlxn52PU1VK7iMnjNPOWclOHHTNNFGv8quqF8lRzVy1cshCk88fUVlW/EYkLZlPb1qVLgkqAdgzVvuSbcG1IvKI3HriobvLRg7AMd6sWESuu9l/eY61FczCPcu3K9qkz6mVKqxv5qD5zTDKJeHBBPXNWblAqK4Xiq0is6qVTzOe/pVjGi2kWVTu+U96szOLdQGO4k5qJ7lVXI+RuhqOKTc53DhuhNQBajYSBmVdrVzXjtAtlC7jB55ro2nKrlPlK8GuX8aq0ljERlsnp2FJhqcGzBeQeT0pQGlPzDIq1Fp/mZLEBRU32IcAN92o0EykpZTzwBUw3nJBz6Vaewd8ArwRwan/sqQIAoOKVtQRShnKIc9TVtHMkYbuKsJorA8nqKt2+mqhCk5IrRFFOKQ5wOprY0a0cXAcDI75qZNKVnEgA6YrVs9lqAMfMeKaQ9TXhy0O1j8zdvSpV8xWKH7p4xWW07Q/OTyOlCXzKcq53NySaoRtiNlXOwcdKnt4VnjDOgX1rKS9JiA3c5qaG9kK4HFFxGrcWiRRjgH0zVcRF2LrhWA4x3prXJ2oHfJqWBiwGxgMUATG2aWNMnIJq1JoLuFKsQMetRxyEc5Hr7VbGollX5qnmA+jSRtxR5n7vnkVHna2MfjSucq2OAK+Qjue2zxj9o7XjbaNaWCnBmcs5z/COlfM0kwXfjkdfrXqv7QeutqPis2of91bqEA9+9eRSjazbTjtXtUVyxsefUldkLqyrvHVqVCdrL1A604XHlgI4DD19aa0iLIeMZ4rpRzkeFCnDbgM1a0bDzb224XoBVKRggOBnHWtPRBEg39GariBrtlfm/hA4FQ7HyXyTnpu6CnzK8bnGCvUZpokLKQwwBW/NoTchmAwcjdimT4KjZ6CkmYsOOAaiefbKiYwvrTGNRjKHJPKnhT1pGuMqEJwAec96l8tWYtgDHf1pnlJJuz06g1nIaI5ZlOBgnaeKo3joGJOckVambPAHAqnehWjH97ofas9ENnP3shLHHbrVTksCCCKs3SBHIByDUQXHcCr1J6nq3wT+Itx4BlnMSho7qRfOyM/KB0H51S+JniEeKPF11fJhI5OQB/Kud0NDDFHht2ecVBfzbtTccYAFHKdMTT0o5hIPHoRXT6egkhweSa5XTJAFOBxW/prs+XD4UHAFc9RKx6uCUlURr7QhVT8oAOT3rJvPkmKq23P8q0hF5sxZm4GPrVDVIikowM9Kzja56eNhNwWhnzQqc85JxirkVsViVyevbtUfkSK4wAVYE0+ETOpB464rS6PB9jJ7If8A6yUBcADv70+aQJxwzKM1CEkH3Rz/AFqeCz37jK3zE8+9PmSQ1h5PoVyqzRhzw3tWXqyBkbIwCK2DYybTsOEJzVPV4T9hYjqO9HMjSOHlHU5mJvLGCOOlW1kAeNOAD1FZyMC+Dyf5VbjctMFI3Dual6nXTTjua0bDAGMgVsjK7AOciufiz5qKp4JFb/mK5UE9scVlI9ensJOQ+ccnIzk4ppZjIPlwBxzTZNm8gHBHfrTlcMoOdx9KyOi4mW4GfmpQ4hbZ1z371HLMfMwBzSSuCBlvmHf+lBLK97IQCoPXrmqk0o2jPTFWJYvMfYfm3EVY1DT1gAzyccCtacktDzcTQdRXXQy1PHHf+KnKvzktgj3q3FZgR8fKvU0sduA6gfMnet+Y8r6uZ5lZZCVHyYpEIkcBSfWtBrZSSoGcelOjtIol2BcOf1p8xP1Z20KbI8bZ3ZBHWoULM7Ak8Vpi1LgZ6VWktwHIRutDsEcPNPRAHO1RnirFm4kZEJ6NSy2pUKFHOKjt4iLlc8EEVMZLmN6tOUabudpAHe32KeB61KszgeUVyDVJd6MpQ/Ivf1qzE7uwKtx1z3yK7r3PCkRzNtyoOGFUJcsuQCxHer10oUhv425qq8rRx7k59aDPqZdyojU4TOecVigs8j5xgVu3M+0EuME8VhSKNzOOR1rGRaIMlXx1FXrAiZSSenQVRyFOW71oaXGB8x7ildGhv6WsZ+duEI7+tSEbbgMOh6CqCu20xr0bkVrw2sixRnbzgZPXFaXIeheRysOG5U8VD5azKxVsDHH4VC2S+C2FB4puFhGAc49KZJDIZJAYlGcdajaBoQM/LjqKnRn3u46npSTyszruHAqWUV3AMRAP3qZaqkcRDjPPGalnUbcocYqO0Mdxwx3KDgn3o6ASLGUbHr2PpR5eCAWwM9KSXdE+1DkHpntQDk/Pjd2q+YB25Q20vuboB2p/mkZG3lRxiqyYWbJXI65q7aOguCzHKMtMBbB5OeAyt+YNX4YwRgrnByfrVeKIAOUOc8j1qa0kaQ7V6nqaLiZ0UdyiJGMAHFMniE6F0Xnv6VTjYkhWUHHer7RsLfCPgjqKm5Bk3m5YGIGaq2s5C7Rz7elaAaRHcfeHv0qhJC5Pmgbdxp3C4u0SuwDByeoqORBGQhHP6CkEgSf5Oex+tBlLsQBye1MEWfLDEOCMqK5zxURLCoJ4zjFdDHvTp37Vz/jFcW0QQ/OCTQFzmEQpgY4FToEU5IxuqsZCEGTkjrS+cH5PFRow1NdJUeEKMDbTxMdnPWsyOYRghiPY0+W5CkMR8ntUlI0lyoyGyx/SrUNsd2SQc8isqOfzAoBwR/Kul0qNJUAbHHcda0RRFJcNFEQDn+lVGupPlI5x1zWy+nxqrMDuOeB7VBNaI7JsHB/nWhNyk965IVjkfqKYbh5FLdx0Hc1qSaOY0Ur95h1qr9hdXAYc9hUsLkaTGCIAnIPOc9KfDqYdSMkkenFFzbFRhlx61m+SbfOWzuORx0HpWSHqblrdNOnU4HrW1p9wBuBNcrFdFIwF4zwfetC3ukCqjMQOpxWhLO5WAT2YeNg2PSqywSSDhc4qPSb8LsjjIKEZNdDCsMqblX61kxxPf9p2k9RVO/uhaW0kjHARSx+gqyGPTNcZ8WPEH9heE7qYDMjjyx+NfMQjdpHtS0TPkzxrqf8Aa3ia/vS/yyTMw98ng1zlwC65Qcd6tXbMsjyOd+TjFVmLRsrnndXuxjZHlyI8KYsjr9KYdkiDI+ZalBAbaGHzc9Ka3ypgDc3U1qrGZXaQM2c8ZrY0tdgDjoe9Y7KV5KjmtzS2WO1QDk4z9KFcNS1JsZTgnNRsxwEz1p8rgYwMnrmmFwDuYZYdK1jsKxHLgJjOCvUetVJYvMYHJAFWrpy8hIUDFMSMOSzsRilqMbGEVH35O4cD3qOTasfy9ehqQ+VuwTn0qJ2jVyoOeKTAr4IOU5NZl8xkZgTg1plQoJTg1j3gIdgfvHnJpAUJwB1GcdKqht7ggfWnSl0YEHIP5U2H55B2o8witbHWabC5WN1G3jj0NUZSW1Vw4yR1rqNHt1FimeQoBB71zVwFbVpSPm3E5rPnvse59V9na7vc2dOVdoRP/rV1Oj26RrtZck8/Suc05USPDcE966bR2XzApJLDv7Vy1ZaM9rL4JV4m4tmijcqAZHPvWXrFrtkUgccZx6VuMyx5x0AB981mavMW4A429a4Y35kfW4yMfYvQxD1YEcjpRk+SAPxqSK6j8twcFhxzTfM2gKCNp5rtdz468e4+HlSCOlK8QY5JxgdfWo95kR+QFHT60+B02ESSbiBx7U9SXKHcZ5r7TGflU9MVR1R3+ySKigrjBz6VoNLEMFuewrO1G4ieCQjdkdhVowlUj3OMnwsm0DJHepoTtBz+dQyBmcuAM56U6NdxyTgd/SrOZS1NWyk8yZFx16Fa2Y0cuem0dqwdJJF0pU4X065roGysh4w2M1nLsepSleNwyq9QC3aogxUNxkt+lMJKyEkZPakaQgEg4NZm7kSuCCueSagmAXcQcY/SkE7MQCaa2XbLHIxjFWRKRHDcAOuc57//AFq3dQl821j+TDHgVz29Y7hS+cL2q7f6z9ojUICEAHJ65pKLvcxliIRi02SKSRhz8o7e9PjkiZcD5cVnRztKD1U+tIUYHO7it7anl/WI3NRCm4hepHBpgVkO5lyB0zVTzSBtDZ3U43j8q3YcVXKxqvFk7yAONynB7dqjMOTsDd/yqJ7phtUrknuO1OjnBlX+8etZyTOinVi2X5FOFOfmxiqhkEcuTyc1YlkBbBPQVWfHnKepBz7VhTvzI6cTb2MjpIZXVEJGQ2BVqGQBgoIUE81Vjl83ysqQoGfxpYyGmLYHJ5Fesrnx7ZavSoXAOc9D3rMkBhbBJYdaviIxO7MuV6r7VQnzNKSOcVoyFuUr+fzE/drj61jv8rZJ/CtyaMKoyMBu9Yt2QHYL8wzWMjRWKs0i5I4IFW7CQKeelZvzLcYZeRVuygLOHORtPSs9RnTWSDAP3jirsE8vmkhyccY7VShQtAQGwasW7JHIFLENj86uOpO4990swUdAckVYuVjRchskjPHao5CYnY+XliOopkXERLHBPYirIHwSBpAW43Ul8AMfPuwe1U3zHwPumnYEiE+Z8wPeqGMct5LA9+pqKzxCpRFG31qeSA+XwchuTTG2ABE+8etS7FDmIllBJ2nHFIhR3IbgqfzqJ9yzAEhtvAoeBpMljsFSxIXLSNtRtoqeJzbqq9RyM1XWAovpjrirEQMiq+cA8fjU63GXoAY8EntUkTNG6yKdqLkH3plvIB8rL24PrT4YTlwX+WtgNKB3LBxypFXxct1IwD1x6VQgj+VVVzzwKnI+zyKZT14470+Uhj7jZncGyGANZ9zKTIh3nYvGBWsYkkjG3jPass27xysAuVY81OlyCCbbnCDG7nNQLbOSZEcnHUfSrV1Gu7auQPao5C0MXycEjr3q0Uh2S+HJPQZFYnihQ0asO/6VtW5Pl/M/3unrWT4mj3RxEtwOtRIo4+ZAirkZJPNQ8LkqOPertxuYEdVHQ1WSEyA5OTWV7CGRzFuo3DtTvOZnxnb2qcWRlwEGMDmnx6NJNkA8jpVDRXSUxlsH2rSsdUktW3BuO4qjNptxbpzyO9Qxo6ZByQfWtUUztoNYM8RYdxjHv61q21xF9mRnxubqDXncc0kHJcgD0rQi1tkXDsW9KZLO1Mks2NrZK9B7ULkuSVyVrF0vWTuUlsgdu9baXMc8u/PJ6gUroRI8cVymNuKo3enCP5QQyfTmtfykY7lbg0ZUoy7Nw9e9GgHJXVuUdUCfL+tQBzG4IyCK6eaBGdTtzu4+lZd9ZlZGYLlR7cUmPcvaNfeVOoIzXZ2eqJtbKnt0rzu3bEiZ4I54rft9WdY+MYqLDW59YqpC5B614H+0hq0qra2ocqucgD175r3wlVzk8V8s/tBa+mo+KWtYjxbqEI7bvWvncPG80epVdonkFwxMjDOaQSlYwOpqbYAefmY1C0T7iR2r2YnmyI2dQQTwwGBQJlbd2dqGiJbdkH0FRShclh19KtE6jdvmON3SteztdmFRto7+9ZNuNzgD8a3raEFN4PSrVhk0tsRjewANVpY2QbQckc5qUu/zKx+XjGaYZwwIUfU1p0AZIA/zE54xTJJcKFzlvX6UpcH5emRTJFQrxyaViCHcrNkjPrUTKXkbHC9vemrHw6k8n0qQKyxLz0FZyLIpsLGuM5HWse9ZpCxAyK0mkbJUg+1ZNwHUEDnPapQGa7BnIyfalhf9+ufWmuowQTgg06z2tOoPTNXqVF63PTLZ0m06NkbBVfmx9K5D7QP7SkIHGfvVvWt2sFl5SDOV7VzZcG+cY2c1z8iVz2pYpVErK1jorK6RsKQST+lbekXcsUx2gNj1rA00NtIAxitfT8eYWD8Hr9amUU4u5eHxE41IuL6nRy6lLIhCNsbgZrOv7uUhS/8AFwMdaVN0I5Od3f0qG+ZViQuckHiuWnFcy0PoMVWqSpSTZSLFWI2jd1JqOSd5FJI20uTvLYwGqTjr94LXdY+Nc5MitC+9iW+UinjaA7DOT1NQhi0zehHAqzAm1CGO8Z5FVo0K8h0E4YLEF3Ag8mqszKiOFG7dkc08kvLlRs5wKiuo2EbYxk96m1ile5ycvyXDAHPPQVI3KqBxiobpTHISOWzz7VJEwK5YfNUs64suaXIIbtGHDeldDLK25pDzkVzuiZF+CxDAZH510FwucRocgt1rHluz0YStG4+30+4vl3phEPQmpNU0WS3t1dJxIy9QtVL27eJRHHIUxwPSktZrgOvmyeYhreNNW2OSVeXNuV0YfMSc+3vUolEScnBbpSzKkVy4wMEZFRzhJI1IOf8Ae7VlJWeh3Rk3FNleVi0wD+v50l0APkI69KSRQZEUHg/zqa4gY7Mrhc4NEdzgrRk3oiMSfuwoPSniTem0Zwf51L9iO3GOf7w7VEsOzap3E5rS6POdOW9h8bEAh1+bpmmtB8wZm3dce1SNaO3UflTJLZ88Z44rS6sTySXQHkIPyjgikjLNtORu9KGjdXAB5HX3FMiQrJkA/VqzkdFJO5PJKyyYYcnpRAxaZRnC5GSaSXmPAPPrTosFwrLggjBqYL3kdtVv2bTO2aNBDEsR+XaM56mqDxssgbHyA81Ys5A0Shss3AzUsePOcsMqB0ruSPn5ESs1xAwLE46VTAKsxJwf0q0YikZcHAJ7VCqedJtYEkdMVWljPS5RupX2DLZ9KyZHAJO05rY1IKzBQuMc1kyfJux3rFo0M+5KeYTzhhV6wQllIPy4qg8JGQ43VbtJvL+UHhRxUtDRu2WIuC1XTEryqQ31rLs5QVLg89qvWsZlAZjtINVHQbsXlzbnIJPuabMxlt+OvanMwtm4Xzd3XPSnSZuwMLsIHGPStUZshW1EwTP3h1HpTJtqMT/d46Vb2CKEYGWxywqm6kdTkE96NAQzzF+ck4DDimoEXDE845qQW5BBAJFJcW4jYMXJHcUWCxTLFnLAYwetXJ2+SMqBuxzVVnSNh5f3c5IqxhZGAOcGkUiIXUkashOS3fFEO8ggtzn7tI0QyctyvSnLbBkD7vmHOam2oy5GHBU7tvpV5Z1ZtoXB7msiAtM2HbK9OK0YXEE7RqCy7Rg00SzShuAVG0fMp+9VqEmSYM4BA7Vl22fMYZIY9vatK1O4YB5Xg1YmWpiq4cjbjsKps4mV5PuYNXMK4CndVWeMqcKN3qDS6ksrBxJwcjPeq5OVI6spqWZszqAMYGce9QCUrOMAHceRVIEIoLMrMNuO9ZPiqWOK1jJOG3dfUVvSsrMRjjFcf45U/ZYZBztOBikxmHPd7gNvKntTXuiMFflXHSqCB5ADnaxqT7OzcEmspLUehdW7A2k8e9WYb5xMCG5rMazm4DDgdKnsYSlwrnk9AKSA7W0YXFqpIBf3q2NKgZRvUZIyeOtVtEjGUUcgjnNaF/FIqFhlSo4+lbIDHvfDsd0N0DbWPQe1ZM+hPAGbBJHXNaUmoPHJuckenpVxNUWaNQVz60O49Tmbd3t3ftirtlqLo28k4Bro49HtNTtyQNrk9ulZF94dlhysR3jPIHapsw1NO31wGIqRj1NaFrfIVXY+Sxrl30+VY+MjbipIZpLdlIOCDmqGdx9hVmEqnr296r3tgdm3LENyRTdAuzdupcn+ldPLYtK4aMBhjg0PcVji5dKY48ofMP5VZttJlaIE8fSug+xiOY/JhlGTVWWF92UQsD6dqS1YrH0jrbtFpdxIh2uIyd34V8T+J5nutUlmmYySs7ZZupoorw8NuelWMWT7zU1/9Q30oor0UcHUrwDd154qvN8rHHFFFaLcTH2P3s98da6Ow/1BooqkJDbg/KfrVJuI3oorXoHQjh+ZVJ5NLJ96iioYyJPvtRMBtoorGW4GfeMRGOazG++fpRRU9SZGZN/rDTbPmYfWiitehUdzsbP7x/3ax1+a6lJ5O6iiokdcdjdtWPljmtewjXb070UVnLY6qPxx9TSg+a2YHnmi4QMoBGRmiiuOPxI+lxH8ORX2jf07VWdRnp3oorsfU+T6jrb/AI+h9ac3yzOBwM0UUuh00wdRzx6U26UBTx/DRRU9To6HJ3ajzzx3qFupPeiimS9ybTyVulxxXQah+5jTZ8vPaiipOqHwshb96oL/ADfWn2qhXbAxxRRXR9k8zqPmUNMMjPy1Xk++fYUUVzy3Pap/CiG35vI/qK6HVY1VVwuOaKKy6o3+yym/EQqt/CD3Jooq+pwdS0p/dk9+KY33moooY+pH3WmOPm/OiihER3DaOeKZj5h9RRRWsNxYj4Dsrb/UwfQUsv8AriO2aKK7kfNzGX/ysFHC56VmysyyBgSGHfNFFWyGUrp2ZSxOT61TbqKKKzexrHYoyO25hnijTvmbnmiiokM2rf8A1I+lXVc/Zyc84ooqESX7Fi9rHuOas2//AC1PcA0UV0IlkSsWtzk55qCT7q0UUAibcVgfBxVdfmY554oooY2VoPvZ75NKrEzMM0UVL3BD5PlZsccUo/1H4UUUFMit2PmLz3rWX7zfhRRULYGTWfEjnvVq3YiE89zRRWpizU6Qp9KbH/q2bvzzRRQh9DJu/lbI4OaoITnd/FnrRRVjNG3+ZGJ5Nc74rUNpxBGeaKKh7i6HGQ/wGrDsfOUZooqJFdCaNizHJzxVuJF/dcd6KKjqUjU0+RllXBIroZpGfyNzE9aKK1RL3Of1xQrcDHNV9PdmlCk5HpRRTe5Rt6bM6soDYHNaNuxJbJooqkJk8kMbRklRknmsWSFPOI2jGaKKYdDf0SJI0+VcV0scjRwx7WI60UVlLcb2JrP95O+7n5aesa4+7RRTRB//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 name="Picture 37"/>
          <p:cNvPicPr/>
          <p:nvPr/>
        </p:nvPicPr>
        <p:blipFill>
          <a:blip r:embed="rId3"/>
          <a:stretch>
            <a:fillRect/>
          </a:stretch>
        </p:blipFill>
        <p:spPr>
          <a:xfrm>
            <a:off x="9636945" y="159583"/>
            <a:ext cx="1924434" cy="2679794"/>
          </a:xfrm>
          <a:prstGeom prst="rect">
            <a:avLst/>
          </a:prstGeom>
        </p:spPr>
      </p:pic>
    </p:spTree>
    <p:extLst>
      <p:ext uri="{BB962C8B-B14F-4D97-AF65-F5344CB8AC3E}">
        <p14:creationId xmlns:p14="http://schemas.microsoft.com/office/powerpoint/2010/main" val="1830992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788"/>
          <a:stretch/>
        </p:blipFill>
        <p:spPr>
          <a:xfrm>
            <a:off x="0" y="3937470"/>
            <a:ext cx="912105" cy="984897"/>
          </a:xfrm>
          <a:prstGeom prst="rect">
            <a:avLst/>
          </a:prstGeom>
        </p:spPr>
      </p:pic>
      <p:pic>
        <p:nvPicPr>
          <p:cNvPr id="5" name="Picture 4"/>
          <p:cNvPicPr>
            <a:picLocks noChangeAspect="1"/>
          </p:cNvPicPr>
          <p:nvPr/>
        </p:nvPicPr>
        <p:blipFill rotWithShape="1">
          <a:blip r:embed="rId2"/>
          <a:srcRect l="33560" r="33457"/>
          <a:stretch/>
        </p:blipFill>
        <p:spPr>
          <a:xfrm>
            <a:off x="-754" y="4897359"/>
            <a:ext cx="912858" cy="992554"/>
          </a:xfrm>
          <a:prstGeom prst="rect">
            <a:avLst/>
          </a:prstGeom>
        </p:spPr>
      </p:pic>
      <p:pic>
        <p:nvPicPr>
          <p:cNvPr id="6" name="Picture 5"/>
          <p:cNvPicPr>
            <a:picLocks noChangeAspect="1"/>
          </p:cNvPicPr>
          <p:nvPr/>
        </p:nvPicPr>
        <p:blipFill rotWithShape="1">
          <a:blip r:embed="rId2"/>
          <a:srcRect l="319" r="66594"/>
          <a:stretch/>
        </p:blipFill>
        <p:spPr>
          <a:xfrm>
            <a:off x="-1" y="5887342"/>
            <a:ext cx="912105" cy="988646"/>
          </a:xfrm>
          <a:prstGeom prst="rect">
            <a:avLst/>
          </a:prstGeom>
        </p:spPr>
      </p:pic>
      <p:pic>
        <p:nvPicPr>
          <p:cNvPr id="8" name="Picture 7"/>
          <p:cNvPicPr>
            <a:picLocks noChangeAspect="1"/>
          </p:cNvPicPr>
          <p:nvPr/>
        </p:nvPicPr>
        <p:blipFill rotWithShape="1">
          <a:blip r:embed="rId2"/>
          <a:srcRect l="319" r="66594"/>
          <a:stretch/>
        </p:blipFill>
        <p:spPr>
          <a:xfrm>
            <a:off x="-754" y="2960660"/>
            <a:ext cx="912105" cy="988646"/>
          </a:xfrm>
          <a:prstGeom prst="rect">
            <a:avLst/>
          </a:prstGeom>
        </p:spPr>
      </p:pic>
      <p:pic>
        <p:nvPicPr>
          <p:cNvPr id="9" name="Picture 8"/>
          <p:cNvPicPr>
            <a:picLocks noChangeAspect="1"/>
          </p:cNvPicPr>
          <p:nvPr/>
        </p:nvPicPr>
        <p:blipFill rotWithShape="1">
          <a:blip r:embed="rId2"/>
          <a:srcRect l="33560" r="33457"/>
          <a:stretch/>
        </p:blipFill>
        <p:spPr>
          <a:xfrm>
            <a:off x="0" y="1975978"/>
            <a:ext cx="912858" cy="992554"/>
          </a:xfrm>
          <a:prstGeom prst="rect">
            <a:avLst/>
          </a:prstGeom>
        </p:spPr>
      </p:pic>
      <p:pic>
        <p:nvPicPr>
          <p:cNvPr id="10" name="Picture 9"/>
          <p:cNvPicPr>
            <a:picLocks noChangeAspect="1"/>
          </p:cNvPicPr>
          <p:nvPr/>
        </p:nvPicPr>
        <p:blipFill rotWithShape="1">
          <a:blip r:embed="rId2"/>
          <a:srcRect l="66788"/>
          <a:stretch/>
        </p:blipFill>
        <p:spPr>
          <a:xfrm>
            <a:off x="0" y="991296"/>
            <a:ext cx="912105" cy="984897"/>
          </a:xfrm>
          <a:prstGeom prst="rect">
            <a:avLst/>
          </a:prstGeom>
        </p:spPr>
      </p:pic>
      <p:pic>
        <p:nvPicPr>
          <p:cNvPr id="11" name="Picture 10"/>
          <p:cNvPicPr>
            <a:picLocks noChangeAspect="1"/>
          </p:cNvPicPr>
          <p:nvPr/>
        </p:nvPicPr>
        <p:blipFill rotWithShape="1">
          <a:blip r:embed="rId2"/>
          <a:srcRect l="319" r="66594"/>
          <a:stretch/>
        </p:blipFill>
        <p:spPr>
          <a:xfrm>
            <a:off x="0" y="-1"/>
            <a:ext cx="912105" cy="989903"/>
          </a:xfrm>
          <a:prstGeom prst="rect">
            <a:avLst/>
          </a:prstGeom>
        </p:spPr>
      </p:pic>
      <p:sp>
        <p:nvSpPr>
          <p:cNvPr id="12" name="Shape 62"/>
          <p:cNvSpPr txBox="1"/>
          <p:nvPr/>
        </p:nvSpPr>
        <p:spPr>
          <a:xfrm>
            <a:off x="1067090" y="6424677"/>
            <a:ext cx="960223"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Overview</a:t>
            </a:r>
          </a:p>
        </p:txBody>
      </p:sp>
      <p:sp>
        <p:nvSpPr>
          <p:cNvPr id="18" name="Shape 67"/>
          <p:cNvSpPr txBox="1"/>
          <p:nvPr/>
        </p:nvSpPr>
        <p:spPr>
          <a:xfrm rot="10800000" flipH="1">
            <a:off x="1142502" y="6345955"/>
            <a:ext cx="809400" cy="51925"/>
          </a:xfrm>
          <a:prstGeom prst="rect">
            <a:avLst/>
          </a:prstGeom>
          <a:solidFill>
            <a:schemeClr val="accent5"/>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3" name="Shape 67"/>
          <p:cNvSpPr txBox="1"/>
          <p:nvPr/>
        </p:nvSpPr>
        <p:spPr>
          <a:xfrm rot="10800000" flipH="1">
            <a:off x="2739806" y="6354674"/>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4" name="Shape 67"/>
          <p:cNvSpPr txBox="1"/>
          <p:nvPr/>
        </p:nvSpPr>
        <p:spPr>
          <a:xfrm rot="10800000" flipH="1">
            <a:off x="4342241"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5" name="Shape 67"/>
          <p:cNvSpPr txBox="1"/>
          <p:nvPr/>
        </p:nvSpPr>
        <p:spPr>
          <a:xfrm rot="10800000" flipH="1">
            <a:off x="5944676" y="634826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6" name="Shape 67"/>
          <p:cNvSpPr txBox="1"/>
          <p:nvPr/>
        </p:nvSpPr>
        <p:spPr>
          <a:xfrm rot="10800000" flipH="1">
            <a:off x="7547111" y="6351898"/>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7" name="Shape 67"/>
          <p:cNvSpPr txBox="1"/>
          <p:nvPr/>
        </p:nvSpPr>
        <p:spPr>
          <a:xfrm rot="10800000" flipH="1">
            <a:off x="9149545"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28" name="Shape 67"/>
          <p:cNvSpPr txBox="1"/>
          <p:nvPr/>
        </p:nvSpPr>
        <p:spPr>
          <a:xfrm rot="10800000" flipH="1">
            <a:off x="10751979" y="6354673"/>
            <a:ext cx="809400" cy="51925"/>
          </a:xfrm>
          <a:prstGeom prst="rect">
            <a:avLst/>
          </a:prstGeom>
          <a:solidFill>
            <a:srgbClr val="B2E0D6"/>
          </a:solidFill>
          <a:ln>
            <a:solidFill>
              <a:srgbClr val="169B7C"/>
            </a:solidFill>
          </a:ln>
        </p:spPr>
        <p:txBody>
          <a:bodyPr lIns="91425" tIns="91425" rIns="91425" bIns="91425" anchor="t" anchorCtr="0">
            <a:noAutofit/>
          </a:bodyPr>
          <a:lstStyle/>
          <a:p>
            <a:pPr lvl="0" rtl="0">
              <a:spcBef>
                <a:spcPts val="0"/>
              </a:spcBef>
              <a:buNone/>
            </a:pPr>
            <a:endParaRPr/>
          </a:p>
        </p:txBody>
      </p:sp>
      <p:sp>
        <p:nvSpPr>
          <p:cNvPr id="31" name="Shape 62"/>
          <p:cNvSpPr txBox="1"/>
          <p:nvPr/>
        </p:nvSpPr>
        <p:spPr>
          <a:xfrm>
            <a:off x="2591353"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Economic Conditions</a:t>
            </a:r>
          </a:p>
        </p:txBody>
      </p:sp>
      <p:sp>
        <p:nvSpPr>
          <p:cNvPr id="32" name="Shape 62"/>
          <p:cNvSpPr txBox="1"/>
          <p:nvPr/>
        </p:nvSpPr>
        <p:spPr>
          <a:xfrm>
            <a:off x="4189677" y="6367166"/>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Sector Review</a:t>
            </a:r>
          </a:p>
        </p:txBody>
      </p:sp>
      <p:sp>
        <p:nvSpPr>
          <p:cNvPr id="35" name="Shape 62"/>
          <p:cNvSpPr txBox="1"/>
          <p:nvPr/>
        </p:nvSpPr>
        <p:spPr>
          <a:xfrm>
            <a:off x="8899248" y="6368026"/>
            <a:ext cx="1309994"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Performance Review</a:t>
            </a:r>
          </a:p>
        </p:txBody>
      </p:sp>
      <p:sp>
        <p:nvSpPr>
          <p:cNvPr id="33" name="Shape 62"/>
          <p:cNvSpPr txBox="1"/>
          <p:nvPr/>
        </p:nvSpPr>
        <p:spPr>
          <a:xfrm>
            <a:off x="5580735" y="6368026"/>
            <a:ext cx="1542412"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Portfolio Strategy &amp; Composition</a:t>
            </a:r>
          </a:p>
        </p:txBody>
      </p:sp>
      <p:sp>
        <p:nvSpPr>
          <p:cNvPr id="34" name="Shape 62"/>
          <p:cNvSpPr txBox="1"/>
          <p:nvPr/>
        </p:nvSpPr>
        <p:spPr>
          <a:xfrm>
            <a:off x="7398658" y="6361363"/>
            <a:ext cx="1106305"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Risk Analysis</a:t>
            </a:r>
          </a:p>
        </p:txBody>
      </p:sp>
      <p:sp>
        <p:nvSpPr>
          <p:cNvPr id="36" name="Shape 62"/>
          <p:cNvSpPr txBox="1"/>
          <p:nvPr/>
        </p:nvSpPr>
        <p:spPr>
          <a:xfrm>
            <a:off x="10317674" y="6365905"/>
            <a:ext cx="1678010" cy="29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ctr">
              <a:defRPr sz="800">
                <a:latin typeface="Franklin Gothic Book" charset="0"/>
                <a:ea typeface="Franklin Gothic Book" charset="0"/>
                <a:cs typeface="Franklin Gothic Book" charset="0"/>
              </a:defRPr>
            </a:lvl1pPr>
          </a:lstStyle>
          <a:p>
            <a:r>
              <a:rPr lang="en" sz="1200" b="1" dirty="0">
                <a:solidFill>
                  <a:srgbClr val="169B7C"/>
                </a:solidFill>
                <a:latin typeface="Arial" charset="0"/>
                <a:ea typeface="Arial" charset="0"/>
                <a:cs typeface="Arial" charset="0"/>
              </a:rPr>
              <a:t>Professor &amp; Student Biographies</a:t>
            </a:r>
          </a:p>
        </p:txBody>
      </p:sp>
      <p:sp>
        <p:nvSpPr>
          <p:cNvPr id="29" name="Rectangle 28"/>
          <p:cNvSpPr/>
          <p:nvPr/>
        </p:nvSpPr>
        <p:spPr>
          <a:xfrm>
            <a:off x="911351" y="-2650"/>
            <a:ext cx="2945037" cy="769441"/>
          </a:xfrm>
          <a:prstGeom prst="rect">
            <a:avLst/>
          </a:prstGeom>
          <a:noFill/>
        </p:spPr>
        <p:txBody>
          <a:bodyPr wrap="none" lIns="91440" tIns="45720" rIns="91440" bIns="45720">
            <a:spAutoFit/>
          </a:bodyPr>
          <a:lstStyle/>
          <a:p>
            <a:pPr algn="ctr"/>
            <a:r>
              <a:rPr lang="en-US" sz="4400" b="1" dirty="0">
                <a:ln w="22225">
                  <a:solidFill>
                    <a:schemeClr val="tx2"/>
                  </a:solidFill>
                  <a:prstDash val="solid"/>
                </a:ln>
                <a:solidFill>
                  <a:schemeClr val="accent3"/>
                </a:solidFill>
                <a:latin typeface="Arial" panose="020B0604020202020204" pitchFamily="34" charset="0"/>
                <a:cs typeface="Arial" panose="020B0604020202020204" pitchFamily="34" charset="0"/>
              </a:rPr>
              <a:t>Outcomes</a:t>
            </a:r>
          </a:p>
        </p:txBody>
      </p:sp>
      <p:sp>
        <p:nvSpPr>
          <p:cNvPr id="30" name="Text Placeholder 2"/>
          <p:cNvSpPr>
            <a:spLocks noGrp="1"/>
          </p:cNvSpPr>
          <p:nvPr>
            <p:ph type="body" idx="1"/>
          </p:nvPr>
        </p:nvSpPr>
        <p:spPr>
          <a:xfrm>
            <a:off x="1314978" y="2204724"/>
            <a:ext cx="10068794" cy="2500517"/>
          </a:xfrm>
          <a:prstGeom prst="roundRect">
            <a:avLst/>
          </a:prstGeom>
        </p:spPr>
        <p:style>
          <a:lnRef idx="2">
            <a:schemeClr val="accent3"/>
          </a:lnRef>
          <a:fillRef idx="1">
            <a:schemeClr val="lt1"/>
          </a:fillRef>
          <a:effectRef idx="0">
            <a:schemeClr val="accent3"/>
          </a:effectRef>
          <a:fontRef idx="minor">
            <a:schemeClr val="dk1"/>
          </a:fontRef>
        </p:style>
        <p:txBody>
          <a:bodyPr anchor="ctr">
            <a:norm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The following report details the strategy and outcomes of the Summer 2017 SAP class, including the prevailing economic and market conditions, investment decisions, risk analysis, and performance review. For reporting purposes, the dates for the Summer 2017 portfolio are considered to be from 5/22/17 through 6/26/17.</a:t>
            </a:r>
          </a:p>
        </p:txBody>
      </p:sp>
    </p:spTree>
    <p:extLst>
      <p:ext uri="{BB962C8B-B14F-4D97-AF65-F5344CB8AC3E}">
        <p14:creationId xmlns:p14="http://schemas.microsoft.com/office/powerpoint/2010/main" val="387836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052" name="Picture 4" descr="Image result for baltimore"/>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38" y="1904835"/>
            <a:ext cx="12233274" cy="3105150"/>
          </a:xfrm>
          <a:prstGeom prst="rect">
            <a:avLst/>
          </a:prstGeom>
          <a:noFill/>
        </p:spPr>
      </p:pic>
      <p:pic>
        <p:nvPicPr>
          <p:cNvPr id="6" name="Picture 5"/>
          <p:cNvPicPr>
            <a:picLocks noChangeAspect="1"/>
          </p:cNvPicPr>
          <p:nvPr/>
        </p:nvPicPr>
        <p:blipFill>
          <a:blip r:embed="rId4"/>
          <a:stretch>
            <a:fillRect/>
          </a:stretch>
        </p:blipFill>
        <p:spPr>
          <a:xfrm>
            <a:off x="0" y="5543550"/>
            <a:ext cx="11249025" cy="1314450"/>
          </a:xfrm>
          <a:prstGeom prst="rect">
            <a:avLst/>
          </a:prstGeom>
        </p:spPr>
      </p:pic>
      <p:pic>
        <p:nvPicPr>
          <p:cNvPr id="10" name="Picture 9"/>
          <p:cNvPicPr>
            <a:picLocks noChangeAspect="1"/>
          </p:cNvPicPr>
          <p:nvPr/>
        </p:nvPicPr>
        <p:blipFill rotWithShape="1">
          <a:blip r:embed="rId4"/>
          <a:srcRect l="87207"/>
          <a:stretch/>
        </p:blipFill>
        <p:spPr>
          <a:xfrm>
            <a:off x="10752962" y="5543550"/>
            <a:ext cx="1439038" cy="1314450"/>
          </a:xfrm>
          <a:prstGeom prst="rect">
            <a:avLst/>
          </a:prstGeom>
        </p:spPr>
      </p:pic>
      <p:pic>
        <p:nvPicPr>
          <p:cNvPr id="13" name="Picture 12"/>
          <p:cNvPicPr>
            <a:picLocks noChangeAspect="1"/>
          </p:cNvPicPr>
          <p:nvPr/>
        </p:nvPicPr>
        <p:blipFill rotWithShape="1">
          <a:blip r:embed="rId5"/>
          <a:srcRect b="1378"/>
          <a:stretch/>
        </p:blipFill>
        <p:spPr>
          <a:xfrm>
            <a:off x="-41274" y="-10414"/>
            <a:ext cx="6137274" cy="2114636"/>
          </a:xfrm>
          <a:prstGeom prst="rect">
            <a:avLst/>
          </a:prstGeom>
        </p:spPr>
      </p:pic>
      <p:pic>
        <p:nvPicPr>
          <p:cNvPr id="14" name="Picture 13"/>
          <p:cNvPicPr>
            <a:picLocks noChangeAspect="1"/>
          </p:cNvPicPr>
          <p:nvPr/>
        </p:nvPicPr>
        <p:blipFill rotWithShape="1">
          <a:blip r:embed="rId5"/>
          <a:srcRect b="1363"/>
          <a:stretch/>
        </p:blipFill>
        <p:spPr>
          <a:xfrm>
            <a:off x="6096000" y="-10745"/>
            <a:ext cx="6137274" cy="2114967"/>
          </a:xfrm>
          <a:prstGeom prst="rect">
            <a:avLst/>
          </a:prstGeom>
        </p:spPr>
      </p:pic>
    </p:spTree>
    <p:extLst>
      <p:ext uri="{BB962C8B-B14F-4D97-AF65-F5344CB8AC3E}">
        <p14:creationId xmlns:p14="http://schemas.microsoft.com/office/powerpoint/2010/main" val="1758781272"/>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D3AF7CBC7FA4EAFD85B6FCE0AE896" ma:contentTypeVersion="13" ma:contentTypeDescription="Create a new document." ma:contentTypeScope="" ma:versionID="496d44502a591b1b3fb0511faa2a3113">
  <xsd:schema xmlns:xsd="http://www.w3.org/2001/XMLSchema" xmlns:xs="http://www.w3.org/2001/XMLSchema" xmlns:p="http://schemas.microsoft.com/office/2006/metadata/properties" xmlns:ns3="42c60793-dc57-4e86-b1ae-975be0124c41" xmlns:ns4="04727284-18e6-4752-8cde-caee8f4619b5" targetNamespace="http://schemas.microsoft.com/office/2006/metadata/properties" ma:root="true" ma:fieldsID="b5ac9606bf7be6b0f9302baff7eb3c18" ns3:_="" ns4:_="">
    <xsd:import namespace="42c60793-dc57-4e86-b1ae-975be0124c41"/>
    <xsd:import namespace="04727284-18e6-4752-8cde-caee8f4619b5"/>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60793-dc57-4e86-b1ae-975be0124c4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4727284-18e6-4752-8cde-caee8f4619b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5B12F8-E1AF-4BAB-9610-C67510D61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c60793-dc57-4e86-b1ae-975be0124c41"/>
    <ds:schemaRef ds:uri="04727284-18e6-4752-8cde-caee8f4619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2A623E-AF3E-4C3D-BCC6-577F4796F967}">
  <ds:schemaRefs>
    <ds:schemaRef ds:uri="http://schemas.microsoft.com/sharepoint/v3/contenttype/forms"/>
  </ds:schemaRefs>
</ds:datastoreItem>
</file>

<file path=customXml/itemProps3.xml><?xml version="1.0" encoding="utf-8"?>
<ds:datastoreItem xmlns:ds="http://schemas.openxmlformats.org/officeDocument/2006/customXml" ds:itemID="{0768596E-FC8B-4656-A3E1-353D857AE9BB}">
  <ds:schemaRefs>
    <ds:schemaRef ds:uri="http://purl.org/dc/terms/"/>
    <ds:schemaRef ds:uri="http://www.w3.org/XML/1998/namespace"/>
    <ds:schemaRef ds:uri="http://schemas.microsoft.com/office/2006/metadata/properties"/>
    <ds:schemaRef ds:uri="http://schemas.microsoft.com/office/infopath/2007/PartnerControls"/>
    <ds:schemaRef ds:uri="http://purl.org/dc/elements/1.1/"/>
    <ds:schemaRef ds:uri="http://purl.org/dc/dcmitype/"/>
    <ds:schemaRef ds:uri="http://schemas.microsoft.com/office/2006/documentManagement/types"/>
    <ds:schemaRef ds:uri="http://schemas.openxmlformats.org/package/2006/metadata/core-properties"/>
    <ds:schemaRef ds:uri="04727284-18e6-4752-8cde-caee8f4619b5"/>
    <ds:schemaRef ds:uri="42c60793-dc57-4e86-b1ae-975be0124c41"/>
  </ds:schemaRefs>
</ds:datastoreItem>
</file>

<file path=docProps/app.xml><?xml version="1.0" encoding="utf-8"?>
<Properties xmlns="http://schemas.openxmlformats.org/officeDocument/2006/extended-properties" xmlns:vt="http://schemas.openxmlformats.org/officeDocument/2006/docPropsVTypes">
  <Template>Facet</Template>
  <TotalTime>2812</TotalTime>
  <Words>13892</Words>
  <Application>Microsoft Office PowerPoint</Application>
  <PresentationFormat>Widescreen</PresentationFormat>
  <Paragraphs>3000</Paragraphs>
  <Slides>90</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has been an ugly year for traditional Brick-and-Mortar retailers who have been unsuccessful in creating an omnichannel strategy of both an in-person &amp; digital shopping experience. Stores such as Sears and JcPenney, both once behemoths in the industry and household names for over a century, now face potential bankruptcy as large online players such as Amazon have been stealing market share. While Sears and JcPenney’s stock performance have significantly lagged the S&amp;P, losing 45% and 63% over the last two years, e-commerce sites such as Amazon and Wayfair have seen their stock price double in the same timeframe. With E-commerce experiencing double digit growth, companies such as Walmart, have been strategically buying online technology platforms such as Jet.com and Shoebuy.com to capitalize on the growing E-commerce segment.  </vt:lpstr>
      <vt:lpstr>    </vt:lpstr>
      <vt:lpstr>The state of international relations in the United States have shifted since Donald Trump has become President.  Donald Trump employees an “America First” approach to foreign policy.  The United States is the leading contributor of funding to the UN, and President Trump is putting considerable pressure on the UN to reduce peacekeeping operations and slash spending.  United Nations Secretary, General Antonio Guterres warned Donald Trump’s administration against isolating the United States from the rest of the world.  Guterres stated that, “if the United States disengage in relation to many aspects of foreign policy and many aspects of international relations, it will be unavoidable that other actors will occupy that space.”  Guterres also stated that he does not think the US disengaging from international relations is good for the United States or the rest of the world.  </vt:lpstr>
      <vt:lpstr>PowerPoint Presentation</vt:lpstr>
      <vt:lpstr>PowerPoint Presentation</vt:lpstr>
      <vt:lpstr>Policy makers in the United States, Europe, and Japan have cut rates dramatically in an effort to spur economic growth as a result of the great recession. The United States has recently decided to gradually raise rates, a decision that was implemented in the fourth quarter of 2015.   The low rate environment has led investors to seek yield in other sectors of the market, and allowed businesses to borrow at historically low rates for an extended period of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Colgan, Elizabeth</dc:creator>
  <cp:lastModifiedBy>Frank D'Souza</cp:lastModifiedBy>
  <cp:revision>159</cp:revision>
  <dcterms:created xsi:type="dcterms:W3CDTF">2017-07-06T20:55:41Z</dcterms:created>
  <dcterms:modified xsi:type="dcterms:W3CDTF">2019-07-29T19:01:09Z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0x0101006FFD3AF7CBC7FA4EAFD85B6FCE0AE896</vt:lpwstr>
  </property>
</Properties>
</file>